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8.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9.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0.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1.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3.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6"/>
  </p:notesMasterIdLst>
  <p:sldIdLst>
    <p:sldId id="256" r:id="rId2"/>
    <p:sldId id="280" r:id="rId3"/>
    <p:sldId id="281" r:id="rId4"/>
    <p:sldId id="290" r:id="rId5"/>
    <p:sldId id="291" r:id="rId6"/>
    <p:sldId id="292" r:id="rId7"/>
    <p:sldId id="293" r:id="rId8"/>
    <p:sldId id="294" r:id="rId9"/>
    <p:sldId id="295" r:id="rId10"/>
    <p:sldId id="296" r:id="rId11"/>
    <p:sldId id="297" r:id="rId12"/>
    <p:sldId id="298" r:id="rId13"/>
    <p:sldId id="299" r:id="rId14"/>
    <p:sldId id="300" r:id="rId15"/>
    <p:sldId id="301" r:id="rId16"/>
    <p:sldId id="282" r:id="rId17"/>
    <p:sldId id="283" r:id="rId18"/>
    <p:sldId id="284" r:id="rId19"/>
    <p:sldId id="285" r:id="rId20"/>
    <p:sldId id="286" r:id="rId21"/>
    <p:sldId id="287" r:id="rId22"/>
    <p:sldId id="288" r:id="rId23"/>
    <p:sldId id="289" r:id="rId24"/>
    <p:sldId id="279" r:id="rId25"/>
  </p:sldIdLst>
  <p:sldSz cx="9144000" cy="6858000" type="screen4x3"/>
  <p:notesSz cx="6858000" cy="9144000"/>
  <p:custDataLst>
    <p:tags r:id="rId27"/>
  </p:custDataLst>
  <p:defaultTextStyle>
    <a:defPPr>
      <a:defRPr lang="hu-HU"/>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1" autoAdjust="0"/>
    <p:restoredTop sz="69783" autoAdjust="0"/>
  </p:normalViewPr>
  <p:slideViewPr>
    <p:cSldViewPr>
      <p:cViewPr varScale="1">
        <p:scale>
          <a:sx n="52" d="100"/>
          <a:sy n="52" d="100"/>
        </p:scale>
        <p:origin x="1494" y="6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17.emf"/><Relationship Id="rId18" Type="http://schemas.openxmlformats.org/officeDocument/2006/relationships/image" Target="../media/image22.emf"/><Relationship Id="rId26" Type="http://schemas.openxmlformats.org/officeDocument/2006/relationships/image" Target="../media/image30.emf"/><Relationship Id="rId3" Type="http://schemas.openxmlformats.org/officeDocument/2006/relationships/image" Target="../media/image7.emf"/><Relationship Id="rId21" Type="http://schemas.openxmlformats.org/officeDocument/2006/relationships/image" Target="../media/image25.emf"/><Relationship Id="rId34" Type="http://schemas.openxmlformats.org/officeDocument/2006/relationships/image" Target="../media/image38.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5" Type="http://schemas.openxmlformats.org/officeDocument/2006/relationships/image" Target="../media/image29.emf"/><Relationship Id="rId33" Type="http://schemas.openxmlformats.org/officeDocument/2006/relationships/image" Target="../media/image37.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29" Type="http://schemas.openxmlformats.org/officeDocument/2006/relationships/image" Target="../media/image33.emf"/><Relationship Id="rId1" Type="http://schemas.openxmlformats.org/officeDocument/2006/relationships/image" Target="../media/image5.emf"/><Relationship Id="rId6" Type="http://schemas.openxmlformats.org/officeDocument/2006/relationships/image" Target="../media/image10.emf"/><Relationship Id="rId11" Type="http://schemas.openxmlformats.org/officeDocument/2006/relationships/image" Target="../media/image15.emf"/><Relationship Id="rId24" Type="http://schemas.openxmlformats.org/officeDocument/2006/relationships/image" Target="../media/image28.emf"/><Relationship Id="rId32" Type="http://schemas.openxmlformats.org/officeDocument/2006/relationships/image" Target="../media/image36.emf"/><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emf"/><Relationship Id="rId28" Type="http://schemas.openxmlformats.org/officeDocument/2006/relationships/image" Target="../media/image32.emf"/><Relationship Id="rId10" Type="http://schemas.openxmlformats.org/officeDocument/2006/relationships/image" Target="../media/image14.emf"/><Relationship Id="rId19" Type="http://schemas.openxmlformats.org/officeDocument/2006/relationships/image" Target="../media/image23.emf"/><Relationship Id="rId31" Type="http://schemas.openxmlformats.org/officeDocument/2006/relationships/image" Target="../media/image35.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 Id="rId27" Type="http://schemas.openxmlformats.org/officeDocument/2006/relationships/image" Target="../media/image31.emf"/><Relationship Id="rId30" Type="http://schemas.openxmlformats.org/officeDocument/2006/relationships/image" Target="../media/image34.emf"/><Relationship Id="rId8"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5" Type="http://schemas.openxmlformats.org/officeDocument/2006/relationships/image" Target="../media/image52.emf"/><Relationship Id="rId4"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4"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emf"/><Relationship Id="rId1" Type="http://schemas.openxmlformats.org/officeDocument/2006/relationships/image" Target="../media/image57.emf"/><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hu-HU"/>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B6653E4-2E44-4AD9-91A6-F325D2BAFE36}" type="datetimeFigureOut">
              <a:rPr lang="hu-HU"/>
              <a:pPr>
                <a:defRPr/>
              </a:pPr>
              <a:t>2015. 09. 08.</a:t>
            </a:fld>
            <a:endParaRPr lang="hu-HU"/>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hu-HU"/>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784FF72-03D4-4432-9C91-D8FD9BE48A9E}" type="slidenum">
              <a:rPr lang="hu-HU" altLang="hu-HU"/>
              <a:pPr/>
              <a:t>‹#›</a:t>
            </a:fld>
            <a:endParaRPr lang="hu-HU" altLang="hu-HU"/>
          </a:p>
        </p:txBody>
      </p:sp>
    </p:spTree>
    <p:extLst>
      <p:ext uri="{BB962C8B-B14F-4D97-AF65-F5344CB8AC3E}">
        <p14:creationId xmlns:p14="http://schemas.microsoft.com/office/powerpoint/2010/main" val="2691398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Üdvözlök minden kedves Kollégát!</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A mai előadáson folytatjuk a matematikai-statisztikai módszerek megismerését.</a:t>
            </a:r>
          </a:p>
        </p:txBody>
      </p:sp>
    </p:spTree>
    <p:extLst>
      <p:ext uri="{BB962C8B-B14F-4D97-AF65-F5344CB8AC3E}">
        <p14:creationId xmlns:p14="http://schemas.microsoft.com/office/powerpoint/2010/main" val="417324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Ha a khi négyzet értéke 0, akkor X és Y ismérv független egymástól. Ha khi négyzet értéke maximális, akkor X és Y ismérv között függvényszerű kapcsolat van. (Vegyük észre, hogy mivel nominális változóink vannak, így a linearitás feltételezése fel sem merül.)</a:t>
            </a:r>
          </a:p>
        </p:txBody>
      </p:sp>
    </p:spTree>
    <p:extLst>
      <p:ext uri="{BB962C8B-B14F-4D97-AF65-F5344CB8AC3E}">
        <p14:creationId xmlns:p14="http://schemas.microsoft.com/office/powerpoint/2010/main" val="391449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Ha a függetlenség számításánál olyan mutatót szeretnénk használni, amelynek értéke 0 és 1 közé esik, akkor egy megfelelő viszonyításos mérőszámot kell keresnünk. Több ilyen mutató is létezik. Mi ezek közül a Cramer és a Csuprov mutatókat fogjuk tekinteni.</a:t>
            </a:r>
          </a:p>
        </p:txBody>
      </p:sp>
    </p:spTree>
    <p:extLst>
      <p:ext uri="{BB962C8B-B14F-4D97-AF65-F5344CB8AC3E}">
        <p14:creationId xmlns:p14="http://schemas.microsoft.com/office/powerpoint/2010/main" val="269505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Cramer mutató során egyszerűen khi négyzet értékét elosztjuk a maximálisan felvehető értékkel, majd ennek négyzetgyökét számítjuk ki. Ha C=0, akkor X és Y független. Ha C=1, akkor </a:t>
            </a:r>
            <a:r>
              <a:rPr lang="hu-HU" altLang="hu-HU" smtClean="0"/>
              <a:t>X és Y ismérv között függvényszerű kapcsolat van</a:t>
            </a:r>
            <a:r>
              <a:rPr lang="hu-HU" altLang="hu-HU" smtClean="0">
                <a:latin typeface="Arial" panose="020B0604020202020204" pitchFamily="34" charset="0"/>
              </a:rPr>
              <a:t>. A többi esetben sztochasztikus kapcsolatról beszélhetünk.</a:t>
            </a:r>
          </a:p>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279384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másik alkalmazott mutató a Csuprov mutató, melynek értéke r=c esetén egyenlő, egyenlőtlenség esetén kisebb, mint a Cramer mutató. A mutató szimmetrikus. Vagyis X és Y ismérv felcserélése esetén ugyanazt az értéket kapjuk. =&gt; Ok-okozati összefüggés meglétét nem vizsgálja. (Vannak aszimmetrikus, ún. PRE-mutatók is, melyek eltérő értéket ad(hat)nak X és Y felcserélése esetén.)</a:t>
            </a:r>
          </a:p>
        </p:txBody>
      </p:sp>
    </p:spTree>
    <p:extLst>
      <p:ext uri="{BB962C8B-B14F-4D97-AF65-F5344CB8AC3E}">
        <p14:creationId xmlns:p14="http://schemas.microsoft.com/office/powerpoint/2010/main" val="374841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Ha az ismérveink sorrendi skálán mértek, akkor alkalmazható a rangkorreláció. Kétféle rangkorrelációs együtthatót szoktunk számolni, a Spearman-féle és a Kendall-féle rangkorrelációt. Mi most csak a Spearman-féle rangkorrelációt ismertetjük. Itt most c</a:t>
            </a:r>
            <a:r>
              <a:rPr lang="hu-HU" altLang="hu-HU" smtClean="0"/>
              <a:t>sak a sorrend jelent információt, ezt az értékek rangszámaival (1–től N–ig) szokás kifejezni.</a:t>
            </a:r>
            <a:r>
              <a:rPr lang="hu-HU" altLang="hu-HU" smtClean="0">
                <a:latin typeface="Arial" panose="020B0604020202020204" pitchFamily="34" charset="0"/>
              </a:rPr>
              <a:t> </a:t>
            </a:r>
          </a:p>
        </p:txBody>
      </p:sp>
    </p:spTree>
    <p:extLst>
      <p:ext uri="{BB962C8B-B14F-4D97-AF65-F5344CB8AC3E}">
        <p14:creationId xmlns:p14="http://schemas.microsoft.com/office/powerpoint/2010/main" val="144681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rangkorreláció számítása során két sorrendet hasonlítunk össze. 1 esetén tökéletes egyezést kapunk. -1 esetén két ellentétes sorrendet vizsgáltunk, míg 0 esetén azt mondjuk, hogy nincs kapcsolat a két ismérv között.</a:t>
            </a:r>
          </a:p>
        </p:txBody>
      </p:sp>
    </p:spTree>
    <p:extLst>
      <p:ext uri="{BB962C8B-B14F-4D97-AF65-F5344CB8AC3E}">
        <p14:creationId xmlns:p14="http://schemas.microsoft.com/office/powerpoint/2010/main" val="427371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Az előzőekben olyan módszereket vizsgáltunk, amely két ismérv kapcsolatát írta le. A következőkben olyan módszerekkel foglalkozunk, amelyek segítségével az adatokat valamilyen jellemző szerint csoportosíthatjuk.</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Egy adathalmaz pontjainak az adatrekordok hasonlósága alapján történő diszjunkt csoportokba sorolását klaszterezésnek nevezzük. A csoportosítás jósága alapvetően két dolgon múlik: a </a:t>
            </a:r>
            <a:r>
              <a:rPr lang="hu-HU" altLang="hu-HU" u="sng" smtClean="0">
                <a:latin typeface="Arial" panose="020B0604020202020204" pitchFamily="34" charset="0"/>
              </a:rPr>
              <a:t>jó hasonlóság definíción</a:t>
            </a:r>
            <a:r>
              <a:rPr lang="hu-HU" altLang="hu-HU" smtClean="0">
                <a:latin typeface="Arial" panose="020B0604020202020204" pitchFamily="34" charset="0"/>
              </a:rPr>
              <a:t> és egy </a:t>
            </a:r>
            <a:r>
              <a:rPr lang="hu-HU" altLang="hu-HU" u="sng" smtClean="0">
                <a:latin typeface="Arial" panose="020B0604020202020204" pitchFamily="34" charset="0"/>
              </a:rPr>
              <a:t>jó algoritmuson</a:t>
            </a:r>
            <a:r>
              <a:rPr lang="hu-HU" altLang="hu-HU" smtClean="0">
                <a:latin typeface="Arial" panose="020B0604020202020204" pitchFamily="34" charset="0"/>
              </a:rPr>
              <a:t>, amely a hasonlóságon alapulva valamilyen kritériumok alapján megállapítja a klasztereket. </a:t>
            </a:r>
          </a:p>
          <a:p>
            <a:pPr eaLnBrk="1" hangingPunct="1"/>
            <a:r>
              <a:rPr lang="hu-HU" altLang="hu-HU" smtClean="0">
                <a:latin typeface="Arial" panose="020B0604020202020204" pitchFamily="34" charset="0"/>
              </a:rPr>
              <a:t>Sokszor használjuk az osztályozás kifejezést is, ami majdnem ugyanazt jelenti, mint a klaszterezés. Míg a klaszterezés nem felügyelt csoportosítás, addig az osztályozás felügyelt. Ebben az összefüggésben a felügyelt jelző azt jelenti, hogy a csoportok minőségi paraméterei előre definiáltak, míg a nem felügyelt esetben nem tudjuk, hogy milyen minőségi osztályba fognak tartozni az előálló csoportok, sőt ezek határai sem tudhatók előre.</a:t>
            </a:r>
          </a:p>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151375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30000"/>
              </a:lnSpc>
              <a:spcBef>
                <a:spcPct val="50000"/>
              </a:spcBef>
            </a:pPr>
            <a:r>
              <a:rPr lang="hu-HU" altLang="hu-HU" smtClean="0">
                <a:latin typeface="Arial" panose="020B0604020202020204" pitchFamily="34" charset="0"/>
              </a:rPr>
              <a:t>A hasonlóság definiálásának egy kézenfekvő módja az euklideszi távolság fogalom. Jelölje xr, xs az adatpontokat, és dr,s az adatpontok közötti távolságot.</a:t>
            </a:r>
          </a:p>
          <a:p>
            <a:pPr eaLnBrk="1" hangingPunct="1">
              <a:lnSpc>
                <a:spcPct val="130000"/>
              </a:lnSpc>
              <a:spcBef>
                <a:spcPct val="50000"/>
              </a:spcBef>
            </a:pPr>
            <a:endParaRPr lang="hu-HU" altLang="hu-HU" smtClean="0">
              <a:latin typeface="Arial" panose="020B0604020202020204" pitchFamily="34" charset="0"/>
            </a:endParaRPr>
          </a:p>
          <a:p>
            <a:pPr eaLnBrk="1" hangingPunct="1">
              <a:lnSpc>
                <a:spcPct val="130000"/>
              </a:lnSpc>
              <a:spcBef>
                <a:spcPct val="50000"/>
              </a:spcBef>
            </a:pPr>
            <a:r>
              <a:rPr lang="hu-HU" altLang="hu-HU" smtClean="0">
                <a:latin typeface="Arial" panose="020B0604020202020204" pitchFamily="34" charset="0"/>
              </a:rPr>
              <a:t>Természetesen hasonlóságnak más hasonlósági kritériumot is választhatunk. Ezek közül a legfontosabbak láthatóak itt a táblázatban.</a:t>
            </a:r>
          </a:p>
          <a:p>
            <a:pPr eaLnBrk="1" hangingPunct="1"/>
            <a:endParaRPr lang="hu-HU" altLang="hu-HU" smtClean="0"/>
          </a:p>
        </p:txBody>
      </p:sp>
    </p:spTree>
    <p:extLst>
      <p:ext uri="{BB962C8B-B14F-4D97-AF65-F5344CB8AC3E}">
        <p14:creationId xmlns:p14="http://schemas.microsoft.com/office/powerpoint/2010/main" val="113720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lehetséges távolságokat egy távolságmátrixba kell felírni.</a:t>
            </a:r>
          </a:p>
        </p:txBody>
      </p:sp>
    </p:spTree>
    <p:extLst>
      <p:ext uri="{BB962C8B-B14F-4D97-AF65-F5344CB8AC3E}">
        <p14:creationId xmlns:p14="http://schemas.microsoft.com/office/powerpoint/2010/main" val="391728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Ezután meg kell mondani, hogy hány klasztert szeretnénk kialakítani. Ezután a teret úgy kell felosztanunk/partícionálnunk, hogy az egyes partíciókra számított középponttól a partícióba tartozó elemek (a definiált hasonlósági/távolsági kritérium) alapján minél közelebb legyenek.</a:t>
            </a:r>
          </a:p>
        </p:txBody>
      </p:sp>
    </p:spTree>
    <p:extLst>
      <p:ext uri="{BB962C8B-B14F-4D97-AF65-F5344CB8AC3E}">
        <p14:creationId xmlns:p14="http://schemas.microsoft.com/office/powerpoint/2010/main" val="225443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hu-HU" altLang="hu-HU" sz="800" smtClean="0">
                <a:latin typeface="Arial" panose="020B0604020202020204" pitchFamily="34" charset="0"/>
              </a:rPr>
              <a:t>Az előző órákon alkalmazott módszerek előfeltétele volt, hogy az egyes változók magas mérési szinten (intervallum- vagy arányskálán) legyenek mérve. Ez azonban sajnos sokszor nem teljesül. Láttunk egy-két lehetőséget arra, hogy hogyan tudunk dummy-változót kreálni nominális változókból. Azonban ez csak akkor működhet, ha vagy kétértékű a dummy változónk (pl. 1=férfiak, 2=nők), vagy legalább a kimenet (magyarázott változó szempontjából) valamilyen sorrend felállítható a változók között (lásd település nagysága, foglalkoztatás típusának hatása a jövedelemre). Azonban mit tudunk akkor tenni, ha ez nem lehetséges.</a:t>
            </a:r>
          </a:p>
          <a:p>
            <a:pPr eaLnBrk="1" hangingPunct="1">
              <a:lnSpc>
                <a:spcPct val="80000"/>
              </a:lnSpc>
            </a:pPr>
            <a:endParaRPr lang="hu-HU" altLang="hu-HU" sz="800" smtClean="0">
              <a:latin typeface="Arial" panose="020B0604020202020204" pitchFamily="34" charset="0"/>
            </a:endParaRPr>
          </a:p>
          <a:p>
            <a:pPr eaLnBrk="1" hangingPunct="1">
              <a:lnSpc>
                <a:spcPct val="80000"/>
              </a:lnSpc>
            </a:pPr>
            <a:r>
              <a:rPr lang="hu-HU" altLang="hu-HU" sz="800" smtClean="0">
                <a:latin typeface="Arial" panose="020B0604020202020204" pitchFamily="34" charset="0"/>
              </a:rPr>
              <a:t>Nominális skáláról akkor beszélhetünk, ha a változók között nem tudunk különbséget tenni. Olyan típusú kérdésekkel találkozhatunk mint pl. Ön szerint melyik tényező jellemző az Ön cégére leginkább? Ekkor kategóriák közül választhatunk. Nincs jó vagy kevésbé jó válasz. </a:t>
            </a:r>
          </a:p>
          <a:p>
            <a:pPr eaLnBrk="1" hangingPunct="1">
              <a:lnSpc>
                <a:spcPct val="80000"/>
              </a:lnSpc>
            </a:pPr>
            <a:endParaRPr lang="hu-HU" altLang="hu-HU" sz="800" smtClean="0">
              <a:latin typeface="Arial" panose="020B0604020202020204" pitchFamily="34" charset="0"/>
            </a:endParaRPr>
          </a:p>
          <a:p>
            <a:pPr eaLnBrk="1" hangingPunct="1">
              <a:lnSpc>
                <a:spcPct val="80000"/>
              </a:lnSpc>
            </a:pPr>
            <a:r>
              <a:rPr lang="hu-HU" altLang="hu-HU" sz="800" smtClean="0">
                <a:latin typeface="Arial" panose="020B0604020202020204" pitchFamily="34" charset="0"/>
              </a:rPr>
              <a:t>Milyen módszereket alkalmazhatunk? Ha mind a magyarázott, mind pedig a magyarázó változó nominális, akkor csak asszociációs vizsgálatot (korrespondencia-analízist) végezhetünk. Megnézzük, hogy a kétféleképpen csoportosított elemek a csoportosítástól függetlenek-e vagy sem. A variancia-analízist akkor használhatjuk, ha a magyarázó változó alacsony mérési szinten, a magyarázott változó magas mérési szinten mért. </a:t>
            </a:r>
          </a:p>
          <a:p>
            <a:pPr eaLnBrk="1" hangingPunct="1">
              <a:lnSpc>
                <a:spcPct val="80000"/>
              </a:lnSpc>
            </a:pPr>
            <a:endParaRPr lang="hu-HU" altLang="hu-HU" sz="800" smtClean="0">
              <a:latin typeface="Arial" panose="020B0604020202020204" pitchFamily="34" charset="0"/>
            </a:endParaRPr>
          </a:p>
          <a:p>
            <a:pPr eaLnBrk="1" hangingPunct="1">
              <a:lnSpc>
                <a:spcPct val="80000"/>
              </a:lnSpc>
            </a:pPr>
            <a:r>
              <a:rPr lang="hu-HU" altLang="hu-HU" sz="800" smtClean="0">
                <a:latin typeface="Arial" panose="020B0604020202020204" pitchFamily="34" charset="0"/>
              </a:rPr>
              <a:t>Az asszociációs vizsgálatnál egy független esethez viszonyítjuk a megoszlásokat. Azt mérjük, hogy a nominális változók között milyen erős a kapcsolat.</a:t>
            </a:r>
          </a:p>
          <a:p>
            <a:pPr eaLnBrk="1" hangingPunct="1">
              <a:lnSpc>
                <a:spcPct val="80000"/>
              </a:lnSpc>
            </a:pPr>
            <a:endParaRPr lang="hu-HU" altLang="hu-HU" sz="800" smtClean="0">
              <a:latin typeface="Arial" panose="020B0604020202020204" pitchFamily="34" charset="0"/>
            </a:endParaRPr>
          </a:p>
          <a:p>
            <a:pPr eaLnBrk="1" hangingPunct="1">
              <a:lnSpc>
                <a:spcPct val="80000"/>
              </a:lnSpc>
            </a:pPr>
            <a:r>
              <a:rPr lang="hu-HU" altLang="hu-HU" sz="800" smtClean="0">
                <a:latin typeface="Arial" panose="020B0604020202020204" pitchFamily="34" charset="0"/>
              </a:rPr>
              <a:t>A variancia-analízis során is csoportba rendezünk, majd a nullhipotézisként feltesszük, hogy a csoportátlagok (és szórások) azonosak.</a:t>
            </a:r>
          </a:p>
          <a:p>
            <a:pPr eaLnBrk="1" hangingPunct="1">
              <a:lnSpc>
                <a:spcPct val="80000"/>
              </a:lnSpc>
            </a:pPr>
            <a:endParaRPr lang="hu-HU" altLang="hu-HU" sz="800" smtClean="0">
              <a:latin typeface="Arial" panose="020B0604020202020204" pitchFamily="34" charset="0"/>
            </a:endParaRPr>
          </a:p>
          <a:p>
            <a:pPr eaLnBrk="1" hangingPunct="1">
              <a:lnSpc>
                <a:spcPct val="80000"/>
              </a:lnSpc>
            </a:pPr>
            <a:r>
              <a:rPr lang="hu-HU" altLang="hu-HU" sz="800" smtClean="0">
                <a:latin typeface="Arial" panose="020B0604020202020204" pitchFamily="34" charset="0"/>
              </a:rPr>
              <a:t>Sorrendi skálán már rangsorolni tudjuk az ismérveket. </a:t>
            </a:r>
            <a:r>
              <a:rPr lang="hu-HU" altLang="hu-HU" sz="700" smtClean="0"/>
              <a:t>pl. rangsorolás: Rangsorolja az alábbi tényezőket fontosságuk szerint</a:t>
            </a:r>
            <a:r>
              <a:rPr lang="hu-HU" altLang="hu-HU" sz="700" smtClean="0">
                <a:latin typeface="Arial" panose="020B0604020202020204" pitchFamily="34" charset="0"/>
              </a:rPr>
              <a:t>! Itt a kapcsolatok erősségét Spearman- és Kendall- féle rangkorrelációval tudjuk meghatározni.</a:t>
            </a:r>
          </a:p>
          <a:p>
            <a:pPr eaLnBrk="1" hangingPunct="1">
              <a:lnSpc>
                <a:spcPct val="80000"/>
              </a:lnSpc>
            </a:pPr>
            <a:r>
              <a:rPr lang="hu-HU" altLang="hu-HU" sz="700" smtClean="0">
                <a:latin typeface="Arial" panose="020B0604020202020204" pitchFamily="34" charset="0"/>
              </a:rPr>
              <a:t/>
            </a:r>
            <a:br>
              <a:rPr lang="hu-HU" altLang="hu-HU" sz="700" smtClean="0">
                <a:latin typeface="Arial" panose="020B0604020202020204" pitchFamily="34" charset="0"/>
              </a:rPr>
            </a:br>
            <a:r>
              <a:rPr lang="hu-HU" altLang="hu-HU" sz="700" smtClean="0">
                <a:latin typeface="Arial" panose="020B0604020202020204" pitchFamily="34" charset="0"/>
              </a:rPr>
              <a:t>Összetettebb, komolyabb módszereket akkor végezhetünk, ha a mérési skálánk legalább intervallumskála. Intervallumskála pl.</a:t>
            </a:r>
            <a:r>
              <a:rPr lang="hu-HU" altLang="hu-HU" sz="700" smtClean="0"/>
              <a:t> értékelés: Értékelje, hogy az alábbi állítással mennyire ért egyet (1-7)</a:t>
            </a:r>
            <a:r>
              <a:rPr lang="hu-HU" altLang="hu-HU" sz="700" smtClean="0">
                <a:latin typeface="Arial" panose="020B0604020202020204" pitchFamily="34" charset="0"/>
              </a:rPr>
              <a:t>. Arányskála lehet pl. a pénzügyi eredmény, vagy egy BSC-mutató.</a:t>
            </a:r>
          </a:p>
          <a:p>
            <a:pPr eaLnBrk="1" hangingPunct="1">
              <a:lnSpc>
                <a:spcPct val="80000"/>
              </a:lnSpc>
            </a:pPr>
            <a:endParaRPr lang="hu-HU" altLang="hu-HU" sz="700" smtClean="0">
              <a:latin typeface="Arial" panose="020B0604020202020204" pitchFamily="34" charset="0"/>
            </a:endParaRPr>
          </a:p>
          <a:p>
            <a:pPr eaLnBrk="1" hangingPunct="1">
              <a:lnSpc>
                <a:spcPct val="80000"/>
              </a:lnSpc>
            </a:pPr>
            <a:r>
              <a:rPr lang="hu-HU" altLang="hu-HU" sz="700" smtClean="0">
                <a:latin typeface="Arial" panose="020B0604020202020204" pitchFamily="34" charset="0"/>
              </a:rPr>
              <a:t>Ha mind a magyarázó, mind a magyarázott változó magas mérési szintű, akkor alkalmazható a regresszió-analízis, az útelemzés. Szintén fontos, hogy magas mérési szinten legyenek mértek a változók a főkomponens és a faktoranalízis alkalmazása során. A redukciós módszerek esetében megkülönböztetjük a modellredukciós módszereket (főkomponens és faktoranalízis), amikor kevesebb modellegyenlettel próbáljuk leírni a jelenségeket, valamint az adatredukciós módszereket, amikor a cél az adatokat csoportosítani osztályozni aszerint, hogy az azonos/hasonló tulajdonságokkal rendelkező csoportokat külön-külön jellemezni tudjuk.</a:t>
            </a:r>
          </a:p>
          <a:p>
            <a:pPr eaLnBrk="1" hangingPunct="1">
              <a:lnSpc>
                <a:spcPct val="80000"/>
              </a:lnSpc>
            </a:pPr>
            <a:endParaRPr lang="hu-HU" altLang="hu-HU" sz="800" smtClean="0">
              <a:latin typeface="Arial" panose="020B0604020202020204" pitchFamily="34" charset="0"/>
            </a:endParaRPr>
          </a:p>
        </p:txBody>
      </p:sp>
    </p:spTree>
    <p:extLst>
      <p:ext uri="{BB962C8B-B14F-4D97-AF65-F5344CB8AC3E}">
        <p14:creationId xmlns:p14="http://schemas.microsoft.com/office/powerpoint/2010/main" val="2648944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t>Az eljárás feladata </a:t>
            </a:r>
            <a:r>
              <a:rPr lang="hu-HU" altLang="hu-HU" smtClean="0">
                <a:latin typeface="Arial" panose="020B0604020202020204" pitchFamily="34" charset="0"/>
              </a:rPr>
              <a:t>lehet tehát az </a:t>
            </a:r>
            <a:r>
              <a:rPr lang="hu-HU" altLang="hu-HU" smtClean="0"/>
              <a:t>egyedek, termékek vagy azok jellemzőinek olyan csoportosítása, hogy az egyes csoportok között lehetőleg ne legyen átfedés.</a:t>
            </a:r>
            <a:r>
              <a:rPr lang="hu-HU" altLang="hu-HU" smtClean="0">
                <a:latin typeface="Arial" panose="020B0604020202020204" pitchFamily="34" charset="0"/>
              </a:rPr>
              <a:t> </a:t>
            </a:r>
          </a:p>
          <a:p>
            <a:pPr eaLnBrk="1" hangingPunct="1"/>
            <a:r>
              <a:rPr lang="hu-HU" altLang="hu-HU" sz="1000" smtClean="0"/>
              <a:t>Meg kell azonban jegyezni, hogy vannak eljárások, amelyek lehetővé teszik az ún. átfedő klaszterek (fuzzy cluster) létrehozását is, de nem az ilyen klaszterek keresése az általános gyakorlat. </a:t>
            </a:r>
          </a:p>
          <a:p>
            <a:pPr eaLnBrk="1" hangingPunct="1"/>
            <a:r>
              <a:rPr lang="hu-HU" altLang="hu-HU" smtClean="0"/>
              <a:t>Természetesen az osztályzás után a csoportok halmazának ki kell adnia a teljes halmazt. </a:t>
            </a:r>
          </a:p>
          <a:p>
            <a:pPr eaLnBrk="1" hangingPunct="1"/>
            <a:r>
              <a:rPr lang="hu-HU" altLang="hu-HU" smtClean="0"/>
              <a:t>Az egy csoportba tartozás nem jelent feltétlenül minden szempontból azonosságot a halmaz elemei között, egy vagy több paraméterben a hasonlóság is megengedett.</a:t>
            </a:r>
          </a:p>
        </p:txBody>
      </p:sp>
    </p:spTree>
    <p:extLst>
      <p:ext uri="{BB962C8B-B14F-4D97-AF65-F5344CB8AC3E}">
        <p14:creationId xmlns:p14="http://schemas.microsoft.com/office/powerpoint/2010/main" val="313425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hu-HU" altLang="hu-HU" smtClean="0">
                <a:latin typeface="Arial" panose="020B0604020202020204" pitchFamily="34" charset="0"/>
              </a:rPr>
              <a:t>A klaszterelemzés során általában előre meg kell adnunk egy klaszterszámot (vagyis, hogy hány csoportra szeretnénk bontani az adathalmazt). Legyen ez a szám </a:t>
            </a:r>
            <a:r>
              <a:rPr lang="hu-HU" altLang="hu-HU" i="1" smtClean="0">
                <a:latin typeface="Arial" panose="020B0604020202020204" pitchFamily="34" charset="0"/>
              </a:rPr>
              <a:t>k</a:t>
            </a:r>
            <a:r>
              <a:rPr lang="hu-HU" altLang="hu-HU" smtClean="0">
                <a:latin typeface="Arial" panose="020B0604020202020204" pitchFamily="34" charset="0"/>
              </a:rPr>
              <a:t>. Válasszunk ezután </a:t>
            </a:r>
            <a:r>
              <a:rPr lang="hu-HU" altLang="hu-HU" i="1" smtClean="0">
                <a:latin typeface="Arial" panose="020B0604020202020204" pitchFamily="34" charset="0"/>
              </a:rPr>
              <a:t>k</a:t>
            </a:r>
            <a:r>
              <a:rPr lang="hu-HU" altLang="hu-HU" smtClean="0">
                <a:latin typeface="Arial" panose="020B0604020202020204" pitchFamily="34" charset="0"/>
              </a:rPr>
              <a:t> darab adatpontot. Ezután minden adatpontot a hozzá legközelebb eső klaszter-súlyponthoz tartozó klaszterbe sorolunk. A besorolás eredményeként kialakult új klaszterek súlypontjai lesznek az új klaszterek reprezentáns pontjai. A besorolás, súlypontszámítás lépéseit addig végezzük, amíg a súlypontok rendszere változik. Akkor állunk meg, amikor a klaszterek elemei és a klaszterek középpontjai már nem változnak az iteráció hatására.</a:t>
            </a:r>
            <a:endParaRPr lang="hu-HU" altLang="hu-HU" smtClean="0"/>
          </a:p>
        </p:txBody>
      </p:sp>
    </p:spTree>
    <p:extLst>
      <p:ext uri="{BB962C8B-B14F-4D97-AF65-F5344CB8AC3E}">
        <p14:creationId xmlns:p14="http://schemas.microsoft.com/office/powerpoint/2010/main" val="172154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másik alkalmazási területe a klaszterelemzésnek a hierarchikus eljárások. </a:t>
            </a:r>
          </a:p>
          <a:p>
            <a:pPr eaLnBrk="1" hangingPunct="1"/>
            <a:r>
              <a:rPr lang="hu-HU" altLang="hu-HU" smtClean="0">
                <a:latin typeface="Arial" panose="020B0604020202020204" pitchFamily="34" charset="0"/>
              </a:rPr>
              <a:t>A hierarchikus klaszterező eljárásokban az adatokat hierarchikus adatszerkezetbe (fába, dendogram) rendezzük. Az adatpontok a fa leveleiben helyezkednek el. A fa minden belső pontja egy klaszternek felel meg, és azokat a pontokat tartalmazza, amelyek a fában alatta találhatók.</a:t>
            </a:r>
          </a:p>
          <a:p>
            <a:pPr eaLnBrk="1" hangingPunct="1"/>
            <a:r>
              <a:rPr lang="hu-HU" altLang="hu-HU" smtClean="0">
                <a:latin typeface="Arial" panose="020B0604020202020204" pitchFamily="34" charset="0"/>
              </a:rPr>
              <a:t>Két alapvető hierarchikus eljárás létezik: az egyik a felhalmozó, a másik a lebontó. A felhalmozó eljárásban kezdetben minden adatelem egy klaszter, majd a legközelebbi klasztereket egyesíti az algoritmus, és a hierarchiában egy szinttel feljebb új klasztert alakít ki.</a:t>
            </a:r>
          </a:p>
          <a:p>
            <a:pPr eaLnBrk="1" hangingPunct="1"/>
            <a:r>
              <a:rPr lang="hu-HU" altLang="hu-HU" smtClean="0">
                <a:latin typeface="Arial" panose="020B0604020202020204" pitchFamily="34" charset="0"/>
              </a:rPr>
              <a:t>A lebontó eljárásban kezdetben egyetlen klaszter létezik, amelybe minden adatpont beletartozik, majd ezt tovább osztjuk. Az újabb klaszterek az előző finomításai lesznek. </a:t>
            </a:r>
          </a:p>
          <a:p>
            <a:pPr eaLnBrk="1" hangingPunct="1"/>
            <a:r>
              <a:rPr lang="hu-HU" altLang="hu-HU" smtClean="0">
                <a:latin typeface="Arial" panose="020B0604020202020204" pitchFamily="34" charset="0"/>
              </a:rPr>
              <a:t>Az eljárások akkor állnak meg, amikor vagy elérnek egy előre megállapított klaszterszámot, vagy a klaszterek közötti távolság egy előre megállapított mértéknél kisebbé válik.</a:t>
            </a:r>
          </a:p>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125094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Ha az osztályozást klaszteranalízissel, vagy akár saját szempontok alapján végeztük, joggal felmerülhet az a kérdés, hogy ez az osztályozás során kapott csoportok mennyire különülnek el egymástól. Illetve alkotható-e esetleg egy szabály, ami a következő elem hovatartozását megadja pusztán a jellemzők ismeretében.</a:t>
            </a:r>
          </a:p>
          <a:p>
            <a:pPr eaLnBrk="1" hangingPunct="1"/>
            <a:r>
              <a:rPr lang="hu-HU" altLang="hu-HU" smtClean="0"/>
              <a:t>A diszkriminancia-analízis megfigyelési csoportok szétválasztására alkalmas módszer, több kvantitatív változó egyidejű figyelembevételével. Ezt az eljárást alkalmazzuk, ha:</a:t>
            </a:r>
          </a:p>
          <a:p>
            <a:pPr eaLnBrk="1" hangingPunct="1">
              <a:buFontTx/>
              <a:buChar char="•"/>
            </a:pPr>
            <a:r>
              <a:rPr lang="hu-HU" altLang="hu-HU" smtClean="0"/>
              <a:t>vizsgáljuk csoportok különbözőségét a megfigyelt változók többdimenziós terében,</a:t>
            </a:r>
          </a:p>
          <a:p>
            <a:pPr eaLnBrk="1" hangingPunct="1">
              <a:buFontTx/>
              <a:buChar char="•"/>
            </a:pPr>
            <a:r>
              <a:rPr lang="hu-HU" altLang="hu-HU" smtClean="0"/>
              <a:t>vizsgáljuk a megfigyelt változók szerepét a csoportok különbözőségében,</a:t>
            </a:r>
          </a:p>
          <a:p>
            <a:pPr eaLnBrk="1" hangingPunct="1">
              <a:buFontTx/>
              <a:buChar char="•"/>
            </a:pPr>
            <a:r>
              <a:rPr lang="hu-HU" altLang="hu-HU" smtClean="0"/>
              <a:t>keressük azt az osztályozófüggvényt, amellyel eldönthető, hogy egy új megfigyelési egység melyik csoportba sorolható.</a:t>
            </a:r>
          </a:p>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138436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mai előadáson áttekintettük a legfontosabb többdimenziós statisztikai módszereket. Köszönöm a megtisztelő figyelmet!</a:t>
            </a:r>
          </a:p>
        </p:txBody>
      </p:sp>
    </p:spTree>
    <p:extLst>
      <p:ext uri="{BB962C8B-B14F-4D97-AF65-F5344CB8AC3E}">
        <p14:creationId xmlns:p14="http://schemas.microsoft.com/office/powerpoint/2010/main" val="1655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Az egyes módszereket úgy is csoportosíthatjuk, hogy az előbbi mérési skálákat figyelembe véve milyen mérési szintet kívánnak meg a változók használata során.</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Ha mind a magyarázó, mind pedig a magyarázott változó alacsony mérési szintű, akkor csak korrespondancia-analízis (asszociációs vizsgálat) végezhető. </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Ha a magyarázó változó mérési szintje alacsony (pl. nominális: férfi, nő; település, foglalkoztatás típusa), de a magyarázott változó magas mérési szintű (pl. jövedelem), akkor alkalmazható a variancia-analízis is. </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Ha a magyarázó változó mérési szintje magas, de a magyarázott változó mérési szintje alacsony, akkor alkalmazható a diszkriminancia-analízis, vagy a logisztikus regresszió. </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Ha mind a magyarázó, mind a magyarázott változó magas mérési szintű, akkor lehet alkalmazni a regresszió-analízist, valamint az útelemzést.</a:t>
            </a:r>
          </a:p>
        </p:txBody>
      </p:sp>
    </p:spTree>
    <p:extLst>
      <p:ext uri="{BB962C8B-B14F-4D97-AF65-F5344CB8AC3E}">
        <p14:creationId xmlns:p14="http://schemas.microsoft.com/office/powerpoint/2010/main" val="238842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Néhány módszert már az előző órákon áttekintettünk. Azonban nem foglalkoztunk azokkal az esetekkel, amikor mind a magyarázó, mind a magyarázott változó alacsony mérési szinten volt csak mérhető.</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A módszer lényege, hogy két ismérv szerint rendezzük az elemeket. Összevetjük a megoszlásokat egy független esettel. Ha a két esetben </a:t>
            </a:r>
            <a:r>
              <a:rPr lang="hu-HU" altLang="hu-HU" smtClean="0"/>
              <a:t>a sorokban azonos megoszlást találunk : X és Y függetlenek</a:t>
            </a:r>
            <a:r>
              <a:rPr lang="hu-HU" altLang="hu-HU" smtClean="0">
                <a:latin typeface="Arial" panose="020B0604020202020204" pitchFamily="34" charset="0"/>
              </a:rPr>
              <a:t>.</a:t>
            </a:r>
          </a:p>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343704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Így néz ki a kontingencia tábla N elemű minta esetén. C-k a csoportokat jelölik X és Y szerint, f-ek pedig a gyakoriságokat jelölik.</a:t>
            </a:r>
          </a:p>
        </p:txBody>
      </p:sp>
    </p:spTree>
    <p:extLst>
      <p:ext uri="{BB962C8B-B14F-4D97-AF65-F5344CB8AC3E}">
        <p14:creationId xmlns:p14="http://schemas.microsoft.com/office/powerpoint/2010/main" val="151709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Relatív gyakoriságok esetén ha </a:t>
            </a:r>
            <a:r>
              <a:rPr lang="hu-HU" altLang="hu-HU" smtClean="0"/>
              <a:t>a kontingencia táblázat minden egyes sora csak egyetlen 0-tól  különböző gyakoriságot (és ennek megfelelően egyetlen 1-gyel vagy 100 %-al egyenlő megoszlási viszonyszámot) tartalmaz, és e 0-tól különböző gyakoriságok nem mind ugyanabban az oszlopban találhatók, akkor X és Y között függvényszerű a kapcsolat.</a:t>
            </a:r>
          </a:p>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308562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gyakoriságokat/relatív gyakoriságokat tartalmazó táblázatok után előállítjuk a független esetet, majd megnézzük, hogy ettől a független esettől mennyire tért el a mi kontingencia-táblánk.</a:t>
            </a:r>
          </a:p>
        </p:txBody>
      </p:sp>
    </p:spTree>
    <p:extLst>
      <p:ext uri="{BB962C8B-B14F-4D97-AF65-F5344CB8AC3E}">
        <p14:creationId xmlns:p14="http://schemas.microsoft.com/office/powerpoint/2010/main" val="86407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Vizsgáljuk meg a módszer használatát a gyakorlatban!</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A valódi gyakoriságok után ki kell számítani a független esetet.</a:t>
            </a:r>
          </a:p>
          <a:p>
            <a:pPr eaLnBrk="1" hangingPunct="1"/>
            <a:endParaRPr lang="hu-HU" altLang="hu-HU" smtClean="0">
              <a:latin typeface="Arial" panose="020B0604020202020204" pitchFamily="34" charset="0"/>
            </a:endParaRPr>
          </a:p>
          <a:p>
            <a:pPr eaLnBrk="1" hangingPunct="1"/>
            <a:r>
              <a:rPr lang="hu-HU" altLang="hu-HU" smtClean="0">
                <a:latin typeface="Arial" panose="020B0604020202020204" pitchFamily="34" charset="0"/>
              </a:rPr>
              <a:t>Itt láthatjuk, hogy ezt hogyan kell kiszámítanunk.</a:t>
            </a:r>
          </a:p>
        </p:txBody>
      </p:sp>
    </p:spTree>
    <p:extLst>
      <p:ext uri="{BB962C8B-B14F-4D97-AF65-F5344CB8AC3E}">
        <p14:creationId xmlns:p14="http://schemas.microsoft.com/office/powerpoint/2010/main" val="389929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latin typeface="Arial" panose="020B0604020202020204" pitchFamily="34" charset="0"/>
              </a:rPr>
              <a:t>A következő lépés ezután kiszámítani a független esettől való eltérést. Ez lesz a khi négyzet mutató. Az asszociáció erősségének vizsgálata során legtöbbször ebből a mutatóból indulunk ki. Ennek a mutatónak a maximuma itt látható a fólián.</a:t>
            </a:r>
          </a:p>
        </p:txBody>
      </p:sp>
    </p:spTree>
    <p:extLst>
      <p:ext uri="{BB962C8B-B14F-4D97-AF65-F5344CB8AC3E}">
        <p14:creationId xmlns:p14="http://schemas.microsoft.com/office/powerpoint/2010/main" val="332765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1"/>
            </p:custDataLst>
          </p:nvPr>
        </p:nvSpPr>
        <p:spPr>
          <a:xfrm>
            <a:off x="2051050" y="2130425"/>
            <a:ext cx="6407150" cy="1470025"/>
          </a:xfrm>
        </p:spPr>
        <p:txBody>
          <a:bodyPr/>
          <a:lstStyle>
            <a:lvl1pPr algn="l">
              <a:defRPr>
                <a:solidFill>
                  <a:schemeClr val="bg1"/>
                </a:solidFill>
              </a:defRPr>
            </a:lvl1pPr>
          </a:lstStyle>
          <a:p>
            <a:r>
              <a:rPr lang="hu-HU" smtClean="0"/>
              <a:t>Mintacím szerkesztése</a:t>
            </a:r>
            <a:endParaRPr lang="hu-HU"/>
          </a:p>
        </p:txBody>
      </p:sp>
      <p:sp>
        <p:nvSpPr>
          <p:cNvPr id="3075" name="Rectangle 3"/>
          <p:cNvSpPr>
            <a:spLocks noGrp="1" noChangeArrowheads="1"/>
          </p:cNvSpPr>
          <p:nvPr>
            <p:ph type="subTitle" idx="1"/>
            <p:custDataLst>
              <p:tags r:id="rId2"/>
            </p:custDataLst>
          </p:nvPr>
        </p:nvSpPr>
        <p:spPr>
          <a:xfrm>
            <a:off x="2051050" y="3886200"/>
            <a:ext cx="6408738" cy="1752600"/>
          </a:xfrm>
        </p:spPr>
        <p:txBody>
          <a:bodyPr/>
          <a:lstStyle>
            <a:lvl1pPr marL="0" indent="0">
              <a:buFontTx/>
              <a:buNone/>
              <a:defRPr>
                <a:solidFill>
                  <a:schemeClr val="bg1"/>
                </a:solidFill>
              </a:defRPr>
            </a:lvl1pPr>
          </a:lstStyle>
          <a:p>
            <a:r>
              <a:rPr lang="hu-HU" smtClean="0"/>
              <a:t>Alcím mintájának szerkesztése</a:t>
            </a:r>
            <a:endParaRPr lang="hu-HU"/>
          </a:p>
        </p:txBody>
      </p:sp>
      <p:sp>
        <p:nvSpPr>
          <p:cNvPr id="4" name="Rectangle 4"/>
          <p:cNvSpPr>
            <a:spLocks noGrp="1" noChangeArrowheads="1"/>
          </p:cNvSpPr>
          <p:nvPr>
            <p:ph type="dt" sz="half" idx="10"/>
            <p:custDataLst>
              <p:tags r:id="rId3"/>
            </p:custDataLst>
          </p:nvPr>
        </p:nvSpPr>
        <p:spPr>
          <a:xfrm>
            <a:off x="2051050" y="6245225"/>
            <a:ext cx="2089150" cy="476250"/>
          </a:xfrm>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xfrm>
            <a:off x="4284663" y="6245225"/>
            <a:ext cx="4103687" cy="476250"/>
          </a:xfrm>
        </p:spPr>
        <p:txBody>
          <a:bodyPr/>
          <a:lstStyle>
            <a:lvl1pPr>
              <a:defRPr>
                <a:solidFill>
                  <a:schemeClr val="bg1"/>
                </a:solidFill>
              </a:defRPr>
            </a:lvl1pPr>
          </a:lstStyle>
          <a:p>
            <a:pPr>
              <a:defRPr/>
            </a:pPr>
            <a:endParaRPr lang="hu-HU"/>
          </a:p>
        </p:txBody>
      </p:sp>
    </p:spTree>
    <p:extLst>
      <p:ext uri="{BB962C8B-B14F-4D97-AF65-F5344CB8AC3E}">
        <p14:creationId xmlns:p14="http://schemas.microsoft.com/office/powerpoint/2010/main" val="632926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5F101E22-0F02-491F-8F2B-07ABE5473593}" type="slidenum">
              <a:rPr lang="hu-HU" altLang="hu-HU" smtClean="0"/>
              <a:pPr/>
              <a:t>‹#›</a:t>
            </a:fld>
            <a:endParaRPr lang="hu-HU" altLang="hu-HU"/>
          </a:p>
        </p:txBody>
      </p:sp>
    </p:spTree>
    <p:extLst>
      <p:ext uri="{BB962C8B-B14F-4D97-AF65-F5344CB8AC3E}">
        <p14:creationId xmlns:p14="http://schemas.microsoft.com/office/powerpoint/2010/main" val="131869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992938" y="274638"/>
            <a:ext cx="1693862"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1908175" y="274638"/>
            <a:ext cx="4932363"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B02098B2-BF1B-4121-9406-9F8BD76A1664}" type="slidenum">
              <a:rPr lang="hu-HU" altLang="hu-HU" smtClean="0"/>
              <a:pPr/>
              <a:t>‹#›</a:t>
            </a:fld>
            <a:endParaRPr lang="hu-HU" altLang="hu-HU"/>
          </a:p>
        </p:txBody>
      </p:sp>
    </p:spTree>
    <p:extLst>
      <p:ext uri="{BB962C8B-B14F-4D97-AF65-F5344CB8AC3E}">
        <p14:creationId xmlns:p14="http://schemas.microsoft.com/office/powerpoint/2010/main" val="367120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250825" y="71438"/>
            <a:ext cx="8642350" cy="765175"/>
          </a:xfrm>
        </p:spPr>
        <p:txBody>
          <a:bodyPr/>
          <a:lstStyle/>
          <a:p>
            <a:r>
              <a:rPr lang="hu-HU" smtClean="0"/>
              <a:t>Mintacím szerkesztése</a:t>
            </a:r>
            <a:endParaRPr lang="hu-HU"/>
          </a:p>
        </p:txBody>
      </p:sp>
      <p:sp>
        <p:nvSpPr>
          <p:cNvPr id="3" name="Szöveg helye 2"/>
          <p:cNvSpPr>
            <a:spLocks noGrp="1"/>
          </p:cNvSpPr>
          <p:nvPr>
            <p:ph type="body" sz="half" idx="1"/>
          </p:nvPr>
        </p:nvSpPr>
        <p:spPr>
          <a:xfrm>
            <a:off x="250825" y="908050"/>
            <a:ext cx="4208463" cy="51117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11688" y="908050"/>
            <a:ext cx="4208462" cy="24796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11688" y="3540125"/>
            <a:ext cx="4208462" cy="24796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8"/>
          <p:cNvSpPr>
            <a:spLocks noGrp="1" noChangeArrowheads="1"/>
          </p:cNvSpPr>
          <p:nvPr>
            <p:ph type="dt" sz="half" idx="10"/>
          </p:nvPr>
        </p:nvSpPr>
        <p:spPr>
          <a:ln/>
        </p:spPr>
        <p:txBody>
          <a:bodyPr/>
          <a:lstStyle>
            <a:lvl1pPr>
              <a:defRPr/>
            </a:lvl1pPr>
          </a:lstStyle>
          <a:p>
            <a:pPr>
              <a:defRPr/>
            </a:pPr>
            <a:endParaRPr lang="hu-HU"/>
          </a:p>
        </p:txBody>
      </p:sp>
      <p:sp>
        <p:nvSpPr>
          <p:cNvPr id="7" name="Rectangle 9"/>
          <p:cNvSpPr>
            <a:spLocks noGrp="1" noChangeArrowheads="1"/>
          </p:cNvSpPr>
          <p:nvPr>
            <p:ph type="ftr" sz="quarter" idx="11"/>
          </p:nvPr>
        </p:nvSpPr>
        <p:spPr>
          <a:ln/>
        </p:spPr>
        <p:txBody>
          <a:bodyPr/>
          <a:lstStyle>
            <a:lvl1pPr>
              <a:defRPr/>
            </a:lvl1pPr>
          </a:lstStyle>
          <a:p>
            <a:pPr>
              <a:defRPr/>
            </a:pPr>
            <a:endParaRPr lang="hu-HU"/>
          </a:p>
        </p:txBody>
      </p:sp>
      <p:sp>
        <p:nvSpPr>
          <p:cNvPr id="8" name="Rectangle 10"/>
          <p:cNvSpPr>
            <a:spLocks noGrp="1" noChangeArrowheads="1"/>
          </p:cNvSpPr>
          <p:nvPr>
            <p:ph type="sldNum" sz="quarter" idx="12"/>
          </p:nvPr>
        </p:nvSpPr>
        <p:spPr>
          <a:ln/>
        </p:spPr>
        <p:txBody>
          <a:bodyPr/>
          <a:lstStyle>
            <a:lvl1pPr>
              <a:defRPr/>
            </a:lvl1pPr>
          </a:lstStyle>
          <a:p>
            <a:fld id="{F8DBC74F-4344-42FE-94FE-2899FBA6C092}" type="slidenum">
              <a:rPr lang="hu-HU" altLang="hu-HU"/>
              <a:pPr/>
              <a:t>‹#›</a:t>
            </a:fld>
            <a:endParaRPr lang="hu-HU" altLang="hu-HU"/>
          </a:p>
        </p:txBody>
      </p:sp>
    </p:spTree>
    <p:extLst>
      <p:ext uri="{BB962C8B-B14F-4D97-AF65-F5344CB8AC3E}">
        <p14:creationId xmlns:p14="http://schemas.microsoft.com/office/powerpoint/2010/main" val="26395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Tartalom helye 2"/>
          <p:cNvSpPr>
            <a:spLocks noGrp="1"/>
          </p:cNvSpPr>
          <p:nvPr>
            <p:ph idx="1"/>
            <p:custDataLst>
              <p:tags r:id="rId2"/>
            </p:custDataLst>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fld id="{0F1B8A15-89DC-4B1D-A779-2EE74E8BFDF4}" type="slidenum">
              <a:rPr lang="hu-HU" altLang="hu-HU" smtClean="0"/>
              <a:pPr/>
              <a:t>‹#›</a:t>
            </a:fld>
            <a:endParaRPr lang="hu-HU" altLang="hu-HU"/>
          </a:p>
        </p:txBody>
      </p:sp>
    </p:spTree>
    <p:extLst>
      <p:ext uri="{BB962C8B-B14F-4D97-AF65-F5344CB8AC3E}">
        <p14:creationId xmlns:p14="http://schemas.microsoft.com/office/powerpoint/2010/main" val="3245503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9EFF16E7-A01F-490D-9B71-D01600E815D4}" type="slidenum">
              <a:rPr lang="hu-HU" altLang="hu-HU" smtClean="0"/>
              <a:pPr/>
              <a:t>‹#›</a:t>
            </a:fld>
            <a:endParaRPr lang="hu-HU" altLang="hu-HU"/>
          </a:p>
        </p:txBody>
      </p:sp>
    </p:spTree>
    <p:extLst>
      <p:ext uri="{BB962C8B-B14F-4D97-AF65-F5344CB8AC3E}">
        <p14:creationId xmlns:p14="http://schemas.microsoft.com/office/powerpoint/2010/main" val="17078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7BA72317-0E8E-47ED-B944-52F583E6C4F1}" type="slidenum">
              <a:rPr lang="hu-HU" altLang="hu-HU" smtClean="0"/>
              <a:pPr/>
              <a:t>‹#›</a:t>
            </a:fld>
            <a:endParaRPr lang="hu-HU" altLang="hu-HU"/>
          </a:p>
        </p:txBody>
      </p:sp>
    </p:spTree>
    <p:extLst>
      <p:ext uri="{BB962C8B-B14F-4D97-AF65-F5344CB8AC3E}">
        <p14:creationId xmlns:p14="http://schemas.microsoft.com/office/powerpoint/2010/main" val="18427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fld id="{28B75FB7-49E1-4633-9B62-FDE64AA3B511}" type="slidenum">
              <a:rPr lang="hu-HU" altLang="hu-HU" smtClean="0"/>
              <a:pPr/>
              <a:t>‹#›</a:t>
            </a:fld>
            <a:endParaRPr lang="hu-HU" altLang="hu-HU"/>
          </a:p>
        </p:txBody>
      </p:sp>
    </p:spTree>
    <p:extLst>
      <p:ext uri="{BB962C8B-B14F-4D97-AF65-F5344CB8AC3E}">
        <p14:creationId xmlns:p14="http://schemas.microsoft.com/office/powerpoint/2010/main" val="25143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hu-HU"/>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fld id="{776E70B1-EF78-42E3-A838-CE1A127E334F}" type="slidenum">
              <a:rPr lang="hu-HU" altLang="hu-HU" smtClean="0"/>
              <a:pPr/>
              <a:t>‹#›</a:t>
            </a:fld>
            <a:endParaRPr lang="hu-HU" altLang="hu-HU"/>
          </a:p>
        </p:txBody>
      </p:sp>
    </p:spTree>
    <p:extLst>
      <p:ext uri="{BB962C8B-B14F-4D97-AF65-F5344CB8AC3E}">
        <p14:creationId xmlns:p14="http://schemas.microsoft.com/office/powerpoint/2010/main" val="17283822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fld id="{BBEDD98E-6A80-4453-A009-9B4281069128}" type="slidenum">
              <a:rPr lang="hu-HU" altLang="hu-HU" smtClean="0"/>
              <a:pPr/>
              <a:t>‹#›</a:t>
            </a:fld>
            <a:endParaRPr lang="hu-HU" altLang="hu-HU"/>
          </a:p>
        </p:txBody>
      </p:sp>
    </p:spTree>
    <p:extLst>
      <p:ext uri="{BB962C8B-B14F-4D97-AF65-F5344CB8AC3E}">
        <p14:creationId xmlns:p14="http://schemas.microsoft.com/office/powerpoint/2010/main" val="194486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DBEB4410-0F5D-4604-BDC9-9FE005774D49}" type="slidenum">
              <a:rPr lang="hu-HU" altLang="hu-HU" smtClean="0"/>
              <a:pPr/>
              <a:t>‹#›</a:t>
            </a:fld>
            <a:endParaRPr lang="hu-HU" altLang="hu-HU"/>
          </a:p>
        </p:txBody>
      </p:sp>
    </p:spTree>
    <p:extLst>
      <p:ext uri="{BB962C8B-B14F-4D97-AF65-F5344CB8AC3E}">
        <p14:creationId xmlns:p14="http://schemas.microsoft.com/office/powerpoint/2010/main" val="23175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67CAC691-E61C-4CC3-8F18-D5A4A8CFA865}" type="slidenum">
              <a:rPr lang="hu-HU" altLang="hu-HU" smtClean="0"/>
              <a:pPr/>
              <a:t>‹#›</a:t>
            </a:fld>
            <a:endParaRPr lang="hu-HU" altLang="hu-HU"/>
          </a:p>
        </p:txBody>
      </p:sp>
    </p:spTree>
    <p:extLst>
      <p:ext uri="{BB962C8B-B14F-4D97-AF65-F5344CB8AC3E}">
        <p14:creationId xmlns:p14="http://schemas.microsoft.com/office/powerpoint/2010/main" val="155152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4"/>
            </p:custDataLst>
          </p:nvPr>
        </p:nvSpPr>
        <p:spPr bwMode="auto">
          <a:xfrm>
            <a:off x="1908175" y="274638"/>
            <a:ext cx="6778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custDataLst>
              <p:tags r:id="rId15"/>
            </p:custDataLst>
          </p:nvPr>
        </p:nvSpPr>
        <p:spPr bwMode="auto">
          <a:xfrm>
            <a:off x="1908175" y="1600200"/>
            <a:ext cx="677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custDataLst>
              <p:tags r:id="rId16"/>
            </p:custDataLst>
          </p:nvPr>
        </p:nvSpPr>
        <p:spPr bwMode="auto">
          <a:xfrm>
            <a:off x="179388" y="6453188"/>
            <a:ext cx="136842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hu-HU"/>
          </a:p>
        </p:txBody>
      </p:sp>
      <p:sp>
        <p:nvSpPr>
          <p:cNvPr id="1029" name="Rectangle 5"/>
          <p:cNvSpPr>
            <a:spLocks noGrp="1" noChangeArrowheads="1"/>
          </p:cNvSpPr>
          <p:nvPr>
            <p:ph type="ftr" sz="quarter" idx="3"/>
            <p:custDataLst>
              <p:tags r:id="rId17"/>
            </p:custDataLst>
          </p:nvPr>
        </p:nvSpPr>
        <p:spPr bwMode="auto">
          <a:xfrm>
            <a:off x="1908175" y="6453188"/>
            <a:ext cx="43926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52946"/>
                </a:solidFill>
                <a:latin typeface="+mn-lt"/>
              </a:defRPr>
            </a:lvl1pPr>
          </a:lstStyle>
          <a:p>
            <a:pPr>
              <a:defRPr/>
            </a:pPr>
            <a:endParaRPr lang="hu-HU"/>
          </a:p>
        </p:txBody>
      </p:sp>
      <p:sp>
        <p:nvSpPr>
          <p:cNvPr id="1030" name="Rectangle 6"/>
          <p:cNvSpPr>
            <a:spLocks noGrp="1" noChangeArrowheads="1"/>
          </p:cNvSpPr>
          <p:nvPr>
            <p:ph type="sldNum" sz="quarter" idx="4"/>
            <p:custDataLst>
              <p:tags r:id="rId18"/>
            </p:custDataLst>
          </p:nvPr>
        </p:nvSpPr>
        <p:spPr bwMode="auto">
          <a:xfrm>
            <a:off x="6553200" y="6453188"/>
            <a:ext cx="24114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52946"/>
                </a:solidFill>
                <a:latin typeface="+mn-lt"/>
              </a:defRPr>
            </a:lvl1pPr>
          </a:lstStyle>
          <a:p>
            <a:fld id="{0A1D3295-DF84-4459-9B9D-201329ADCAB8}" type="slidenum">
              <a:rPr lang="hu-HU" altLang="hu-HU" smtClean="0"/>
              <a:pPr/>
              <a:t>‹#›</a:t>
            </a:fld>
            <a:endParaRPr lang="hu-HU" altLang="hu-HU"/>
          </a:p>
        </p:txBody>
      </p:sp>
    </p:spTree>
    <p:extLst>
      <p:ext uri="{BB962C8B-B14F-4D97-AF65-F5344CB8AC3E}">
        <p14:creationId xmlns:p14="http://schemas.microsoft.com/office/powerpoint/2010/main" val="101319318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iming>
    <p:tnLst>
      <p:par>
        <p:cTn id="1" dur="indefinite" restart="never" nodeType="tmRoot"/>
      </p:par>
    </p:tnLst>
  </p:timing>
  <p:txStyles>
    <p:titleStyle>
      <a:lvl1pPr algn="ctr" rtl="0" eaLnBrk="1" fontAlgn="base" hangingPunct="1">
        <a:spcBef>
          <a:spcPct val="0"/>
        </a:spcBef>
        <a:spcAft>
          <a:spcPct val="0"/>
        </a:spcAft>
        <a:defRPr sz="4400" b="0" i="0" u="none">
          <a:solidFill>
            <a:srgbClr val="252946"/>
          </a:solidFill>
          <a:latin typeface="+mj-lt"/>
          <a:ea typeface="+mj-ea"/>
          <a:cs typeface="+mj-cs"/>
        </a:defRPr>
      </a:lvl1pPr>
      <a:lvl2pPr algn="ctr" rtl="0" eaLnBrk="1" fontAlgn="base" hangingPunct="1">
        <a:spcBef>
          <a:spcPct val="0"/>
        </a:spcBef>
        <a:spcAft>
          <a:spcPct val="0"/>
        </a:spcAft>
        <a:defRPr sz="4400">
          <a:solidFill>
            <a:srgbClr val="252946"/>
          </a:solidFill>
          <a:latin typeface="Trebuchet MS" pitchFamily="34" charset="0"/>
        </a:defRPr>
      </a:lvl2pPr>
      <a:lvl3pPr algn="ctr" rtl="0" eaLnBrk="1" fontAlgn="base" hangingPunct="1">
        <a:spcBef>
          <a:spcPct val="0"/>
        </a:spcBef>
        <a:spcAft>
          <a:spcPct val="0"/>
        </a:spcAft>
        <a:defRPr sz="4400">
          <a:solidFill>
            <a:srgbClr val="252946"/>
          </a:solidFill>
          <a:latin typeface="Trebuchet MS" pitchFamily="34" charset="0"/>
        </a:defRPr>
      </a:lvl3pPr>
      <a:lvl4pPr algn="ctr" rtl="0" eaLnBrk="1" fontAlgn="base" hangingPunct="1">
        <a:spcBef>
          <a:spcPct val="0"/>
        </a:spcBef>
        <a:spcAft>
          <a:spcPct val="0"/>
        </a:spcAft>
        <a:defRPr sz="4400">
          <a:solidFill>
            <a:srgbClr val="252946"/>
          </a:solidFill>
          <a:latin typeface="Trebuchet MS" pitchFamily="34" charset="0"/>
        </a:defRPr>
      </a:lvl4pPr>
      <a:lvl5pPr algn="ctr" rtl="0" eaLnBrk="1" fontAlgn="base" hangingPunct="1">
        <a:spcBef>
          <a:spcPct val="0"/>
        </a:spcBef>
        <a:spcAft>
          <a:spcPct val="0"/>
        </a:spcAft>
        <a:defRPr sz="4400">
          <a:solidFill>
            <a:srgbClr val="252946"/>
          </a:solidFill>
          <a:latin typeface="Trebuchet MS" pitchFamily="34" charset="0"/>
        </a:defRPr>
      </a:lvl5pPr>
      <a:lvl6pPr marL="457200" algn="ctr" rtl="0" eaLnBrk="1" fontAlgn="base" hangingPunct="1">
        <a:spcBef>
          <a:spcPct val="0"/>
        </a:spcBef>
        <a:spcAft>
          <a:spcPct val="0"/>
        </a:spcAft>
        <a:defRPr sz="4400">
          <a:solidFill>
            <a:srgbClr val="252946"/>
          </a:solidFill>
          <a:latin typeface="Trebuchet MS" pitchFamily="34" charset="0"/>
        </a:defRPr>
      </a:lvl6pPr>
      <a:lvl7pPr marL="914400" algn="ctr" rtl="0" eaLnBrk="1" fontAlgn="base" hangingPunct="1">
        <a:spcBef>
          <a:spcPct val="0"/>
        </a:spcBef>
        <a:spcAft>
          <a:spcPct val="0"/>
        </a:spcAft>
        <a:defRPr sz="4400">
          <a:solidFill>
            <a:srgbClr val="252946"/>
          </a:solidFill>
          <a:latin typeface="Trebuchet MS" pitchFamily="34" charset="0"/>
        </a:defRPr>
      </a:lvl7pPr>
      <a:lvl8pPr marL="1371600" algn="ctr" rtl="0" eaLnBrk="1" fontAlgn="base" hangingPunct="1">
        <a:spcBef>
          <a:spcPct val="0"/>
        </a:spcBef>
        <a:spcAft>
          <a:spcPct val="0"/>
        </a:spcAft>
        <a:defRPr sz="4400">
          <a:solidFill>
            <a:srgbClr val="252946"/>
          </a:solidFill>
          <a:latin typeface="Trebuchet MS" pitchFamily="34" charset="0"/>
        </a:defRPr>
      </a:lvl8pPr>
      <a:lvl9pPr marL="1828800" algn="ctr" rtl="0" eaLnBrk="1" fontAlgn="base" hangingPunct="1">
        <a:spcBef>
          <a:spcPct val="0"/>
        </a:spcBef>
        <a:spcAft>
          <a:spcPct val="0"/>
        </a:spcAft>
        <a:defRPr sz="4400">
          <a:solidFill>
            <a:srgbClr val="252946"/>
          </a:solidFill>
          <a:latin typeface="Trebuchet MS" pitchFamily="34" charset="0"/>
        </a:defRPr>
      </a:lvl9pPr>
    </p:titleStyle>
    <p:bodyStyle>
      <a:lvl1pPr marL="342900" indent="-342900" algn="l" rtl="0" eaLnBrk="1" fontAlgn="base" hangingPunct="1">
        <a:spcBef>
          <a:spcPct val="20000"/>
        </a:spcBef>
        <a:spcAft>
          <a:spcPct val="0"/>
        </a:spcAft>
        <a:buSzPct val="75000"/>
        <a:buBlip>
          <a:blip r:embed="rId20"/>
        </a:buBlip>
        <a:defRPr sz="3200">
          <a:solidFill>
            <a:srgbClr val="252946"/>
          </a:solidFill>
          <a:latin typeface="+mn-lt"/>
          <a:ea typeface="+mn-ea"/>
          <a:cs typeface="+mn-cs"/>
        </a:defRPr>
      </a:lvl1pPr>
      <a:lvl2pPr marL="742950" indent="-285750" algn="l" rtl="0" eaLnBrk="1" fontAlgn="base" hangingPunct="1">
        <a:spcBef>
          <a:spcPct val="20000"/>
        </a:spcBef>
        <a:spcAft>
          <a:spcPct val="0"/>
        </a:spcAft>
        <a:buSzPct val="75000"/>
        <a:buBlip>
          <a:blip r:embed="rId20"/>
        </a:buBlip>
        <a:defRPr sz="2800" b="0" i="0" u="none">
          <a:solidFill>
            <a:srgbClr val="252946"/>
          </a:solidFill>
          <a:latin typeface="+mn-lt"/>
        </a:defRPr>
      </a:lvl2pPr>
      <a:lvl3pPr marL="1143000" indent="-228600" algn="l" rtl="0" eaLnBrk="1" fontAlgn="base" hangingPunct="1">
        <a:spcBef>
          <a:spcPct val="20000"/>
        </a:spcBef>
        <a:spcAft>
          <a:spcPct val="0"/>
        </a:spcAft>
        <a:buSzPct val="75000"/>
        <a:buBlip>
          <a:blip r:embed="rId20"/>
        </a:buBlip>
        <a:defRPr sz="2400">
          <a:solidFill>
            <a:srgbClr val="252946"/>
          </a:solidFill>
          <a:latin typeface="+mn-lt"/>
        </a:defRPr>
      </a:lvl3pPr>
      <a:lvl4pPr marL="1600200" indent="-228600" algn="l" rtl="0" eaLnBrk="1" fontAlgn="base" hangingPunct="1">
        <a:spcBef>
          <a:spcPct val="20000"/>
        </a:spcBef>
        <a:spcAft>
          <a:spcPct val="0"/>
        </a:spcAft>
        <a:buSzPct val="75000"/>
        <a:buBlip>
          <a:blip r:embed="rId20"/>
        </a:buBlip>
        <a:defRPr sz="2000">
          <a:solidFill>
            <a:srgbClr val="252946"/>
          </a:solidFill>
          <a:latin typeface="+mn-lt"/>
        </a:defRPr>
      </a:lvl4pPr>
      <a:lvl5pPr marL="2057400" indent="-228600" algn="l" rtl="0" eaLnBrk="1" fontAlgn="base" hangingPunct="1">
        <a:spcBef>
          <a:spcPct val="20000"/>
        </a:spcBef>
        <a:spcAft>
          <a:spcPct val="0"/>
        </a:spcAft>
        <a:buSzPct val="75000"/>
        <a:buBlip>
          <a:blip r:embed="rId20"/>
        </a:buBlip>
        <a:defRPr sz="2000">
          <a:solidFill>
            <a:srgbClr val="252946"/>
          </a:solidFill>
          <a:latin typeface="+mn-lt"/>
        </a:defRPr>
      </a:lvl5pPr>
      <a:lvl6pPr marL="2514600" indent="-228600" algn="l" rtl="0" eaLnBrk="1" fontAlgn="base" hangingPunct="1">
        <a:spcBef>
          <a:spcPct val="20000"/>
        </a:spcBef>
        <a:spcAft>
          <a:spcPct val="0"/>
        </a:spcAft>
        <a:buSzPct val="75000"/>
        <a:buBlip>
          <a:blip r:embed="rId20"/>
        </a:buBlip>
        <a:defRPr sz="2000">
          <a:solidFill>
            <a:srgbClr val="252946"/>
          </a:solidFill>
          <a:latin typeface="+mn-lt"/>
        </a:defRPr>
      </a:lvl6pPr>
      <a:lvl7pPr marL="2971800" indent="-228600" algn="l" rtl="0" eaLnBrk="1" fontAlgn="base" hangingPunct="1">
        <a:spcBef>
          <a:spcPct val="20000"/>
        </a:spcBef>
        <a:spcAft>
          <a:spcPct val="0"/>
        </a:spcAft>
        <a:buSzPct val="75000"/>
        <a:buBlip>
          <a:blip r:embed="rId20"/>
        </a:buBlip>
        <a:defRPr sz="2000">
          <a:solidFill>
            <a:srgbClr val="252946"/>
          </a:solidFill>
          <a:latin typeface="+mn-lt"/>
        </a:defRPr>
      </a:lvl7pPr>
      <a:lvl8pPr marL="3429000" indent="-228600" algn="l" rtl="0" eaLnBrk="1" fontAlgn="base" hangingPunct="1">
        <a:spcBef>
          <a:spcPct val="20000"/>
        </a:spcBef>
        <a:spcAft>
          <a:spcPct val="0"/>
        </a:spcAft>
        <a:buSzPct val="75000"/>
        <a:buBlip>
          <a:blip r:embed="rId20"/>
        </a:buBlip>
        <a:defRPr sz="2000">
          <a:solidFill>
            <a:srgbClr val="252946"/>
          </a:solidFill>
          <a:latin typeface="+mn-lt"/>
        </a:defRPr>
      </a:lvl8pPr>
      <a:lvl9pPr marL="3886200" indent="-228600" algn="l" rtl="0" eaLnBrk="1" fontAlgn="base" hangingPunct="1">
        <a:spcBef>
          <a:spcPct val="20000"/>
        </a:spcBef>
        <a:spcAft>
          <a:spcPct val="0"/>
        </a:spcAft>
        <a:buSzPct val="75000"/>
        <a:buBlip>
          <a:blip r:embed="rId20"/>
        </a:buBlip>
        <a:defRPr sz="2000">
          <a:solidFill>
            <a:srgbClr val="252946"/>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6.emf"/><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oleObject" Target="../embeddings/oleObject41.bin"/><Relationship Id="rId2" Type="http://schemas.openxmlformats.org/officeDocument/2006/relationships/tags" Target="../tags/tag122.xml"/><Relationship Id="rId1" Type="http://schemas.openxmlformats.org/officeDocument/2006/relationships/vmlDrawing" Target="../drawings/vmlDrawing4.vml"/><Relationship Id="rId6" Type="http://schemas.openxmlformats.org/officeDocument/2006/relationships/tags" Target="../tags/tag126.xml"/><Relationship Id="rId11" Type="http://schemas.openxmlformats.org/officeDocument/2006/relationships/image" Target="../media/image45.emf"/><Relationship Id="rId5" Type="http://schemas.openxmlformats.org/officeDocument/2006/relationships/tags" Target="../tags/tag125.xml"/><Relationship Id="rId15" Type="http://schemas.openxmlformats.org/officeDocument/2006/relationships/image" Target="../media/image47.emf"/><Relationship Id="rId10" Type="http://schemas.openxmlformats.org/officeDocument/2006/relationships/oleObject" Target="../embeddings/oleObject40.bin"/><Relationship Id="rId4" Type="http://schemas.openxmlformats.org/officeDocument/2006/relationships/tags" Target="../tags/tag124.xml"/><Relationship Id="rId9" Type="http://schemas.openxmlformats.org/officeDocument/2006/relationships/notesSlide" Target="../notesSlides/notesSlide10.xml"/><Relationship Id="rId14" Type="http://schemas.openxmlformats.org/officeDocument/2006/relationships/oleObject" Target="../embeddings/oleObject42.bin"/></Relationships>
</file>

<file path=ppt/slides/_rels/slide11.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48.emf"/><Relationship Id="rId18" Type="http://schemas.openxmlformats.org/officeDocument/2006/relationships/oleObject" Target="../embeddings/oleObject46.bin"/><Relationship Id="rId3" Type="http://schemas.openxmlformats.org/officeDocument/2006/relationships/tags" Target="../tags/tag132.xml"/><Relationship Id="rId21" Type="http://schemas.openxmlformats.org/officeDocument/2006/relationships/image" Target="../media/image52.emf"/><Relationship Id="rId7" Type="http://schemas.openxmlformats.org/officeDocument/2006/relationships/tags" Target="../tags/tag136.xml"/><Relationship Id="rId12" Type="http://schemas.openxmlformats.org/officeDocument/2006/relationships/oleObject" Target="../embeddings/oleObject43.bin"/><Relationship Id="rId17" Type="http://schemas.openxmlformats.org/officeDocument/2006/relationships/image" Target="../media/image50.emf"/><Relationship Id="rId2" Type="http://schemas.openxmlformats.org/officeDocument/2006/relationships/tags" Target="../tags/tag131.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5.vml"/><Relationship Id="rId6" Type="http://schemas.openxmlformats.org/officeDocument/2006/relationships/tags" Target="../tags/tag135.xml"/><Relationship Id="rId11" Type="http://schemas.openxmlformats.org/officeDocument/2006/relationships/notesSlide" Target="../notesSlides/notesSlide12.xml"/><Relationship Id="rId5" Type="http://schemas.openxmlformats.org/officeDocument/2006/relationships/tags" Target="../tags/tag134.xml"/><Relationship Id="rId15" Type="http://schemas.openxmlformats.org/officeDocument/2006/relationships/image" Target="../media/image49.emf"/><Relationship Id="rId10" Type="http://schemas.openxmlformats.org/officeDocument/2006/relationships/slideLayout" Target="../slideLayouts/slideLayout2.xml"/><Relationship Id="rId19" Type="http://schemas.openxmlformats.org/officeDocument/2006/relationships/image" Target="../media/image51.emf"/><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oleObject" Target="../embeddings/oleObject49.bin"/><Relationship Id="rId18" Type="http://schemas.openxmlformats.org/officeDocument/2006/relationships/image" Target="../media/image56.emf"/><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53.emf"/><Relationship Id="rId17" Type="http://schemas.openxmlformats.org/officeDocument/2006/relationships/oleObject" Target="../embeddings/oleObject51.bin"/><Relationship Id="rId2" Type="http://schemas.openxmlformats.org/officeDocument/2006/relationships/tags" Target="../tags/tag139.xml"/><Relationship Id="rId16" Type="http://schemas.openxmlformats.org/officeDocument/2006/relationships/image" Target="../media/image55.emf"/><Relationship Id="rId1" Type="http://schemas.openxmlformats.org/officeDocument/2006/relationships/vmlDrawing" Target="../drawings/vmlDrawing6.vml"/><Relationship Id="rId6" Type="http://schemas.openxmlformats.org/officeDocument/2006/relationships/tags" Target="../tags/tag143.xml"/><Relationship Id="rId11" Type="http://schemas.openxmlformats.org/officeDocument/2006/relationships/oleObject" Target="../embeddings/oleObject48.bin"/><Relationship Id="rId5" Type="http://schemas.openxmlformats.org/officeDocument/2006/relationships/tags" Target="../tags/tag142.xml"/><Relationship Id="rId15" Type="http://schemas.openxmlformats.org/officeDocument/2006/relationships/oleObject" Target="../embeddings/oleObject50.bin"/><Relationship Id="rId10" Type="http://schemas.openxmlformats.org/officeDocument/2006/relationships/notesSlide" Target="../notesSlides/notesSlide13.xml"/><Relationship Id="rId4" Type="http://schemas.openxmlformats.org/officeDocument/2006/relationships/tags" Target="../tags/tag141.xml"/><Relationship Id="rId9" Type="http://schemas.openxmlformats.org/officeDocument/2006/relationships/slideLayout" Target="../slideLayouts/slideLayout2.xml"/><Relationship Id="rId14" Type="http://schemas.openxmlformats.org/officeDocument/2006/relationships/image" Target="../media/image54.emf"/></Relationships>
</file>

<file path=ppt/slides/_rels/slide14.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oleObject" Target="../embeddings/oleObject52.bin"/><Relationship Id="rId18" Type="http://schemas.openxmlformats.org/officeDocument/2006/relationships/image" Target="../media/image59.wmf"/><Relationship Id="rId3" Type="http://schemas.openxmlformats.org/officeDocument/2006/relationships/tags" Target="../tags/tag150.xml"/><Relationship Id="rId21" Type="http://schemas.openxmlformats.org/officeDocument/2006/relationships/oleObject" Target="../embeddings/oleObject56.bin"/><Relationship Id="rId7" Type="http://schemas.openxmlformats.org/officeDocument/2006/relationships/tags" Target="../tags/tag154.xml"/><Relationship Id="rId12" Type="http://schemas.openxmlformats.org/officeDocument/2006/relationships/notesSlide" Target="../notesSlides/notesSlide15.xml"/><Relationship Id="rId17" Type="http://schemas.openxmlformats.org/officeDocument/2006/relationships/oleObject" Target="../embeddings/oleObject54.bin"/><Relationship Id="rId2" Type="http://schemas.openxmlformats.org/officeDocument/2006/relationships/tags" Target="../tags/tag149.xml"/><Relationship Id="rId16" Type="http://schemas.openxmlformats.org/officeDocument/2006/relationships/image" Target="../media/image58.emf"/><Relationship Id="rId20" Type="http://schemas.openxmlformats.org/officeDocument/2006/relationships/image" Target="../media/image60.emf"/><Relationship Id="rId1" Type="http://schemas.openxmlformats.org/officeDocument/2006/relationships/vmlDrawing" Target="../drawings/vmlDrawing7.vml"/><Relationship Id="rId6" Type="http://schemas.openxmlformats.org/officeDocument/2006/relationships/tags" Target="../tags/tag153.xml"/><Relationship Id="rId11" Type="http://schemas.openxmlformats.org/officeDocument/2006/relationships/slideLayout" Target="../slideLayouts/slideLayout2.xml"/><Relationship Id="rId24" Type="http://schemas.openxmlformats.org/officeDocument/2006/relationships/image" Target="../media/image62.emf"/><Relationship Id="rId5" Type="http://schemas.openxmlformats.org/officeDocument/2006/relationships/tags" Target="../tags/tag152.xml"/><Relationship Id="rId15" Type="http://schemas.openxmlformats.org/officeDocument/2006/relationships/oleObject" Target="../embeddings/oleObject53.bin"/><Relationship Id="rId23" Type="http://schemas.openxmlformats.org/officeDocument/2006/relationships/oleObject" Target="../embeddings/oleObject57.bin"/><Relationship Id="rId10" Type="http://schemas.openxmlformats.org/officeDocument/2006/relationships/tags" Target="../tags/tag157.xml"/><Relationship Id="rId19" Type="http://schemas.openxmlformats.org/officeDocument/2006/relationships/oleObject" Target="../embeddings/oleObject55.bin"/><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image" Target="../media/image57.emf"/><Relationship Id="rId22" Type="http://schemas.openxmlformats.org/officeDocument/2006/relationships/image" Target="../media/image61.emf"/></Relationships>
</file>

<file path=ppt/slides/_rels/slide1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63.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164.xml"/></Relationships>
</file>

<file path=ppt/slides/_rels/slide18.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64.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66.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65.png"/><Relationship Id="rId5" Type="http://schemas.openxmlformats.org/officeDocument/2006/relationships/notesSlide" Target="../notesSlides/notesSlide19.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6" Type="http://schemas.openxmlformats.org/officeDocument/2006/relationships/image" Target="../media/image4.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notesSlide" Target="../notesSlides/notesSlide2.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image" Target="../media/image67.pn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notesSlide" Target="../notesSlides/notesSlide23.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slideLayout" Target="../slideLayouts/slideLayout6.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s/_rels/slide2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hyperlink" Target="mailto:kzst@gtk.uni-pannon.hu" TargetMode="External"/><Relationship Id="rId5" Type="http://schemas.openxmlformats.org/officeDocument/2006/relationships/notesSlide" Target="../notesSlides/notesSlide24.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slideLayout" Target="../slideLayouts/slideLayout6.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 Type="http://schemas.openxmlformats.org/officeDocument/2006/relationships/tags" Target="../tags/tag37.xml"/><Relationship Id="rId16" Type="http://schemas.openxmlformats.org/officeDocument/2006/relationships/tags" Target="../tags/tag51.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notesSlide" Target="../notesSlides/notesSlide3.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tags" Target="../tags/tag80.xml"/><Relationship Id="rId21" Type="http://schemas.openxmlformats.org/officeDocument/2006/relationships/tags" Target="../tags/tag75.xml"/><Relationship Id="rId42" Type="http://schemas.openxmlformats.org/officeDocument/2006/relationships/image" Target="../media/image5.emf"/><Relationship Id="rId47" Type="http://schemas.openxmlformats.org/officeDocument/2006/relationships/oleObject" Target="../embeddings/oleObject4.bin"/><Relationship Id="rId63" Type="http://schemas.openxmlformats.org/officeDocument/2006/relationships/oleObject" Target="../embeddings/oleObject12.bin"/><Relationship Id="rId68" Type="http://schemas.openxmlformats.org/officeDocument/2006/relationships/image" Target="../media/image18.emf"/><Relationship Id="rId84" Type="http://schemas.openxmlformats.org/officeDocument/2006/relationships/image" Target="../media/image26.emf"/><Relationship Id="rId89" Type="http://schemas.openxmlformats.org/officeDocument/2006/relationships/oleObject" Target="../embeddings/oleObject25.bin"/><Relationship Id="rId16" Type="http://schemas.openxmlformats.org/officeDocument/2006/relationships/tags" Target="../tags/tag70.xml"/><Relationship Id="rId107" Type="http://schemas.openxmlformats.org/officeDocument/2006/relationships/oleObject" Target="../embeddings/oleObject34.bin"/><Relationship Id="rId11" Type="http://schemas.openxmlformats.org/officeDocument/2006/relationships/tags" Target="../tags/tag65.xml"/><Relationship Id="rId32" Type="http://schemas.openxmlformats.org/officeDocument/2006/relationships/tags" Target="../tags/tag86.xml"/><Relationship Id="rId37" Type="http://schemas.openxmlformats.org/officeDocument/2006/relationships/tags" Target="../tags/tag91.xml"/><Relationship Id="rId53" Type="http://schemas.openxmlformats.org/officeDocument/2006/relationships/oleObject" Target="../embeddings/oleObject7.bin"/><Relationship Id="rId58" Type="http://schemas.openxmlformats.org/officeDocument/2006/relationships/image" Target="../media/image13.emf"/><Relationship Id="rId74" Type="http://schemas.openxmlformats.org/officeDocument/2006/relationships/image" Target="../media/image21.emf"/><Relationship Id="rId79" Type="http://schemas.openxmlformats.org/officeDocument/2006/relationships/oleObject" Target="../embeddings/oleObject20.bin"/><Relationship Id="rId102" Type="http://schemas.openxmlformats.org/officeDocument/2006/relationships/image" Target="../media/image35.emf"/><Relationship Id="rId5" Type="http://schemas.openxmlformats.org/officeDocument/2006/relationships/tags" Target="../tags/tag59.xml"/><Relationship Id="rId90" Type="http://schemas.openxmlformats.org/officeDocument/2006/relationships/image" Target="../media/image29.emf"/><Relationship Id="rId95" Type="http://schemas.openxmlformats.org/officeDocument/2006/relationships/oleObject" Target="../embeddings/oleObject28.bin"/><Relationship Id="rId22" Type="http://schemas.openxmlformats.org/officeDocument/2006/relationships/tags" Target="../tags/tag76.xml"/><Relationship Id="rId27" Type="http://schemas.openxmlformats.org/officeDocument/2006/relationships/tags" Target="../tags/tag81.xml"/><Relationship Id="rId43" Type="http://schemas.openxmlformats.org/officeDocument/2006/relationships/oleObject" Target="../embeddings/oleObject2.bin"/><Relationship Id="rId48" Type="http://schemas.openxmlformats.org/officeDocument/2006/relationships/image" Target="../media/image8.emf"/><Relationship Id="rId64" Type="http://schemas.openxmlformats.org/officeDocument/2006/relationships/image" Target="../media/image16.emf"/><Relationship Id="rId69" Type="http://schemas.openxmlformats.org/officeDocument/2006/relationships/oleObject" Target="../embeddings/oleObject15.bin"/><Relationship Id="rId80" Type="http://schemas.openxmlformats.org/officeDocument/2006/relationships/image" Target="../media/image24.emf"/><Relationship Id="rId85" Type="http://schemas.openxmlformats.org/officeDocument/2006/relationships/oleObject" Target="../embeddings/oleObject23.bin"/><Relationship Id="rId12" Type="http://schemas.openxmlformats.org/officeDocument/2006/relationships/tags" Target="../tags/tag66.xml"/><Relationship Id="rId17" Type="http://schemas.openxmlformats.org/officeDocument/2006/relationships/tags" Target="../tags/tag71.xml"/><Relationship Id="rId33" Type="http://schemas.openxmlformats.org/officeDocument/2006/relationships/tags" Target="../tags/tag87.xml"/><Relationship Id="rId38" Type="http://schemas.openxmlformats.org/officeDocument/2006/relationships/tags" Target="../tags/tag92.xml"/><Relationship Id="rId59" Type="http://schemas.openxmlformats.org/officeDocument/2006/relationships/oleObject" Target="../embeddings/oleObject10.bin"/><Relationship Id="rId103" Type="http://schemas.openxmlformats.org/officeDocument/2006/relationships/oleObject" Target="../embeddings/oleObject32.bin"/><Relationship Id="rId108" Type="http://schemas.openxmlformats.org/officeDocument/2006/relationships/image" Target="../media/image38.emf"/><Relationship Id="rId20" Type="http://schemas.openxmlformats.org/officeDocument/2006/relationships/tags" Target="../tags/tag74.xml"/><Relationship Id="rId41" Type="http://schemas.openxmlformats.org/officeDocument/2006/relationships/oleObject" Target="../embeddings/oleObject1.bin"/><Relationship Id="rId54" Type="http://schemas.openxmlformats.org/officeDocument/2006/relationships/image" Target="../media/image11.emf"/><Relationship Id="rId62" Type="http://schemas.openxmlformats.org/officeDocument/2006/relationships/image" Target="../media/image15.emf"/><Relationship Id="rId70" Type="http://schemas.openxmlformats.org/officeDocument/2006/relationships/image" Target="../media/image19.emf"/><Relationship Id="rId75" Type="http://schemas.openxmlformats.org/officeDocument/2006/relationships/oleObject" Target="../embeddings/oleObject18.bin"/><Relationship Id="rId83" Type="http://schemas.openxmlformats.org/officeDocument/2006/relationships/oleObject" Target="../embeddings/oleObject22.bin"/><Relationship Id="rId88" Type="http://schemas.openxmlformats.org/officeDocument/2006/relationships/image" Target="../media/image28.emf"/><Relationship Id="rId91" Type="http://schemas.openxmlformats.org/officeDocument/2006/relationships/oleObject" Target="../embeddings/oleObject26.bin"/><Relationship Id="rId96" Type="http://schemas.openxmlformats.org/officeDocument/2006/relationships/image" Target="../media/image32.emf"/><Relationship Id="rId1" Type="http://schemas.openxmlformats.org/officeDocument/2006/relationships/vmlDrawing" Target="../drawings/vmlDrawing1.vml"/><Relationship Id="rId6" Type="http://schemas.openxmlformats.org/officeDocument/2006/relationships/tags" Target="../tags/tag60.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oleObject" Target="../embeddings/oleObject5.bin"/><Relationship Id="rId57" Type="http://schemas.openxmlformats.org/officeDocument/2006/relationships/oleObject" Target="../embeddings/oleObject9.bin"/><Relationship Id="rId106" Type="http://schemas.openxmlformats.org/officeDocument/2006/relationships/image" Target="../media/image37.emf"/><Relationship Id="rId10" Type="http://schemas.openxmlformats.org/officeDocument/2006/relationships/tags" Target="../tags/tag64.xml"/><Relationship Id="rId31" Type="http://schemas.openxmlformats.org/officeDocument/2006/relationships/tags" Target="../tags/tag85.xml"/><Relationship Id="rId44" Type="http://schemas.openxmlformats.org/officeDocument/2006/relationships/image" Target="../media/image6.emf"/><Relationship Id="rId52" Type="http://schemas.openxmlformats.org/officeDocument/2006/relationships/image" Target="../media/image10.emf"/><Relationship Id="rId60" Type="http://schemas.openxmlformats.org/officeDocument/2006/relationships/image" Target="../media/image14.emf"/><Relationship Id="rId65" Type="http://schemas.openxmlformats.org/officeDocument/2006/relationships/oleObject" Target="../embeddings/oleObject13.bin"/><Relationship Id="rId73" Type="http://schemas.openxmlformats.org/officeDocument/2006/relationships/oleObject" Target="../embeddings/oleObject17.bin"/><Relationship Id="rId78" Type="http://schemas.openxmlformats.org/officeDocument/2006/relationships/image" Target="../media/image23.emf"/><Relationship Id="rId81" Type="http://schemas.openxmlformats.org/officeDocument/2006/relationships/oleObject" Target="../embeddings/oleObject21.bin"/><Relationship Id="rId86" Type="http://schemas.openxmlformats.org/officeDocument/2006/relationships/image" Target="../media/image27.emf"/><Relationship Id="rId94" Type="http://schemas.openxmlformats.org/officeDocument/2006/relationships/image" Target="../media/image31.emf"/><Relationship Id="rId99" Type="http://schemas.openxmlformats.org/officeDocument/2006/relationships/oleObject" Target="../embeddings/oleObject30.bin"/><Relationship Id="rId101" Type="http://schemas.openxmlformats.org/officeDocument/2006/relationships/oleObject" Target="../embeddings/oleObject31.bin"/><Relationship Id="rId4" Type="http://schemas.openxmlformats.org/officeDocument/2006/relationships/tags" Target="../tags/tag58.xml"/><Relationship Id="rId9" Type="http://schemas.openxmlformats.org/officeDocument/2006/relationships/tags" Target="../tags/tag63.xml"/><Relationship Id="rId13" Type="http://schemas.openxmlformats.org/officeDocument/2006/relationships/tags" Target="../tags/tag67.xml"/><Relationship Id="rId18" Type="http://schemas.openxmlformats.org/officeDocument/2006/relationships/tags" Target="../tags/tag72.xml"/><Relationship Id="rId39" Type="http://schemas.openxmlformats.org/officeDocument/2006/relationships/slideLayout" Target="../slideLayouts/slideLayout6.xml"/><Relationship Id="rId34" Type="http://schemas.openxmlformats.org/officeDocument/2006/relationships/tags" Target="../tags/tag88.xml"/><Relationship Id="rId50" Type="http://schemas.openxmlformats.org/officeDocument/2006/relationships/image" Target="../media/image9.emf"/><Relationship Id="rId55" Type="http://schemas.openxmlformats.org/officeDocument/2006/relationships/oleObject" Target="../embeddings/oleObject8.bin"/><Relationship Id="rId76" Type="http://schemas.openxmlformats.org/officeDocument/2006/relationships/image" Target="../media/image22.emf"/><Relationship Id="rId97" Type="http://schemas.openxmlformats.org/officeDocument/2006/relationships/oleObject" Target="../embeddings/oleObject29.bin"/><Relationship Id="rId104" Type="http://schemas.openxmlformats.org/officeDocument/2006/relationships/image" Target="../media/image36.emf"/><Relationship Id="rId7" Type="http://schemas.openxmlformats.org/officeDocument/2006/relationships/tags" Target="../tags/tag61.xml"/><Relationship Id="rId71" Type="http://schemas.openxmlformats.org/officeDocument/2006/relationships/oleObject" Target="../embeddings/oleObject16.bin"/><Relationship Id="rId92" Type="http://schemas.openxmlformats.org/officeDocument/2006/relationships/image" Target="../media/image30.emf"/><Relationship Id="rId2" Type="http://schemas.openxmlformats.org/officeDocument/2006/relationships/tags" Target="../tags/tag56.xml"/><Relationship Id="rId29" Type="http://schemas.openxmlformats.org/officeDocument/2006/relationships/tags" Target="../tags/tag83.xml"/><Relationship Id="rId24" Type="http://schemas.openxmlformats.org/officeDocument/2006/relationships/tags" Target="../tags/tag78.xml"/><Relationship Id="rId40" Type="http://schemas.openxmlformats.org/officeDocument/2006/relationships/notesSlide" Target="../notesSlides/notesSlide5.xml"/><Relationship Id="rId45" Type="http://schemas.openxmlformats.org/officeDocument/2006/relationships/oleObject" Target="../embeddings/oleObject3.bin"/><Relationship Id="rId66" Type="http://schemas.openxmlformats.org/officeDocument/2006/relationships/image" Target="../media/image17.emf"/><Relationship Id="rId87" Type="http://schemas.openxmlformats.org/officeDocument/2006/relationships/oleObject" Target="../embeddings/oleObject24.bin"/><Relationship Id="rId61" Type="http://schemas.openxmlformats.org/officeDocument/2006/relationships/oleObject" Target="../embeddings/oleObject11.bin"/><Relationship Id="rId82" Type="http://schemas.openxmlformats.org/officeDocument/2006/relationships/image" Target="../media/image25.emf"/><Relationship Id="rId19" Type="http://schemas.openxmlformats.org/officeDocument/2006/relationships/tags" Target="../tags/tag73.xml"/><Relationship Id="rId14" Type="http://schemas.openxmlformats.org/officeDocument/2006/relationships/tags" Target="../tags/tag68.xml"/><Relationship Id="rId30" Type="http://schemas.openxmlformats.org/officeDocument/2006/relationships/tags" Target="../tags/tag84.xml"/><Relationship Id="rId35" Type="http://schemas.openxmlformats.org/officeDocument/2006/relationships/tags" Target="../tags/tag89.xml"/><Relationship Id="rId56" Type="http://schemas.openxmlformats.org/officeDocument/2006/relationships/image" Target="../media/image12.emf"/><Relationship Id="rId77" Type="http://schemas.openxmlformats.org/officeDocument/2006/relationships/oleObject" Target="../embeddings/oleObject19.bin"/><Relationship Id="rId100" Type="http://schemas.openxmlformats.org/officeDocument/2006/relationships/image" Target="../media/image34.emf"/><Relationship Id="rId105" Type="http://schemas.openxmlformats.org/officeDocument/2006/relationships/oleObject" Target="../embeddings/oleObject33.bin"/><Relationship Id="rId8" Type="http://schemas.openxmlformats.org/officeDocument/2006/relationships/tags" Target="../tags/tag62.xml"/><Relationship Id="rId51" Type="http://schemas.openxmlformats.org/officeDocument/2006/relationships/oleObject" Target="../embeddings/oleObject6.bin"/><Relationship Id="rId72" Type="http://schemas.openxmlformats.org/officeDocument/2006/relationships/image" Target="../media/image20.emf"/><Relationship Id="rId93" Type="http://schemas.openxmlformats.org/officeDocument/2006/relationships/oleObject" Target="../embeddings/oleObject27.bin"/><Relationship Id="rId98" Type="http://schemas.openxmlformats.org/officeDocument/2006/relationships/image" Target="../media/image33.emf"/><Relationship Id="rId3" Type="http://schemas.openxmlformats.org/officeDocument/2006/relationships/tags" Target="../tags/tag57.xml"/><Relationship Id="rId25" Type="http://schemas.openxmlformats.org/officeDocument/2006/relationships/tags" Target="../tags/tag79.xml"/><Relationship Id="rId46" Type="http://schemas.openxmlformats.org/officeDocument/2006/relationships/image" Target="../media/image7.emf"/><Relationship Id="rId67"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0.emf"/><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oleObject" Target="../embeddings/oleObject36.bin"/><Relationship Id="rId2" Type="http://schemas.openxmlformats.org/officeDocument/2006/relationships/tags" Target="../tags/tag96.xml"/><Relationship Id="rId1" Type="http://schemas.openxmlformats.org/officeDocument/2006/relationships/vmlDrawing" Target="../drawings/vmlDrawing2.vml"/><Relationship Id="rId6" Type="http://schemas.openxmlformats.org/officeDocument/2006/relationships/tags" Target="../tags/tag100.xml"/><Relationship Id="rId11" Type="http://schemas.openxmlformats.org/officeDocument/2006/relationships/image" Target="../media/image39.emf"/><Relationship Id="rId5" Type="http://schemas.openxmlformats.org/officeDocument/2006/relationships/tags" Target="../tags/tag99.xml"/><Relationship Id="rId15" Type="http://schemas.openxmlformats.org/officeDocument/2006/relationships/image" Target="../media/image41.emf"/><Relationship Id="rId10" Type="http://schemas.openxmlformats.org/officeDocument/2006/relationships/oleObject" Target="../embeddings/oleObject35.bin"/><Relationship Id="rId4" Type="http://schemas.openxmlformats.org/officeDocument/2006/relationships/tags" Target="../tags/tag98.xml"/><Relationship Id="rId9" Type="http://schemas.openxmlformats.org/officeDocument/2006/relationships/notesSlide" Target="../notesSlides/notesSlide7.xml"/><Relationship Id="rId14" Type="http://schemas.openxmlformats.org/officeDocument/2006/relationships/oleObject" Target="../embeddings/oleObject37.bin"/></Relationships>
</file>

<file path=ppt/slides/_rels/slide8.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image" Target="../media/image42.jpe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notesSlide" Target="../notesSlides/notesSlide8.xml"/><Relationship Id="rId2" Type="http://schemas.openxmlformats.org/officeDocument/2006/relationships/tags" Target="../tags/tag103.xml"/><Relationship Id="rId16" Type="http://schemas.openxmlformats.org/officeDocument/2006/relationships/slideLayout" Target="../slideLayouts/slideLayout6.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tags" Target="../tags/tag11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18.xml"/><Relationship Id="rId7" Type="http://schemas.openxmlformats.org/officeDocument/2006/relationships/slideLayout" Target="../slideLayouts/slideLayout2.xml"/><Relationship Id="rId12" Type="http://schemas.openxmlformats.org/officeDocument/2006/relationships/image" Target="../media/image44.emf"/><Relationship Id="rId2" Type="http://schemas.openxmlformats.org/officeDocument/2006/relationships/tags" Target="../tags/tag117.xml"/><Relationship Id="rId1" Type="http://schemas.openxmlformats.org/officeDocument/2006/relationships/vmlDrawing" Target="../drawings/vmlDrawing3.vml"/><Relationship Id="rId6" Type="http://schemas.openxmlformats.org/officeDocument/2006/relationships/tags" Target="../tags/tag121.xml"/><Relationship Id="rId11" Type="http://schemas.openxmlformats.org/officeDocument/2006/relationships/oleObject" Target="../embeddings/oleObject39.bin"/><Relationship Id="rId5" Type="http://schemas.openxmlformats.org/officeDocument/2006/relationships/tags" Target="../tags/tag120.xml"/><Relationship Id="rId10" Type="http://schemas.openxmlformats.org/officeDocument/2006/relationships/image" Target="../media/image43.emf"/><Relationship Id="rId4" Type="http://schemas.openxmlformats.org/officeDocument/2006/relationships/tags" Target="../tags/tag119.xml"/><Relationship Id="rId9"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990600" y="1981200"/>
            <a:ext cx="7721600" cy="1143000"/>
          </a:xfrm>
        </p:spPr>
        <p:txBody>
          <a:bodyPr/>
          <a:lstStyle/>
          <a:p>
            <a:pPr eaLnBrk="1" hangingPunct="1"/>
            <a:r>
              <a:rPr lang="hu-HU" altLang="hu-HU" smtClean="0">
                <a:effectLst>
                  <a:outerShdw blurRad="38100" dist="38100" dir="2700000" algn="tl">
                    <a:srgbClr val="000000">
                      <a:alpha val="43137"/>
                    </a:srgbClr>
                  </a:outerShdw>
                </a:effectLst>
              </a:rPr>
              <a:t>Kvantitatív módszerek</a:t>
            </a:r>
          </a:p>
        </p:txBody>
      </p:sp>
      <p:sp>
        <p:nvSpPr>
          <p:cNvPr id="6" name="Rectangle 3"/>
          <p:cNvSpPr>
            <a:spLocks noGrp="1" noChangeArrowheads="1"/>
          </p:cNvSpPr>
          <p:nvPr>
            <p:ph type="subTitle" idx="1"/>
            <p:custDataLst>
              <p:tags r:id="rId3"/>
            </p:custDataLst>
          </p:nvPr>
        </p:nvSpPr>
        <p:spPr>
          <a:xfrm>
            <a:off x="2034655" y="4293096"/>
            <a:ext cx="6408738" cy="1752600"/>
          </a:xfrm>
        </p:spPr>
        <p:txBody>
          <a:bodyPr/>
          <a:lstStyle/>
          <a:p>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Dr. </a:t>
            </a:r>
            <a:r>
              <a:rPr lang="hu-HU" sz="3600" b="1" i="1" dirty="0" err="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habil</a:t>
            </a:r>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hu-HU" sz="3600" b="1" i="1" dirty="0" err="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Kosztyán</a:t>
            </a:r>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Zsolt Tibor</a:t>
            </a:r>
          </a:p>
          <a:p>
            <a:r>
              <a:rPr lang="hu-HU" sz="28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Kvantitatív Módszerek Intézeti </a:t>
            </a:r>
            <a:r>
              <a:rPr lang="hu-HU" sz="2800" b="1" i="1" dirty="0"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Tanszék</a:t>
            </a:r>
            <a:endParaRPr lang="hu-HU" sz="3600"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Korrespondencia analízis</a:t>
            </a:r>
          </a:p>
        </p:txBody>
      </p:sp>
      <p:sp>
        <p:nvSpPr>
          <p:cNvPr id="12291" name="Rectangle 3"/>
          <p:cNvSpPr>
            <a:spLocks noGrp="1" noChangeArrowheads="1"/>
          </p:cNvSpPr>
          <p:nvPr>
            <p:ph idx="1"/>
            <p:custDataLst>
              <p:tags r:id="rId4"/>
            </p:custDataLst>
          </p:nvPr>
        </p:nvSpPr>
        <p:spPr/>
        <p:txBody>
          <a:bodyPr/>
          <a:lstStyle/>
          <a:p>
            <a:r>
              <a:rPr lang="hu-HU" altLang="hu-HU" smtClean="0">
                <a:effectLst>
                  <a:outerShdw blurRad="38100" dist="38100" dir="2700000" algn="tl">
                    <a:srgbClr val="000000">
                      <a:alpha val="43137"/>
                    </a:srgbClr>
                  </a:outerShdw>
                </a:effectLst>
              </a:rPr>
              <a:t>Ha              , akkor X és Y ismérv független</a:t>
            </a:r>
          </a:p>
          <a:p>
            <a:endParaRPr lang="hu-HU" altLang="hu-HU" smtClean="0">
              <a:effectLst>
                <a:outerShdw blurRad="38100" dist="38100" dir="2700000" algn="tl">
                  <a:srgbClr val="000000">
                    <a:alpha val="43137"/>
                  </a:srgbClr>
                </a:outerShdw>
              </a:effectLst>
            </a:endParaRPr>
          </a:p>
          <a:p>
            <a:r>
              <a:rPr lang="hu-HU" altLang="hu-HU" smtClean="0">
                <a:effectLst>
                  <a:outerShdw blurRad="38100" dist="38100" dir="2700000" algn="tl">
                    <a:srgbClr val="000000">
                      <a:alpha val="43137"/>
                    </a:srgbClr>
                  </a:outerShdw>
                </a:effectLst>
              </a:rPr>
              <a:t>Ha                                             ,  X és Y ismérv között függvényszerű kapcsolat van</a:t>
            </a:r>
          </a:p>
          <a:p>
            <a:r>
              <a:rPr lang="hu-HU" altLang="hu-HU" smtClean="0">
                <a:effectLst>
                  <a:outerShdw blurRad="38100" dist="38100" dir="2700000" algn="tl">
                    <a:srgbClr val="000000">
                      <a:alpha val="43137"/>
                    </a:srgbClr>
                  </a:outerShdw>
                </a:effectLst>
              </a:rPr>
              <a:t>Használható még a</a:t>
            </a:r>
          </a:p>
        </p:txBody>
      </p:sp>
      <p:graphicFrame>
        <p:nvGraphicFramePr>
          <p:cNvPr id="12292" name="Object 2"/>
          <p:cNvGraphicFramePr>
            <a:graphicFrameLocks noChangeAspect="1"/>
          </p:cNvGraphicFramePr>
          <p:nvPr>
            <p:custDataLst>
              <p:tags r:id="rId5"/>
            </p:custDataLst>
            <p:extLst>
              <p:ext uri="{D42A27DB-BD31-4B8C-83A1-F6EECF244321}">
                <p14:modId xmlns:p14="http://schemas.microsoft.com/office/powerpoint/2010/main" val="2312801171"/>
              </p:ext>
            </p:extLst>
          </p:nvPr>
        </p:nvGraphicFramePr>
        <p:xfrm>
          <a:off x="3275856" y="1561927"/>
          <a:ext cx="1187450" cy="642937"/>
        </p:xfrm>
        <a:graphic>
          <a:graphicData uri="http://schemas.openxmlformats.org/presentationml/2006/ole">
            <mc:AlternateContent xmlns:mc="http://schemas.openxmlformats.org/markup-compatibility/2006">
              <mc:Choice xmlns:v="urn:schemas-microsoft-com:vml" Requires="v">
                <p:oleObj spid="_x0000_s12319" name="Egyenlet" r:id="rId10" imgW="418961" imgH="199934" progId="Equation.3">
                  <p:embed/>
                </p:oleObj>
              </mc:Choice>
              <mc:Fallback>
                <p:oleObj name="Egyenlet" r:id="rId10" imgW="418961" imgH="199934"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1561927"/>
                        <a:ext cx="11874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3"/>
          <p:cNvGraphicFramePr>
            <a:graphicFrameLocks noChangeAspect="1"/>
          </p:cNvGraphicFramePr>
          <p:nvPr>
            <p:custDataLst>
              <p:tags r:id="rId6"/>
            </p:custDataLst>
            <p:extLst>
              <p:ext uri="{D42A27DB-BD31-4B8C-83A1-F6EECF244321}">
                <p14:modId xmlns:p14="http://schemas.microsoft.com/office/powerpoint/2010/main" val="241236221"/>
              </p:ext>
            </p:extLst>
          </p:nvPr>
        </p:nvGraphicFramePr>
        <p:xfrm>
          <a:off x="3171030" y="3251993"/>
          <a:ext cx="4252913" cy="611188"/>
        </p:xfrm>
        <a:graphic>
          <a:graphicData uri="http://schemas.openxmlformats.org/presentationml/2006/ole">
            <mc:AlternateContent xmlns:mc="http://schemas.openxmlformats.org/markup-compatibility/2006">
              <mc:Choice xmlns:v="urn:schemas-microsoft-com:vml" Requires="v">
                <p:oleObj spid="_x0000_s12320" name="Egyenlet" r:id="rId12" imgW="1562054" imgH="199934" progId="Equation.3">
                  <p:embed/>
                </p:oleObj>
              </mc:Choice>
              <mc:Fallback>
                <p:oleObj name="Egyenlet" r:id="rId12" imgW="1562054" imgH="199934"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1030" y="3251993"/>
                        <a:ext cx="4252913"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4"/>
          <p:cNvGraphicFramePr>
            <a:graphicFrameLocks noChangeAspect="1"/>
          </p:cNvGraphicFramePr>
          <p:nvPr>
            <p:custDataLst>
              <p:tags r:id="rId7"/>
            </p:custDataLst>
            <p:extLst>
              <p:ext uri="{D42A27DB-BD31-4B8C-83A1-F6EECF244321}">
                <p14:modId xmlns:p14="http://schemas.microsoft.com/office/powerpoint/2010/main" val="4067515898"/>
              </p:ext>
            </p:extLst>
          </p:nvPr>
        </p:nvGraphicFramePr>
        <p:xfrm>
          <a:off x="3308716" y="5352937"/>
          <a:ext cx="4592637" cy="1490662"/>
        </p:xfrm>
        <a:graphic>
          <a:graphicData uri="http://schemas.openxmlformats.org/presentationml/2006/ole">
            <mc:AlternateContent xmlns:mc="http://schemas.openxmlformats.org/markup-compatibility/2006">
              <mc:Choice xmlns:v="urn:schemas-microsoft-com:vml" Requires="v">
                <p:oleObj spid="_x0000_s12321" name="Egyenlet" r:id="rId14" imgW="1685821" imgH="533400" progId="Equation.3">
                  <p:embed/>
                </p:oleObj>
              </mc:Choice>
              <mc:Fallback>
                <p:oleObj name="Egyenlet" r:id="rId14" imgW="1685821" imgH="533400"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8716" y="5352937"/>
                        <a:ext cx="4592637" cy="149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2"/>
            </p:custDataLst>
          </p:nvPr>
        </p:nvSpPr>
        <p:spPr>
          <a:xfrm>
            <a:off x="1908175" y="274638"/>
            <a:ext cx="7235825" cy="1143000"/>
          </a:xfrm>
        </p:spPr>
        <p:txBody>
          <a:bodyPr/>
          <a:lstStyle/>
          <a:p>
            <a:pPr>
              <a:buClr>
                <a:srgbClr val="FF0000"/>
              </a:buClr>
            </a:pPr>
            <a:r>
              <a:rPr lang="hu-HU" altLang="hu-HU" b="1" dirty="0" smtClean="0">
                <a:effectLst>
                  <a:outerShdw blurRad="38100" dist="38100" dir="2700000" algn="tl">
                    <a:srgbClr val="000000">
                      <a:alpha val="43137"/>
                    </a:srgbClr>
                  </a:outerShdw>
                </a:effectLst>
              </a:rPr>
              <a:t>Viszonyításos mérőszámok</a:t>
            </a:r>
          </a:p>
        </p:txBody>
      </p:sp>
      <p:sp>
        <p:nvSpPr>
          <p:cNvPr id="13315" name="Rectangle 3"/>
          <p:cNvSpPr>
            <a:spLocks noGrp="1" noChangeArrowheads="1"/>
          </p:cNvSpPr>
          <p:nvPr>
            <p:ph idx="1"/>
            <p:custDataLst>
              <p:tags r:id="rId3"/>
            </p:custDataLst>
          </p:nvPr>
        </p:nvSpPr>
        <p:spPr/>
        <p:txBody>
          <a:bodyPr/>
          <a:lstStyle/>
          <a:p>
            <a:pPr>
              <a:buClr>
                <a:srgbClr val="FF0000"/>
              </a:buClr>
            </a:pPr>
            <a:r>
              <a:rPr lang="hu-HU" altLang="hu-HU" dirty="0" err="1" smtClean="0">
                <a:effectLst>
                  <a:outerShdw blurRad="38100" dist="38100" dir="2700000" algn="tl">
                    <a:srgbClr val="000000">
                      <a:alpha val="43137"/>
                    </a:srgbClr>
                  </a:outerShdw>
                </a:effectLst>
              </a:rPr>
              <a:t>Cramer</a:t>
            </a:r>
            <a:r>
              <a:rPr lang="hu-HU" altLang="hu-HU" dirty="0" smtClean="0">
                <a:effectLst>
                  <a:outerShdw blurRad="38100" dist="38100" dir="2700000" algn="tl">
                    <a:srgbClr val="000000">
                      <a:alpha val="43137"/>
                    </a:srgbClr>
                  </a:outerShdw>
                </a:effectLst>
              </a:rPr>
              <a:t> féle asszociációs együttható</a:t>
            </a:r>
          </a:p>
          <a:p>
            <a:pPr>
              <a:buClr>
                <a:srgbClr val="FF0000"/>
              </a:buClr>
            </a:pPr>
            <a:r>
              <a:rPr lang="hu-HU" altLang="hu-HU" dirty="0" err="1" smtClean="0">
                <a:effectLst>
                  <a:outerShdw blurRad="38100" dist="38100" dir="2700000" algn="tl">
                    <a:srgbClr val="000000">
                      <a:alpha val="43137"/>
                    </a:srgbClr>
                  </a:outerShdw>
                </a:effectLst>
              </a:rPr>
              <a:t>Csuprov</a:t>
            </a:r>
            <a:r>
              <a:rPr lang="hu-HU" altLang="hu-HU" dirty="0" smtClean="0">
                <a:effectLst>
                  <a:outerShdw blurRad="38100" dist="38100" dir="2700000" algn="tl">
                    <a:srgbClr val="000000">
                      <a:alpha val="43137"/>
                    </a:srgbClr>
                  </a:outerShdw>
                </a:effectLst>
              </a:rPr>
              <a:t> féle asszociációs együttható</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3"/>
            </p:custDataLst>
          </p:nvPr>
        </p:nvSpPr>
        <p:spPr/>
        <p:txBody>
          <a:bodyPr/>
          <a:lstStyle/>
          <a:p>
            <a:r>
              <a:rPr lang="hu-HU" altLang="hu-HU" b="1" dirty="0" err="1" smtClean="0">
                <a:effectLst>
                  <a:outerShdw blurRad="38100" dist="38100" dir="2700000" algn="tl">
                    <a:srgbClr val="000000">
                      <a:alpha val="43137"/>
                    </a:srgbClr>
                  </a:outerShdw>
                </a:effectLst>
              </a:rPr>
              <a:t>Cramer</a:t>
            </a:r>
            <a:r>
              <a:rPr lang="hu-HU" altLang="hu-HU" b="1" dirty="0" smtClean="0">
                <a:effectLst>
                  <a:outerShdw blurRad="38100" dist="38100" dir="2700000" algn="tl">
                    <a:srgbClr val="000000">
                      <a:alpha val="43137"/>
                    </a:srgbClr>
                  </a:outerShdw>
                </a:effectLst>
              </a:rPr>
              <a:t> féle asszociációs együttható</a:t>
            </a:r>
          </a:p>
        </p:txBody>
      </p:sp>
      <p:sp>
        <p:nvSpPr>
          <p:cNvPr id="14339" name="Rectangle 3"/>
          <p:cNvSpPr>
            <a:spLocks noGrp="1" noChangeArrowheads="1"/>
          </p:cNvSpPr>
          <p:nvPr>
            <p:ph idx="1"/>
            <p:custDataLst>
              <p:tags r:id="rId4"/>
            </p:custDataLst>
          </p:nvPr>
        </p:nvSpPr>
        <p:spPr/>
        <p:txBody>
          <a:bodyPr/>
          <a:lstStyle/>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buClr>
                <a:srgbClr val="FF0000"/>
              </a:buClr>
            </a:pPr>
            <a:endParaRPr lang="hu-HU" altLang="hu-HU" sz="2400" dirty="0" smtClean="0">
              <a:effectLst>
                <a:outerShdw blurRad="38100" dist="38100" dir="2700000" algn="tl">
                  <a:srgbClr val="000000">
                    <a:alpha val="43137"/>
                  </a:srgbClr>
                </a:outerShdw>
              </a:effectLst>
            </a:endParaRPr>
          </a:p>
          <a:p>
            <a:pPr>
              <a:lnSpc>
                <a:spcPct val="90000"/>
              </a:lnSpc>
            </a:pPr>
            <a:r>
              <a:rPr lang="hu-HU" altLang="hu-HU" sz="2400" dirty="0" smtClean="0">
                <a:effectLst>
                  <a:outerShdw blurRad="38100" dist="38100" dir="2700000" algn="tl">
                    <a:srgbClr val="000000">
                      <a:alpha val="43137"/>
                    </a:srgbClr>
                  </a:outerShdw>
                </a:effectLst>
              </a:rPr>
              <a:t>Ha                , X és Y ismérv független</a:t>
            </a:r>
          </a:p>
          <a:p>
            <a:pPr>
              <a:lnSpc>
                <a:spcPct val="90000"/>
              </a:lnSpc>
            </a:pPr>
            <a:endParaRPr lang="hu-HU" altLang="hu-HU" sz="2400" dirty="0" smtClean="0">
              <a:effectLst>
                <a:outerShdw blurRad="38100" dist="38100" dir="2700000" algn="tl">
                  <a:srgbClr val="000000">
                    <a:alpha val="43137"/>
                  </a:srgbClr>
                </a:outerShdw>
              </a:effectLst>
            </a:endParaRPr>
          </a:p>
          <a:p>
            <a:pPr>
              <a:lnSpc>
                <a:spcPct val="90000"/>
              </a:lnSpc>
            </a:pPr>
            <a:r>
              <a:rPr lang="hu-HU" altLang="hu-HU" sz="2400" dirty="0" smtClean="0">
                <a:effectLst>
                  <a:outerShdw blurRad="38100" dist="38100" dir="2700000" algn="tl">
                    <a:srgbClr val="000000">
                      <a:alpha val="43137"/>
                    </a:srgbClr>
                  </a:outerShdw>
                </a:effectLst>
              </a:rPr>
              <a:t>Ha               ,  X és Y ismérv között függvényszerű kapcsolat van</a:t>
            </a:r>
          </a:p>
        </p:txBody>
      </p:sp>
      <p:graphicFrame>
        <p:nvGraphicFramePr>
          <p:cNvPr id="14340" name="Object 2"/>
          <p:cNvGraphicFramePr>
            <a:graphicFrameLocks noChangeAspect="1"/>
          </p:cNvGraphicFramePr>
          <p:nvPr>
            <p:custDataLst>
              <p:tags r:id="rId5"/>
            </p:custDataLst>
            <p:extLst>
              <p:ext uri="{D42A27DB-BD31-4B8C-83A1-F6EECF244321}">
                <p14:modId xmlns:p14="http://schemas.microsoft.com/office/powerpoint/2010/main" val="4005471172"/>
              </p:ext>
            </p:extLst>
          </p:nvPr>
        </p:nvGraphicFramePr>
        <p:xfrm>
          <a:off x="2204518" y="1756048"/>
          <a:ext cx="4321175" cy="1187450"/>
        </p:xfrm>
        <a:graphic>
          <a:graphicData uri="http://schemas.openxmlformats.org/presentationml/2006/ole">
            <mc:AlternateContent xmlns:mc="http://schemas.openxmlformats.org/markup-compatibility/2006">
              <mc:Choice xmlns:v="urn:schemas-microsoft-com:vml" Requires="v">
                <p:oleObj spid="_x0000_s14385" name="Egyenlet" r:id="rId12" imgW="1581265" imgH="419100" progId="Equation.3">
                  <p:embed/>
                </p:oleObj>
              </mc:Choice>
              <mc:Fallback>
                <p:oleObj name="Egyenlet" r:id="rId12" imgW="1581265" imgH="419100" progId="Equation.3">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4518" y="1756048"/>
                        <a:ext cx="43211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3"/>
          <p:cNvGraphicFramePr>
            <a:graphicFrameLocks noChangeAspect="1"/>
          </p:cNvGraphicFramePr>
          <p:nvPr>
            <p:custDataLst>
              <p:tags r:id="rId6"/>
            </p:custDataLst>
            <p:extLst>
              <p:ext uri="{D42A27DB-BD31-4B8C-83A1-F6EECF244321}">
                <p14:modId xmlns:p14="http://schemas.microsoft.com/office/powerpoint/2010/main" val="476019378"/>
              </p:ext>
            </p:extLst>
          </p:nvPr>
        </p:nvGraphicFramePr>
        <p:xfrm>
          <a:off x="2644255" y="3051448"/>
          <a:ext cx="5646738" cy="1290638"/>
        </p:xfrm>
        <a:graphic>
          <a:graphicData uri="http://schemas.openxmlformats.org/presentationml/2006/ole">
            <mc:AlternateContent xmlns:mc="http://schemas.openxmlformats.org/markup-compatibility/2006">
              <mc:Choice xmlns:v="urn:schemas-microsoft-com:vml" Requires="v">
                <p:oleObj spid="_x0000_s14386" name="Egyenlet" r:id="rId14" imgW="2076335" imgH="457200" progId="Equation.3">
                  <p:embed/>
                </p:oleObj>
              </mc:Choice>
              <mc:Fallback>
                <p:oleObj name="Egyenlet" r:id="rId14" imgW="2076335" imgH="457200" progId="Equation.3">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4255" y="3051448"/>
                        <a:ext cx="5646738"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4"/>
          <p:cNvGraphicFramePr>
            <a:graphicFrameLocks noChangeAspect="1"/>
          </p:cNvGraphicFramePr>
          <p:nvPr>
            <p:custDataLst>
              <p:tags r:id="rId7"/>
            </p:custDataLst>
            <p:extLst>
              <p:ext uri="{D42A27DB-BD31-4B8C-83A1-F6EECF244321}">
                <p14:modId xmlns:p14="http://schemas.microsoft.com/office/powerpoint/2010/main" val="929769376"/>
              </p:ext>
            </p:extLst>
          </p:nvPr>
        </p:nvGraphicFramePr>
        <p:xfrm>
          <a:off x="7597255" y="2060848"/>
          <a:ext cx="1531938" cy="476250"/>
        </p:xfrm>
        <a:graphic>
          <a:graphicData uri="http://schemas.openxmlformats.org/presentationml/2006/ole">
            <mc:AlternateContent xmlns:mc="http://schemas.openxmlformats.org/markup-compatibility/2006">
              <mc:Choice xmlns:v="urn:schemas-microsoft-com:vml" Requires="v">
                <p:oleObj spid="_x0000_s14387" name="Egyenlet" r:id="rId16" imgW="543098" imgH="152400" progId="Equation.3">
                  <p:embed/>
                </p:oleObj>
              </mc:Choice>
              <mc:Fallback>
                <p:oleObj name="Egyenlet" r:id="rId16" imgW="543098" imgH="152400" progId="Equation.3">
                  <p:embed/>
                  <p:pic>
                    <p:nvPicPr>
                      <p:cNvPr id="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97255" y="2060848"/>
                        <a:ext cx="153193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5"/>
          <p:cNvGraphicFramePr>
            <a:graphicFrameLocks noChangeAspect="1"/>
          </p:cNvGraphicFramePr>
          <p:nvPr>
            <p:custDataLst>
              <p:tags r:id="rId8"/>
            </p:custDataLst>
            <p:extLst>
              <p:ext uri="{D42A27DB-BD31-4B8C-83A1-F6EECF244321}">
                <p14:modId xmlns:p14="http://schemas.microsoft.com/office/powerpoint/2010/main" val="3475723895"/>
              </p:ext>
            </p:extLst>
          </p:nvPr>
        </p:nvGraphicFramePr>
        <p:xfrm>
          <a:off x="3191197" y="4365104"/>
          <a:ext cx="1020763" cy="476250"/>
        </p:xfrm>
        <a:graphic>
          <a:graphicData uri="http://schemas.openxmlformats.org/presentationml/2006/ole">
            <mc:AlternateContent xmlns:mc="http://schemas.openxmlformats.org/markup-compatibility/2006">
              <mc:Choice xmlns:v="urn:schemas-microsoft-com:vml" Requires="v">
                <p:oleObj spid="_x0000_s14388" name="Egyenlet" r:id="rId18" imgW="352460" imgH="152400" progId="Equation.3">
                  <p:embed/>
                </p:oleObj>
              </mc:Choice>
              <mc:Fallback>
                <p:oleObj name="Egyenlet" r:id="rId18" imgW="352460" imgH="152400" progId="Equation.3">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91197" y="4365104"/>
                        <a:ext cx="102076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4" name="Object 6"/>
          <p:cNvGraphicFramePr>
            <a:graphicFrameLocks noChangeAspect="1"/>
          </p:cNvGraphicFramePr>
          <p:nvPr>
            <p:custDataLst>
              <p:tags r:id="rId9"/>
            </p:custDataLst>
            <p:extLst>
              <p:ext uri="{D42A27DB-BD31-4B8C-83A1-F6EECF244321}">
                <p14:modId xmlns:p14="http://schemas.microsoft.com/office/powerpoint/2010/main" val="1648492351"/>
              </p:ext>
            </p:extLst>
          </p:nvPr>
        </p:nvGraphicFramePr>
        <p:xfrm>
          <a:off x="3187452" y="5184998"/>
          <a:ext cx="952500" cy="476250"/>
        </p:xfrm>
        <a:graphic>
          <a:graphicData uri="http://schemas.openxmlformats.org/presentationml/2006/ole">
            <mc:AlternateContent xmlns:mc="http://schemas.openxmlformats.org/markup-compatibility/2006">
              <mc:Choice xmlns:v="urn:schemas-microsoft-com:vml" Requires="v">
                <p:oleObj spid="_x0000_s14389" name="Egyenlet" r:id="rId20" imgW="324012" imgH="152400" progId="Equation.3">
                  <p:embed/>
                </p:oleObj>
              </mc:Choice>
              <mc:Fallback>
                <p:oleObj name="Egyenlet" r:id="rId20" imgW="324012" imgH="152400" progId="Equation.3">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87452" y="5184998"/>
                        <a:ext cx="9525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3"/>
            </p:custDataLst>
          </p:nvPr>
        </p:nvSpPr>
        <p:spPr/>
        <p:txBody>
          <a:bodyPr/>
          <a:lstStyle/>
          <a:p>
            <a:pPr>
              <a:buClr>
                <a:srgbClr val="FF0000"/>
              </a:buClr>
            </a:pPr>
            <a:r>
              <a:rPr lang="hu-HU" altLang="hu-HU" b="1" dirty="0" err="1" smtClean="0">
                <a:effectLst>
                  <a:outerShdw blurRad="38100" dist="38100" dir="2700000" algn="tl">
                    <a:srgbClr val="000000">
                      <a:alpha val="43137"/>
                    </a:srgbClr>
                  </a:outerShdw>
                </a:effectLst>
              </a:rPr>
              <a:t>Csuprov</a:t>
            </a:r>
            <a:r>
              <a:rPr lang="hu-HU" altLang="hu-HU" b="1" dirty="0" smtClean="0">
                <a:effectLst>
                  <a:outerShdw blurRad="38100" dist="38100" dir="2700000" algn="tl">
                    <a:srgbClr val="000000">
                      <a:alpha val="43137"/>
                    </a:srgbClr>
                  </a:outerShdw>
                </a:effectLst>
              </a:rPr>
              <a:t> féle asszociációs együttható</a:t>
            </a:r>
          </a:p>
        </p:txBody>
      </p:sp>
      <p:sp>
        <p:nvSpPr>
          <p:cNvPr id="15363" name="Rectangle 3"/>
          <p:cNvSpPr>
            <a:spLocks noGrp="1" noChangeArrowheads="1"/>
          </p:cNvSpPr>
          <p:nvPr>
            <p:ph idx="1"/>
            <p:custDataLst>
              <p:tags r:id="rId4"/>
            </p:custDataLst>
          </p:nvPr>
        </p:nvSpPr>
        <p:spPr/>
        <p:txBody>
          <a:bodyPr/>
          <a:lstStyle/>
          <a:p>
            <a:endParaRPr lang="hu-HU" altLang="hu-HU" smtClean="0">
              <a:effectLst>
                <a:outerShdw blurRad="38100" dist="38100" dir="2700000" algn="tl">
                  <a:srgbClr val="000000">
                    <a:alpha val="43137"/>
                  </a:srgbClr>
                </a:outerShdw>
              </a:effectLst>
            </a:endParaRPr>
          </a:p>
          <a:p>
            <a:endParaRPr lang="hu-HU" altLang="hu-HU" smtClean="0">
              <a:effectLst>
                <a:outerShdw blurRad="38100" dist="38100" dir="2700000" algn="tl">
                  <a:srgbClr val="000000">
                    <a:alpha val="43137"/>
                  </a:srgbClr>
                </a:outerShdw>
              </a:effectLst>
            </a:endParaRPr>
          </a:p>
          <a:p>
            <a:endParaRPr lang="hu-HU" altLang="hu-HU" smtClean="0">
              <a:effectLst>
                <a:outerShdw blurRad="38100" dist="38100" dir="2700000" algn="tl">
                  <a:srgbClr val="000000">
                    <a:alpha val="43137"/>
                  </a:srgbClr>
                </a:outerShdw>
              </a:effectLst>
            </a:endParaRPr>
          </a:p>
          <a:p>
            <a:endParaRPr lang="hu-HU" altLang="hu-HU" smtClean="0">
              <a:effectLst>
                <a:outerShdw blurRad="38100" dist="38100" dir="2700000" algn="tl">
                  <a:srgbClr val="000000">
                    <a:alpha val="43137"/>
                  </a:srgbClr>
                </a:outerShdw>
              </a:effectLst>
            </a:endParaRPr>
          </a:p>
          <a:p>
            <a:r>
              <a:rPr lang="hu-HU" altLang="hu-HU" smtClean="0">
                <a:effectLst>
                  <a:outerShdw blurRad="38100" dist="38100" dir="2700000" algn="tl">
                    <a:srgbClr val="000000">
                      <a:alpha val="43137"/>
                    </a:srgbClr>
                  </a:outerShdw>
                </a:effectLst>
              </a:rPr>
              <a:t>Ez           esetén kisebb, mint a Cramer féle  asszociációs együttható,           esetén egyenlő</a:t>
            </a:r>
          </a:p>
        </p:txBody>
      </p:sp>
      <p:graphicFrame>
        <p:nvGraphicFramePr>
          <p:cNvPr id="15364" name="Object 2"/>
          <p:cNvGraphicFramePr>
            <a:graphicFrameLocks noChangeAspect="1"/>
          </p:cNvGraphicFramePr>
          <p:nvPr>
            <p:custDataLst>
              <p:tags r:id="rId5"/>
            </p:custDataLst>
            <p:extLst>
              <p:ext uri="{D42A27DB-BD31-4B8C-83A1-F6EECF244321}">
                <p14:modId xmlns:p14="http://schemas.microsoft.com/office/powerpoint/2010/main" val="1515114183"/>
              </p:ext>
            </p:extLst>
          </p:nvPr>
        </p:nvGraphicFramePr>
        <p:xfrm>
          <a:off x="2085975" y="1539082"/>
          <a:ext cx="3505200" cy="1255712"/>
        </p:xfrm>
        <a:graphic>
          <a:graphicData uri="http://schemas.openxmlformats.org/presentationml/2006/ole">
            <mc:AlternateContent xmlns:mc="http://schemas.openxmlformats.org/markup-compatibility/2006">
              <mc:Choice xmlns:v="urn:schemas-microsoft-com:vml" Requires="v">
                <p:oleObj spid="_x0000_s15400" name="Egyenlet" r:id="rId11" imgW="1276465" imgH="438331" progId="Equation.3">
                  <p:embed/>
                </p:oleObj>
              </mc:Choice>
              <mc:Fallback>
                <p:oleObj name="Egyenlet" r:id="rId11" imgW="1276465" imgH="438331"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5975" y="1539082"/>
                        <a:ext cx="3505200"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3"/>
          <p:cNvGraphicFramePr>
            <a:graphicFrameLocks noChangeAspect="1"/>
          </p:cNvGraphicFramePr>
          <p:nvPr>
            <p:custDataLst>
              <p:tags r:id="rId6"/>
            </p:custDataLst>
            <p:extLst>
              <p:ext uri="{D42A27DB-BD31-4B8C-83A1-F6EECF244321}">
                <p14:modId xmlns:p14="http://schemas.microsoft.com/office/powerpoint/2010/main" val="4202674859"/>
              </p:ext>
            </p:extLst>
          </p:nvPr>
        </p:nvGraphicFramePr>
        <p:xfrm>
          <a:off x="3889375" y="2613026"/>
          <a:ext cx="4797425" cy="1357312"/>
        </p:xfrm>
        <a:graphic>
          <a:graphicData uri="http://schemas.openxmlformats.org/presentationml/2006/ole">
            <mc:AlternateContent xmlns:mc="http://schemas.openxmlformats.org/markup-compatibility/2006">
              <mc:Choice xmlns:v="urn:schemas-microsoft-com:vml" Requires="v">
                <p:oleObj spid="_x0000_s15401" name="Egyenlet" r:id="rId13" imgW="1762298" imgH="476431" progId="Equation.3">
                  <p:embed/>
                </p:oleObj>
              </mc:Choice>
              <mc:Fallback>
                <p:oleObj name="Egyenlet" r:id="rId13" imgW="1762298" imgH="476431"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9375" y="2613026"/>
                        <a:ext cx="4797425" cy="135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4"/>
          <p:cNvGraphicFramePr>
            <a:graphicFrameLocks noChangeAspect="1"/>
          </p:cNvGraphicFramePr>
          <p:nvPr>
            <p:custDataLst>
              <p:tags r:id="rId7"/>
            </p:custDataLst>
            <p:extLst>
              <p:ext uri="{D42A27DB-BD31-4B8C-83A1-F6EECF244321}">
                <p14:modId xmlns:p14="http://schemas.microsoft.com/office/powerpoint/2010/main" val="3480983953"/>
              </p:ext>
            </p:extLst>
          </p:nvPr>
        </p:nvGraphicFramePr>
        <p:xfrm>
          <a:off x="3020558" y="4052491"/>
          <a:ext cx="919163" cy="407987"/>
        </p:xfrm>
        <a:graphic>
          <a:graphicData uri="http://schemas.openxmlformats.org/presentationml/2006/ole">
            <mc:AlternateContent xmlns:mc="http://schemas.openxmlformats.org/markup-compatibility/2006">
              <mc:Choice xmlns:v="urn:schemas-microsoft-com:vml" Requires="v">
                <p:oleObj spid="_x0000_s15402" name="Egyenlet" r:id="rId15" imgW="314406" imgH="123734" progId="Equation.3">
                  <p:embed/>
                </p:oleObj>
              </mc:Choice>
              <mc:Fallback>
                <p:oleObj name="Egyenlet" r:id="rId15" imgW="314406" imgH="123734"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20558" y="4052491"/>
                        <a:ext cx="919163"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5"/>
          <p:cNvGraphicFramePr>
            <a:graphicFrameLocks noChangeAspect="1"/>
          </p:cNvGraphicFramePr>
          <p:nvPr>
            <p:custDataLst>
              <p:tags r:id="rId8"/>
            </p:custDataLst>
            <p:extLst>
              <p:ext uri="{D42A27DB-BD31-4B8C-83A1-F6EECF244321}">
                <p14:modId xmlns:p14="http://schemas.microsoft.com/office/powerpoint/2010/main" val="249047342"/>
              </p:ext>
            </p:extLst>
          </p:nvPr>
        </p:nvGraphicFramePr>
        <p:xfrm>
          <a:off x="4716016" y="5013176"/>
          <a:ext cx="919163" cy="374650"/>
        </p:xfrm>
        <a:graphic>
          <a:graphicData uri="http://schemas.openxmlformats.org/presentationml/2006/ole">
            <mc:AlternateContent xmlns:mc="http://schemas.openxmlformats.org/markup-compatibility/2006">
              <mc:Choice xmlns:v="urn:schemas-microsoft-com:vml" Requires="v">
                <p:oleObj spid="_x0000_s15403" name="Egyenlet" r:id="rId17" imgW="314406" imgH="114300" progId="Equation.3">
                  <p:embed/>
                </p:oleObj>
              </mc:Choice>
              <mc:Fallback>
                <p:oleObj name="Egyenlet" r:id="rId17" imgW="314406" imgH="114300" progId="Equation.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16016" y="5013176"/>
                        <a:ext cx="91916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p:txBody>
          <a:bodyPr/>
          <a:lstStyle/>
          <a:p>
            <a:pPr>
              <a:buClr>
                <a:srgbClr val="FF0000"/>
              </a:buClr>
            </a:pPr>
            <a:r>
              <a:rPr lang="hu-HU" altLang="hu-HU" b="1" dirty="0" smtClean="0">
                <a:effectLst>
                  <a:outerShdw blurRad="38100" dist="38100" dir="2700000" algn="tl">
                    <a:srgbClr val="000000">
                      <a:alpha val="43137"/>
                    </a:srgbClr>
                  </a:outerShdw>
                </a:effectLst>
              </a:rPr>
              <a:t>Rangkorreláció</a:t>
            </a:r>
          </a:p>
        </p:txBody>
      </p:sp>
      <p:sp>
        <p:nvSpPr>
          <p:cNvPr id="16387" name="Rectangle 3"/>
          <p:cNvSpPr>
            <a:spLocks noGrp="1" noChangeArrowheads="1"/>
          </p:cNvSpPr>
          <p:nvPr>
            <p:ph idx="1"/>
            <p:custDataLst>
              <p:tags r:id="rId3"/>
            </p:custDataLst>
          </p:nvPr>
        </p:nvSpPr>
        <p:spPr>
          <a:xfrm>
            <a:off x="1908175" y="1600200"/>
            <a:ext cx="7128321" cy="4525963"/>
          </a:xfrm>
        </p:spPr>
        <p:txBody>
          <a:bodyPr/>
          <a:lstStyle/>
          <a:p>
            <a:pPr>
              <a:lnSpc>
                <a:spcPct val="90000"/>
              </a:lnSpc>
              <a:buClr>
                <a:srgbClr val="FF0000"/>
              </a:buClr>
            </a:pPr>
            <a:r>
              <a:rPr lang="hu-HU" altLang="hu-HU" dirty="0" smtClean="0">
                <a:effectLst>
                  <a:outerShdw blurRad="38100" dist="38100" dir="2700000" algn="tl">
                    <a:srgbClr val="000000">
                      <a:alpha val="43137"/>
                    </a:srgbClr>
                  </a:outerShdw>
                </a:effectLst>
              </a:rPr>
              <a:t>Mindkét változó sorrendi skálán mérhető</a:t>
            </a:r>
          </a:p>
          <a:p>
            <a:pPr>
              <a:lnSpc>
                <a:spcPct val="90000"/>
              </a:lnSpc>
              <a:buClr>
                <a:srgbClr val="FF0000"/>
              </a:buClr>
            </a:pPr>
            <a:r>
              <a:rPr lang="hu-HU" altLang="hu-HU" dirty="0" err="1" smtClean="0">
                <a:effectLst>
                  <a:outerShdw blurRad="38100" dist="38100" dir="2700000" algn="tl">
                    <a:srgbClr val="000000">
                      <a:alpha val="43137"/>
                    </a:srgbClr>
                  </a:outerShdw>
                </a:effectLst>
              </a:rPr>
              <a:t>Spearman</a:t>
            </a:r>
            <a:r>
              <a:rPr lang="hu-HU" altLang="hu-HU" dirty="0" smtClean="0">
                <a:effectLst>
                  <a:outerShdw blurRad="38100" dist="38100" dir="2700000" algn="tl">
                    <a:srgbClr val="000000">
                      <a:alpha val="43137"/>
                    </a:srgbClr>
                  </a:outerShdw>
                </a:effectLst>
              </a:rPr>
              <a:t> </a:t>
            </a:r>
            <a:r>
              <a:rPr lang="hu-HU" altLang="hu-HU" dirty="0" smtClean="0">
                <a:effectLst>
                  <a:outerShdw blurRad="38100" dist="38100" dir="2700000" algn="tl">
                    <a:srgbClr val="000000">
                      <a:alpha val="43137"/>
                    </a:srgbClr>
                  </a:outerShdw>
                </a:effectLst>
              </a:rPr>
              <a:t>– féle rangkorrelációs együttható</a:t>
            </a:r>
          </a:p>
          <a:p>
            <a:pPr>
              <a:lnSpc>
                <a:spcPct val="90000"/>
              </a:lnSpc>
              <a:buClr>
                <a:srgbClr val="FF0000"/>
              </a:buClr>
            </a:pPr>
            <a:r>
              <a:rPr lang="hu-HU" altLang="hu-HU" dirty="0" smtClean="0">
                <a:effectLst>
                  <a:outerShdw blurRad="38100" dist="38100" dir="2700000" algn="tl">
                    <a:srgbClr val="000000">
                      <a:alpha val="43137"/>
                    </a:srgbClr>
                  </a:outerShdw>
                </a:effectLst>
              </a:rPr>
              <a:t>Csak a sorrend jelent információt, ezt az értékek rangszámaival (1–</a:t>
            </a:r>
            <a:r>
              <a:rPr lang="hu-HU" altLang="hu-HU" dirty="0" err="1" smtClean="0">
                <a:effectLst>
                  <a:outerShdw blurRad="38100" dist="38100" dir="2700000" algn="tl">
                    <a:srgbClr val="000000">
                      <a:alpha val="43137"/>
                    </a:srgbClr>
                  </a:outerShdw>
                </a:effectLst>
              </a:rPr>
              <a:t>től</a:t>
            </a:r>
            <a:r>
              <a:rPr lang="hu-HU" altLang="hu-HU" dirty="0" smtClean="0">
                <a:effectLst>
                  <a:outerShdw blurRad="38100" dist="38100" dir="2700000" algn="tl">
                    <a:srgbClr val="000000">
                      <a:alpha val="43137"/>
                    </a:srgbClr>
                  </a:outerShdw>
                </a:effectLst>
              </a:rPr>
              <a:t> N–</a:t>
            </a:r>
            <a:r>
              <a:rPr lang="hu-HU" altLang="hu-HU" dirty="0" err="1" smtClean="0">
                <a:effectLst>
                  <a:outerShdw blurRad="38100" dist="38100" dir="2700000" algn="tl">
                    <a:srgbClr val="000000">
                      <a:alpha val="43137"/>
                    </a:srgbClr>
                  </a:outerShdw>
                </a:effectLst>
              </a:rPr>
              <a:t>ig</a:t>
            </a:r>
            <a:r>
              <a:rPr lang="hu-HU" altLang="hu-HU" dirty="0" smtClean="0">
                <a:effectLst>
                  <a:outerShdw blurRad="38100" dist="38100" dir="2700000" algn="tl">
                    <a:srgbClr val="000000">
                      <a:alpha val="43137"/>
                    </a:srgbClr>
                  </a:outerShdw>
                </a:effectLst>
              </a:rPr>
              <a:t>) szokás kifejezni.</a:t>
            </a:r>
          </a:p>
          <a:p>
            <a:pPr>
              <a:lnSpc>
                <a:spcPct val="90000"/>
              </a:lnSpc>
              <a:buClr>
                <a:srgbClr val="FF0000"/>
              </a:buClr>
            </a:pPr>
            <a:r>
              <a:rPr lang="hu-HU" altLang="hu-HU" dirty="0" smtClean="0">
                <a:effectLst>
                  <a:outerShdw blurRad="38100" dist="38100" dir="2700000" algn="tl">
                    <a:srgbClr val="000000">
                      <a:alpha val="43137"/>
                    </a:srgbClr>
                  </a:outerShdw>
                </a:effectLst>
              </a:rPr>
              <a:t>Kapcsolt rangok: egy változó több egyforma értéke esetén a rangszámok súlyozatlan számtani átlaga</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3"/>
            </p:custDataLst>
          </p:nvPr>
        </p:nvSpPr>
        <p:spPr>
          <a:xfrm>
            <a:off x="1908175" y="274638"/>
            <a:ext cx="7235825" cy="1143000"/>
          </a:xfrm>
        </p:spPr>
        <p:txBody>
          <a:bodyPr/>
          <a:lstStyle/>
          <a:p>
            <a:pPr>
              <a:buClr>
                <a:srgbClr val="FF0000"/>
              </a:buClr>
            </a:pPr>
            <a:r>
              <a:rPr lang="hu-HU" altLang="hu-HU" b="1" dirty="0" err="1" smtClean="0">
                <a:effectLst>
                  <a:outerShdw blurRad="38100" dist="38100" dir="2700000" algn="tl">
                    <a:srgbClr val="000000">
                      <a:alpha val="43137"/>
                    </a:srgbClr>
                  </a:outerShdw>
                </a:effectLst>
              </a:rPr>
              <a:t>Spearman</a:t>
            </a:r>
            <a:r>
              <a:rPr lang="hu-HU" altLang="hu-HU" b="1" dirty="0" smtClean="0">
                <a:effectLst>
                  <a:outerShdw blurRad="38100" dist="38100" dir="2700000" algn="tl">
                    <a:srgbClr val="000000">
                      <a:alpha val="43137"/>
                    </a:srgbClr>
                  </a:outerShdw>
                </a:effectLst>
              </a:rPr>
              <a:t> – féle rangkorrelációs együttható</a:t>
            </a:r>
          </a:p>
        </p:txBody>
      </p:sp>
      <p:sp>
        <p:nvSpPr>
          <p:cNvPr id="17411" name="Rectangle 3"/>
          <p:cNvSpPr>
            <a:spLocks noGrp="1" noChangeArrowheads="1"/>
          </p:cNvSpPr>
          <p:nvPr>
            <p:ph idx="1"/>
            <p:custDataLst>
              <p:tags r:id="rId4"/>
            </p:custDataLst>
          </p:nvPr>
        </p:nvSpPr>
        <p:spPr>
          <a:xfrm>
            <a:off x="1908175" y="1600200"/>
            <a:ext cx="7560369" cy="4525963"/>
          </a:xfrm>
        </p:spPr>
        <p:txBody>
          <a:bodyPr/>
          <a:lstStyle/>
          <a:p>
            <a:r>
              <a:rPr lang="hu-HU" altLang="hu-HU" dirty="0" smtClean="0">
                <a:effectLst>
                  <a:outerShdw blurRad="38100" dist="38100" dir="2700000" algn="tl">
                    <a:srgbClr val="000000">
                      <a:alpha val="43137"/>
                    </a:srgbClr>
                  </a:outerShdw>
                </a:effectLst>
              </a:rPr>
              <a:t>    x szerinti rangszám,     y szerinti rangszám</a:t>
            </a:r>
          </a:p>
          <a:p>
            <a:r>
              <a:rPr lang="hu-HU" altLang="hu-HU" dirty="0" smtClean="0">
                <a:effectLst>
                  <a:outerShdw blurRad="38100" dist="38100" dir="2700000" algn="tl">
                    <a:srgbClr val="000000">
                      <a:alpha val="43137"/>
                    </a:srgbClr>
                  </a:outerShdw>
                </a:effectLst>
              </a:rPr>
              <a:t>Ha a rangszámok között nincsenek kapcsolt rangok</a:t>
            </a:r>
          </a:p>
          <a:p>
            <a:endParaRPr lang="hu-HU" altLang="hu-HU" dirty="0" smtClean="0">
              <a:effectLst>
                <a:outerShdw blurRad="38100" dist="38100" dir="2700000" algn="tl">
                  <a:srgbClr val="000000">
                    <a:alpha val="43137"/>
                  </a:srgbClr>
                </a:outerShdw>
              </a:effectLst>
            </a:endParaRPr>
          </a:p>
          <a:p>
            <a:endParaRPr lang="hu-HU" altLang="hu-HU" dirty="0" smtClean="0">
              <a:effectLst>
                <a:outerShdw blurRad="38100" dist="38100" dir="2700000" algn="tl">
                  <a:srgbClr val="000000">
                    <a:alpha val="43137"/>
                  </a:srgbClr>
                </a:outerShdw>
              </a:effectLst>
            </a:endParaRPr>
          </a:p>
          <a:p>
            <a:r>
              <a:rPr lang="hu-HU" altLang="hu-HU" dirty="0" smtClean="0">
                <a:effectLst>
                  <a:outerShdw blurRad="38100" dist="38100" dir="2700000" algn="tl">
                    <a:srgbClr val="000000">
                      <a:alpha val="43137"/>
                    </a:srgbClr>
                  </a:outerShdw>
                </a:effectLst>
              </a:rPr>
              <a:t>                   tökéletes egyezés</a:t>
            </a:r>
          </a:p>
          <a:p>
            <a:r>
              <a:rPr lang="hu-HU" altLang="hu-HU" dirty="0" smtClean="0">
                <a:effectLst>
                  <a:outerShdw blurRad="38100" dist="38100" dir="2700000" algn="tl">
                    <a:srgbClr val="000000">
                      <a:alpha val="43137"/>
                    </a:srgbClr>
                  </a:outerShdw>
                </a:effectLst>
              </a:rPr>
              <a:t>                   fordítottja egymásnak</a:t>
            </a:r>
          </a:p>
          <a:p>
            <a:r>
              <a:rPr lang="hu-HU" altLang="hu-HU" dirty="0" smtClean="0">
                <a:effectLst>
                  <a:outerShdw blurRad="38100" dist="38100" dir="2700000" algn="tl">
                    <a:srgbClr val="000000">
                      <a:alpha val="43137"/>
                    </a:srgbClr>
                  </a:outerShdw>
                </a:effectLst>
              </a:rPr>
              <a:t>                   nincs kapcsolat</a:t>
            </a:r>
          </a:p>
          <a:p>
            <a:endParaRPr lang="hu-HU" altLang="hu-HU" dirty="0" smtClean="0">
              <a:effectLst>
                <a:outerShdw blurRad="38100" dist="38100" dir="2700000" algn="tl">
                  <a:srgbClr val="000000">
                    <a:alpha val="43137"/>
                  </a:srgbClr>
                </a:outerShdw>
              </a:effectLst>
            </a:endParaRPr>
          </a:p>
        </p:txBody>
      </p:sp>
      <p:graphicFrame>
        <p:nvGraphicFramePr>
          <p:cNvPr id="17412" name="Object 2"/>
          <p:cNvGraphicFramePr>
            <a:graphicFrameLocks noChangeAspect="1"/>
          </p:cNvGraphicFramePr>
          <p:nvPr>
            <p:custDataLst>
              <p:tags r:id="rId5"/>
            </p:custDataLst>
            <p:extLst>
              <p:ext uri="{D42A27DB-BD31-4B8C-83A1-F6EECF244321}">
                <p14:modId xmlns:p14="http://schemas.microsoft.com/office/powerpoint/2010/main" val="842460344"/>
              </p:ext>
            </p:extLst>
          </p:nvPr>
        </p:nvGraphicFramePr>
        <p:xfrm>
          <a:off x="2195736" y="1481694"/>
          <a:ext cx="585319" cy="705622"/>
        </p:xfrm>
        <a:graphic>
          <a:graphicData uri="http://schemas.openxmlformats.org/presentationml/2006/ole">
            <mc:AlternateContent xmlns:mc="http://schemas.openxmlformats.org/markup-compatibility/2006">
              <mc:Choice xmlns:v="urn:schemas-microsoft-com:vml" Requires="v">
                <p:oleObj spid="_x0000_s17460" name="Egyenlet" r:id="rId13" imgW="152585" imgH="190500" progId="Equation.3">
                  <p:embed/>
                </p:oleObj>
              </mc:Choice>
              <mc:Fallback>
                <p:oleObj name="Egyenlet" r:id="rId13" imgW="152585" imgH="190500" progId="Equation.3">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736" y="1481694"/>
                        <a:ext cx="585319" cy="705622"/>
                      </a:xfrm>
                      <a:prstGeom prst="rect">
                        <a:avLst/>
                      </a:prstGeom>
                      <a:noFill/>
                      <a:ln>
                        <a:noFill/>
                      </a:ln>
                      <a:effectLst/>
                    </p:spPr>
                  </p:pic>
                </p:oleObj>
              </mc:Fallback>
            </mc:AlternateContent>
          </a:graphicData>
        </a:graphic>
      </p:graphicFrame>
      <p:graphicFrame>
        <p:nvGraphicFramePr>
          <p:cNvPr id="17413" name="Object 3"/>
          <p:cNvGraphicFramePr>
            <a:graphicFrameLocks noChangeAspect="1"/>
          </p:cNvGraphicFramePr>
          <p:nvPr>
            <p:custDataLst>
              <p:tags r:id="rId6"/>
            </p:custDataLst>
            <p:extLst>
              <p:ext uri="{D42A27DB-BD31-4B8C-83A1-F6EECF244321}">
                <p14:modId xmlns:p14="http://schemas.microsoft.com/office/powerpoint/2010/main" val="805445369"/>
              </p:ext>
            </p:extLst>
          </p:nvPr>
        </p:nvGraphicFramePr>
        <p:xfrm>
          <a:off x="6444208" y="1459916"/>
          <a:ext cx="576063" cy="775026"/>
        </p:xfrm>
        <a:graphic>
          <a:graphicData uri="http://schemas.openxmlformats.org/presentationml/2006/ole">
            <mc:AlternateContent xmlns:mc="http://schemas.openxmlformats.org/markup-compatibility/2006">
              <mc:Choice xmlns:v="urn:schemas-microsoft-com:vml" Requires="v">
                <p:oleObj spid="_x0000_s17461" name="Egyenlet" r:id="rId15" imgW="152585" imgH="209731" progId="Equation.3">
                  <p:embed/>
                </p:oleObj>
              </mc:Choice>
              <mc:Fallback>
                <p:oleObj name="Egyenlet" r:id="rId15" imgW="152585" imgH="209731"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4208" y="1459916"/>
                        <a:ext cx="576063" cy="775026"/>
                      </a:xfrm>
                      <a:prstGeom prst="rect">
                        <a:avLst/>
                      </a:prstGeom>
                      <a:noFill/>
                      <a:ln>
                        <a:noFill/>
                      </a:ln>
                      <a:effectLst/>
                    </p:spPr>
                  </p:pic>
                </p:oleObj>
              </mc:Fallback>
            </mc:AlternateContent>
          </a:graphicData>
        </a:graphic>
      </p:graphicFrame>
      <p:graphicFrame>
        <p:nvGraphicFramePr>
          <p:cNvPr id="17414" name="Object 4"/>
          <p:cNvGraphicFramePr>
            <a:graphicFrameLocks noChangeAspect="1"/>
          </p:cNvGraphicFramePr>
          <p:nvPr>
            <p:custDataLst>
              <p:tags r:id="rId7"/>
            </p:custDataLst>
            <p:extLst>
              <p:ext uri="{D42A27DB-BD31-4B8C-83A1-F6EECF244321}">
                <p14:modId xmlns:p14="http://schemas.microsoft.com/office/powerpoint/2010/main" val="4115833932"/>
              </p:ext>
            </p:extLst>
          </p:nvPr>
        </p:nvGraphicFramePr>
        <p:xfrm>
          <a:off x="4059437" y="3524316"/>
          <a:ext cx="4397375" cy="1339850"/>
        </p:xfrm>
        <a:graphic>
          <a:graphicData uri="http://schemas.openxmlformats.org/presentationml/2006/ole">
            <mc:AlternateContent xmlns:mc="http://schemas.openxmlformats.org/markup-compatibility/2006">
              <mc:Choice xmlns:v="urn:schemas-microsoft-com:vml" Requires="v">
                <p:oleObj spid="_x0000_s17462" name="Equation" r:id="rId17" imgW="1612800" imgH="469800" progId="Equation.3">
                  <p:embed/>
                </p:oleObj>
              </mc:Choice>
              <mc:Fallback>
                <p:oleObj name="Equation" r:id="rId17" imgW="1612800" imgH="469800" progId="Equation.3">
                  <p:embed/>
                  <p:pic>
                    <p:nvPicPr>
                      <p:cNvPr id="0" name="Object 4"/>
                      <p:cNvPicPr>
                        <a:picLocks noChangeAspect="1" noChangeArrowheads="1"/>
                      </p:cNvPicPr>
                      <p:nvPr/>
                    </p:nvPicPr>
                    <p:blipFill>
                      <a:blip r:embed="rId18"/>
                      <a:srcRect/>
                      <a:stretch>
                        <a:fillRect/>
                      </a:stretch>
                    </p:blipFill>
                    <p:spPr bwMode="auto">
                      <a:xfrm>
                        <a:off x="4059437" y="3524316"/>
                        <a:ext cx="4397375"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5"/>
          <p:cNvGraphicFramePr>
            <a:graphicFrameLocks noChangeAspect="1"/>
          </p:cNvGraphicFramePr>
          <p:nvPr>
            <p:custDataLst>
              <p:tags r:id="rId8"/>
            </p:custDataLst>
            <p:extLst>
              <p:ext uri="{D42A27DB-BD31-4B8C-83A1-F6EECF244321}">
                <p14:modId xmlns:p14="http://schemas.microsoft.com/office/powerpoint/2010/main" val="311796761"/>
              </p:ext>
            </p:extLst>
          </p:nvPr>
        </p:nvGraphicFramePr>
        <p:xfrm>
          <a:off x="2267744" y="4941208"/>
          <a:ext cx="1796254" cy="733360"/>
        </p:xfrm>
        <a:graphic>
          <a:graphicData uri="http://schemas.openxmlformats.org/presentationml/2006/ole">
            <mc:AlternateContent xmlns:mc="http://schemas.openxmlformats.org/markup-compatibility/2006">
              <mc:Choice xmlns:v="urn:schemas-microsoft-com:vml" Requires="v">
                <p:oleObj spid="_x0000_s17463" name="Egyenlet" r:id="rId19" imgW="533492" imgH="199934" progId="Equation.3">
                  <p:embed/>
                </p:oleObj>
              </mc:Choice>
              <mc:Fallback>
                <p:oleObj name="Egyenlet" r:id="rId19" imgW="533492" imgH="199934" progId="Equation.3">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7744" y="4941208"/>
                        <a:ext cx="1796254" cy="733360"/>
                      </a:xfrm>
                      <a:prstGeom prst="rect">
                        <a:avLst/>
                      </a:prstGeom>
                      <a:noFill/>
                      <a:ln>
                        <a:noFill/>
                      </a:ln>
                      <a:effectLst/>
                    </p:spPr>
                  </p:pic>
                </p:oleObj>
              </mc:Fallback>
            </mc:AlternateContent>
          </a:graphicData>
        </a:graphic>
      </p:graphicFrame>
      <p:graphicFrame>
        <p:nvGraphicFramePr>
          <p:cNvPr id="17416" name="Object 6"/>
          <p:cNvGraphicFramePr>
            <a:graphicFrameLocks noChangeAspect="1"/>
          </p:cNvGraphicFramePr>
          <p:nvPr>
            <p:custDataLst>
              <p:tags r:id="rId9"/>
            </p:custDataLst>
            <p:extLst>
              <p:ext uri="{D42A27DB-BD31-4B8C-83A1-F6EECF244321}">
                <p14:modId xmlns:p14="http://schemas.microsoft.com/office/powerpoint/2010/main" val="1785159371"/>
              </p:ext>
            </p:extLst>
          </p:nvPr>
        </p:nvGraphicFramePr>
        <p:xfrm>
          <a:off x="2267744" y="5469846"/>
          <a:ext cx="2040072" cy="733359"/>
        </p:xfrm>
        <a:graphic>
          <a:graphicData uri="http://schemas.openxmlformats.org/presentationml/2006/ole">
            <mc:AlternateContent xmlns:mc="http://schemas.openxmlformats.org/markup-compatibility/2006">
              <mc:Choice xmlns:v="urn:schemas-microsoft-com:vml" Requires="v">
                <p:oleObj spid="_x0000_s17464" name="Egyenlet" r:id="rId21" imgW="609600" imgH="199934" progId="Equation.3">
                  <p:embed/>
                </p:oleObj>
              </mc:Choice>
              <mc:Fallback>
                <p:oleObj name="Egyenlet" r:id="rId21" imgW="609600" imgH="199934" progId="Equation.3">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67744" y="5469846"/>
                        <a:ext cx="2040072" cy="733359"/>
                      </a:xfrm>
                      <a:prstGeom prst="rect">
                        <a:avLst/>
                      </a:prstGeom>
                      <a:noFill/>
                      <a:ln>
                        <a:noFill/>
                      </a:ln>
                      <a:effectLst/>
                    </p:spPr>
                  </p:pic>
                </p:oleObj>
              </mc:Fallback>
            </mc:AlternateContent>
          </a:graphicData>
        </a:graphic>
      </p:graphicFrame>
      <p:graphicFrame>
        <p:nvGraphicFramePr>
          <p:cNvPr id="17417" name="Object 7"/>
          <p:cNvGraphicFramePr>
            <a:graphicFrameLocks noChangeAspect="1"/>
          </p:cNvGraphicFramePr>
          <p:nvPr>
            <p:custDataLst>
              <p:tags r:id="rId10"/>
            </p:custDataLst>
            <p:extLst>
              <p:ext uri="{D42A27DB-BD31-4B8C-83A1-F6EECF244321}">
                <p14:modId xmlns:p14="http://schemas.microsoft.com/office/powerpoint/2010/main" val="3234669837"/>
              </p:ext>
            </p:extLst>
          </p:nvPr>
        </p:nvGraphicFramePr>
        <p:xfrm>
          <a:off x="2267744" y="6008008"/>
          <a:ext cx="1836256" cy="733360"/>
        </p:xfrm>
        <a:graphic>
          <a:graphicData uri="http://schemas.openxmlformats.org/presentationml/2006/ole">
            <mc:AlternateContent xmlns:mc="http://schemas.openxmlformats.org/markup-compatibility/2006">
              <mc:Choice xmlns:v="urn:schemas-microsoft-com:vml" Requires="v">
                <p:oleObj spid="_x0000_s17465" name="Egyenlet" r:id="rId23" imgW="543098" imgH="199934" progId="Equation.3">
                  <p:embed/>
                </p:oleObj>
              </mc:Choice>
              <mc:Fallback>
                <p:oleObj name="Egyenlet" r:id="rId23" imgW="543098" imgH="199934" progId="Equation.3">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67744" y="6008008"/>
                        <a:ext cx="1836256" cy="733360"/>
                      </a:xfrm>
                      <a:prstGeom prst="rect">
                        <a:avLst/>
                      </a:prstGeom>
                      <a:noFill/>
                      <a:ln>
                        <a:noFill/>
                      </a:ln>
                      <a:effec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a:noFill/>
        </p:spPr>
        <p:txBody>
          <a:bodyPr/>
          <a:lstStyle/>
          <a:p>
            <a:pPr eaLnBrk="1" hangingPunct="1"/>
            <a:r>
              <a:rPr lang="hu-HU" altLang="hu-HU" b="1" dirty="0" smtClean="0">
                <a:effectLst>
                  <a:outerShdw blurRad="38100" dist="38100" dir="2700000" algn="tl">
                    <a:srgbClr val="000000">
                      <a:alpha val="43137"/>
                    </a:srgbClr>
                  </a:outerShdw>
                </a:effectLst>
              </a:rPr>
              <a:t>Klaszterezés</a:t>
            </a:r>
          </a:p>
        </p:txBody>
      </p:sp>
      <p:sp>
        <p:nvSpPr>
          <p:cNvPr id="181251" name="Text Box 3"/>
          <p:cNvSpPr txBox="1">
            <a:spLocks noChangeArrowheads="1"/>
          </p:cNvSpPr>
          <p:nvPr>
            <p:custDataLst>
              <p:tags r:id="rId3"/>
            </p:custDataLst>
          </p:nvPr>
        </p:nvSpPr>
        <p:spPr bwMode="auto">
          <a:xfrm>
            <a:off x="1763688" y="1372845"/>
            <a:ext cx="7235825" cy="522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hu-HU" altLang="hu-HU" sz="2300" b="0" dirty="0">
                <a:effectLst>
                  <a:outerShdw blurRad="38100" dist="38100" dir="2700000" algn="tl">
                    <a:srgbClr val="000000">
                      <a:alpha val="43137"/>
                    </a:srgbClr>
                  </a:outerShdw>
                </a:effectLst>
              </a:rPr>
              <a:t>Egy adathalmaz pontjainak az adatrekordok hasonlósága alapján történő </a:t>
            </a:r>
            <a:r>
              <a:rPr lang="hu-HU" altLang="hu-HU" sz="2300" b="0" dirty="0" err="1">
                <a:effectLst>
                  <a:outerShdw blurRad="38100" dist="38100" dir="2700000" algn="tl">
                    <a:srgbClr val="000000">
                      <a:alpha val="43137"/>
                    </a:srgbClr>
                  </a:outerShdw>
                </a:effectLst>
              </a:rPr>
              <a:t>diszjunkt</a:t>
            </a:r>
            <a:r>
              <a:rPr lang="hu-HU" altLang="hu-HU" sz="2300" b="0" dirty="0">
                <a:effectLst>
                  <a:outerShdw blurRad="38100" dist="38100" dir="2700000" algn="tl">
                    <a:srgbClr val="000000">
                      <a:alpha val="43137"/>
                    </a:srgbClr>
                  </a:outerShdw>
                </a:effectLst>
              </a:rPr>
              <a:t> csoportokba sorolását klaszterezésnek nevezzük. A csoportosítás jósága alapvetően két dolgon múlik: a </a:t>
            </a:r>
            <a:r>
              <a:rPr lang="hu-HU" altLang="hu-HU" sz="2300" b="0" u="sng" dirty="0">
                <a:effectLst>
                  <a:outerShdw blurRad="38100" dist="38100" dir="2700000" algn="tl">
                    <a:srgbClr val="000000">
                      <a:alpha val="43137"/>
                    </a:srgbClr>
                  </a:outerShdw>
                </a:effectLst>
              </a:rPr>
              <a:t>jó hasonlóság definíción</a:t>
            </a:r>
            <a:r>
              <a:rPr lang="hu-HU" altLang="hu-HU" sz="2300" b="0" dirty="0">
                <a:effectLst>
                  <a:outerShdw blurRad="38100" dist="38100" dir="2700000" algn="tl">
                    <a:srgbClr val="000000">
                      <a:alpha val="43137"/>
                    </a:srgbClr>
                  </a:outerShdw>
                </a:effectLst>
              </a:rPr>
              <a:t> és egy </a:t>
            </a:r>
            <a:r>
              <a:rPr lang="hu-HU" altLang="hu-HU" sz="2300" b="0" u="sng" dirty="0">
                <a:effectLst>
                  <a:outerShdw blurRad="38100" dist="38100" dir="2700000" algn="tl">
                    <a:srgbClr val="000000">
                      <a:alpha val="43137"/>
                    </a:srgbClr>
                  </a:outerShdw>
                </a:effectLst>
              </a:rPr>
              <a:t>jó algoritmuson</a:t>
            </a:r>
            <a:r>
              <a:rPr lang="hu-HU" altLang="hu-HU" sz="2300" b="0" dirty="0">
                <a:effectLst>
                  <a:outerShdw blurRad="38100" dist="38100" dir="2700000" algn="tl">
                    <a:srgbClr val="000000">
                      <a:alpha val="43137"/>
                    </a:srgbClr>
                  </a:outerShdw>
                </a:effectLst>
              </a:rPr>
              <a:t>, amely a hasonlóságon alapulva valamilyen kritériumok alapján megállapítja a klasztereket. </a:t>
            </a:r>
          </a:p>
          <a:p>
            <a:pPr algn="just" eaLnBrk="1" hangingPunct="1">
              <a:spcBef>
                <a:spcPct val="50000"/>
              </a:spcBef>
            </a:pPr>
            <a:r>
              <a:rPr lang="hu-HU" altLang="hu-HU" sz="2300" b="0" dirty="0">
                <a:effectLst>
                  <a:outerShdw blurRad="38100" dist="38100" dir="2700000" algn="tl">
                    <a:srgbClr val="000000">
                      <a:alpha val="43137"/>
                    </a:srgbClr>
                  </a:outerShdw>
                </a:effectLst>
              </a:rPr>
              <a:t>Sokszor használjuk az osztályozás kifejezést is, ami majdnem ugyanazt jelenti, mint a klaszterezés. Míg a klaszterezés nem felügyelt csoportosítás, addig az osztályozás felügyelt. Ebben az összefüggésben a felügyelt jelző azt jelenti, hogy a csoportok minőségi paraméterei előre definiáltak, míg a nem felügyelt esetben nem tudjuk, hogy milyen minőségi osztályba fognak tartozni az előálló csoportok, sőt ezek határai sem tudhatók előre.</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blinds(horizontal)">
                                      <p:cBhvr>
                                        <p:cTn id="7" dur="5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box(in)">
                                      <p:cBhvr>
                                        <p:cTn id="12" dur="500"/>
                                        <p:tgtEl>
                                          <p:spTgt spid="181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2"/>
            </p:custDataLst>
          </p:nvPr>
        </p:nvSpPr>
        <p:spPr>
          <a:xfrm>
            <a:off x="1908175" y="-27384"/>
            <a:ext cx="6778625" cy="1143000"/>
          </a:xfrm>
          <a:noFill/>
        </p:spPr>
        <p:txBody>
          <a:bodyPr/>
          <a:lstStyle/>
          <a:p>
            <a:pPr eaLnBrk="1" hangingPunct="1"/>
            <a:r>
              <a:rPr lang="hu-HU" altLang="hu-HU" b="1" dirty="0" smtClean="0">
                <a:effectLst>
                  <a:outerShdw blurRad="38100" dist="38100" dir="2700000" algn="tl">
                    <a:srgbClr val="000000">
                      <a:alpha val="43137"/>
                    </a:srgbClr>
                  </a:outerShdw>
                </a:effectLst>
              </a:rPr>
              <a:t>Klaszterezés</a:t>
            </a:r>
          </a:p>
        </p:txBody>
      </p:sp>
      <p:sp>
        <p:nvSpPr>
          <p:cNvPr id="182275" name="Text Box 3"/>
          <p:cNvSpPr txBox="1">
            <a:spLocks noChangeArrowheads="1"/>
          </p:cNvSpPr>
          <p:nvPr>
            <p:custDataLst>
              <p:tags r:id="rId3"/>
            </p:custDataLst>
          </p:nvPr>
        </p:nvSpPr>
        <p:spPr bwMode="auto">
          <a:xfrm>
            <a:off x="1908175" y="908050"/>
            <a:ext cx="72723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130000"/>
              </a:lnSpc>
              <a:spcBef>
                <a:spcPct val="50000"/>
              </a:spcBef>
            </a:pPr>
            <a:r>
              <a:rPr lang="hu-HU" altLang="hu-HU" sz="2000" b="0" dirty="0">
                <a:effectLst>
                  <a:outerShdw blurRad="38100" dist="38100" dir="2700000" algn="tl">
                    <a:srgbClr val="000000">
                      <a:alpha val="43137"/>
                    </a:srgbClr>
                  </a:outerShdw>
                </a:effectLst>
              </a:rPr>
              <a:t>A hasonlóság definiálásának egy kézenfekvő módja az euklideszi távolság fogalom. Jelölje </a:t>
            </a:r>
            <a:r>
              <a:rPr lang="hu-HU" altLang="hu-HU" sz="2000" b="0" i="1" dirty="0" err="1">
                <a:effectLst>
                  <a:outerShdw blurRad="38100" dist="38100" dir="2700000" algn="tl">
                    <a:srgbClr val="000000">
                      <a:alpha val="43137"/>
                    </a:srgbClr>
                  </a:outerShdw>
                </a:effectLst>
              </a:rPr>
              <a:t>x</a:t>
            </a:r>
            <a:r>
              <a:rPr lang="hu-HU" altLang="hu-HU" sz="2000" b="0" i="1" baseline="-25000" dirty="0" err="1">
                <a:effectLst>
                  <a:outerShdw blurRad="38100" dist="38100" dir="2700000" algn="tl">
                    <a:srgbClr val="000000">
                      <a:alpha val="43137"/>
                    </a:srgbClr>
                  </a:outerShdw>
                </a:effectLst>
              </a:rPr>
              <a:t>r</a:t>
            </a:r>
            <a:r>
              <a:rPr lang="hu-HU" altLang="hu-HU" sz="2000" b="0" i="1" dirty="0">
                <a:effectLst>
                  <a:outerShdw blurRad="38100" dist="38100" dir="2700000" algn="tl">
                    <a:srgbClr val="000000">
                      <a:alpha val="43137"/>
                    </a:srgbClr>
                  </a:outerShdw>
                </a:effectLst>
              </a:rPr>
              <a:t>, </a:t>
            </a:r>
            <a:r>
              <a:rPr lang="hu-HU" altLang="hu-HU" sz="2000" b="0" i="1" dirty="0" err="1">
                <a:effectLst>
                  <a:outerShdw blurRad="38100" dist="38100" dir="2700000" algn="tl">
                    <a:srgbClr val="000000">
                      <a:alpha val="43137"/>
                    </a:srgbClr>
                  </a:outerShdw>
                </a:effectLst>
              </a:rPr>
              <a:t>x</a:t>
            </a:r>
            <a:r>
              <a:rPr lang="hu-HU" altLang="hu-HU" sz="2000" b="0" i="1" baseline="-25000" dirty="0" err="1">
                <a:effectLst>
                  <a:outerShdw blurRad="38100" dist="38100" dir="2700000" algn="tl">
                    <a:srgbClr val="000000">
                      <a:alpha val="43137"/>
                    </a:srgbClr>
                  </a:outerShdw>
                </a:effectLst>
              </a:rPr>
              <a:t>s</a:t>
            </a:r>
            <a:r>
              <a:rPr lang="hu-HU" altLang="hu-HU" sz="2000" b="0" dirty="0">
                <a:effectLst>
                  <a:outerShdw blurRad="38100" dist="38100" dir="2700000" algn="tl">
                    <a:srgbClr val="000000">
                      <a:alpha val="43137"/>
                    </a:srgbClr>
                  </a:outerShdw>
                </a:effectLst>
              </a:rPr>
              <a:t> az adatpontokat, és </a:t>
            </a:r>
            <a:r>
              <a:rPr lang="hu-HU" altLang="hu-HU" sz="2000" b="0" i="1" dirty="0" err="1">
                <a:effectLst>
                  <a:outerShdw blurRad="38100" dist="38100" dir="2700000" algn="tl">
                    <a:srgbClr val="000000">
                      <a:alpha val="43137"/>
                    </a:srgbClr>
                  </a:outerShdw>
                </a:effectLst>
              </a:rPr>
              <a:t>d</a:t>
            </a:r>
            <a:r>
              <a:rPr lang="hu-HU" altLang="hu-HU" sz="2000" b="0" i="1" baseline="-25000" dirty="0" err="1">
                <a:effectLst>
                  <a:outerShdw blurRad="38100" dist="38100" dir="2700000" algn="tl">
                    <a:srgbClr val="000000">
                      <a:alpha val="43137"/>
                    </a:srgbClr>
                  </a:outerShdw>
                </a:effectLst>
              </a:rPr>
              <a:t>r</a:t>
            </a:r>
            <a:r>
              <a:rPr lang="hu-HU" altLang="hu-HU" sz="2000" b="0" i="1" baseline="-25000" dirty="0">
                <a:effectLst>
                  <a:outerShdw blurRad="38100" dist="38100" dir="2700000" algn="tl">
                    <a:srgbClr val="000000">
                      <a:alpha val="43137"/>
                    </a:srgbClr>
                  </a:outerShdw>
                </a:effectLst>
              </a:rPr>
              <a:t>,s</a:t>
            </a:r>
            <a:r>
              <a:rPr lang="hu-HU" altLang="hu-HU" sz="2000" b="0" dirty="0">
                <a:effectLst>
                  <a:outerShdw blurRad="38100" dist="38100" dir="2700000" algn="tl">
                    <a:srgbClr val="000000">
                      <a:alpha val="43137"/>
                    </a:srgbClr>
                  </a:outerShdw>
                </a:effectLst>
              </a:rPr>
              <a:t> az adatpontok közötti távolságot. </a:t>
            </a:r>
          </a:p>
        </p:txBody>
      </p:sp>
      <p:pic>
        <p:nvPicPr>
          <p:cNvPr id="182278" name="Picture 6"/>
          <p:cNvPicPr>
            <a:picLocks noChangeAspect="1" noChangeArrowheads="1"/>
          </p:cNvPicPr>
          <p:nvPr>
            <p:custDataLst>
              <p:tags r:id="rId4"/>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1748" y="2188925"/>
            <a:ext cx="5398764" cy="4669075"/>
          </a:xfrm>
          <a:prstGeom prst="rect">
            <a:avLst/>
          </a:prstGeom>
          <a:solidFill>
            <a:schemeClr val="bg1"/>
          </a:solidFill>
          <a:ln w="9525">
            <a:solidFill>
              <a:schemeClr val="tx1"/>
            </a:solidFill>
            <a:miter lim="800000"/>
            <a:headEnd/>
            <a:tailEnd/>
          </a:ln>
          <a:effectLst>
            <a:outerShdw dist="107763" dir="2700000" algn="ctr" rotWithShape="0">
              <a:srgbClr val="808080">
                <a:alpha val="50000"/>
              </a:srgbClr>
            </a:outerShdw>
          </a:effectLst>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checkerboard(across)">
                                      <p:cBhvr>
                                        <p:cTn id="7" dur="500"/>
                                        <p:tgtEl>
                                          <p:spTgt spid="182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2278"/>
                                        </p:tgtEl>
                                        <p:attrNameLst>
                                          <p:attrName>style.visibility</p:attrName>
                                        </p:attrNameLst>
                                      </p:cBhvr>
                                      <p:to>
                                        <p:strVal val="visible"/>
                                      </p:to>
                                    </p:set>
                                    <p:animEffect transition="in" filter="box(in)">
                                      <p:cBhvr>
                                        <p:cTn id="12" dur="5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2"/>
            </p:custDataLst>
          </p:nvPr>
        </p:nvSpPr>
        <p:spPr>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pic>
        <p:nvPicPr>
          <p:cNvPr id="183299" name="Picture 3"/>
          <p:cNvPicPr>
            <a:picLocks noGrp="1" noChangeAspect="1" noChangeArrowheads="1"/>
          </p:cNvPicPr>
          <p:nvPr>
            <p:ph idx="1"/>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2249" y="2805759"/>
            <a:ext cx="3390476" cy="2114845"/>
          </a:xfrm>
          <a:noFill/>
        </p:spPr>
      </p:pic>
      <p:sp>
        <p:nvSpPr>
          <p:cNvPr id="183300" name="Text Box 4"/>
          <p:cNvSpPr txBox="1">
            <a:spLocks noChangeArrowheads="1"/>
          </p:cNvSpPr>
          <p:nvPr>
            <p:custDataLst>
              <p:tags r:id="rId3"/>
            </p:custDataLst>
          </p:nvPr>
        </p:nvSpPr>
        <p:spPr bwMode="auto">
          <a:xfrm>
            <a:off x="1745721" y="1557700"/>
            <a:ext cx="73901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175000"/>
              </a:lnSpc>
              <a:spcBef>
                <a:spcPct val="50000"/>
              </a:spcBef>
            </a:pPr>
            <a:r>
              <a:rPr lang="hu-HU" altLang="hu-HU" dirty="0">
                <a:effectLst>
                  <a:outerShdw blurRad="38100" dist="38100" dir="2700000" algn="tl">
                    <a:srgbClr val="000000">
                      <a:alpha val="43137"/>
                    </a:srgbClr>
                  </a:outerShdw>
                </a:effectLst>
              </a:rPr>
              <a:t>Írjuk fel az összes lehetséges távolságot egy mátrixban:</a:t>
            </a:r>
          </a:p>
          <a:p>
            <a:pPr eaLnBrk="1" hangingPunct="1"/>
            <a:endParaRPr lang="hu-HU" altLang="hu-HU" dirty="0">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checkerboard(across)">
                                      <p:cBhvr>
                                        <p:cTn id="7" dur="500"/>
                                        <p:tgtEl>
                                          <p:spTgt spid="18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3299"/>
                                        </p:tgtEl>
                                        <p:attrNameLst>
                                          <p:attrName>style.visibility</p:attrName>
                                        </p:attrNameLst>
                                      </p:cBhvr>
                                      <p:to>
                                        <p:strVal val="visible"/>
                                      </p:to>
                                    </p:set>
                                    <p:animEffect transition="in" filter="box(in)">
                                      <p:cBhvr>
                                        <p:cTn id="12" dur="500"/>
                                        <p:tgtEl>
                                          <p:spTgt spid="183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custDataLst>
              <p:tags r:id="rId2"/>
            </p:custDataLst>
          </p:nvPr>
        </p:nvSpPr>
        <p:spPr bwMode="auto">
          <a:xfrm>
            <a:off x="1763688" y="1196752"/>
            <a:ext cx="7488089"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2000" b="0" dirty="0" err="1">
                <a:effectLst>
                  <a:outerShdw blurRad="38100" dist="38100" dir="2700000" algn="tl">
                    <a:srgbClr val="000000">
                      <a:alpha val="43137"/>
                    </a:srgbClr>
                  </a:outerShdw>
                </a:effectLst>
              </a:rPr>
              <a:t>Particionáló</a:t>
            </a:r>
            <a:r>
              <a:rPr lang="hu-HU" altLang="hu-HU" sz="2000" b="0" dirty="0">
                <a:effectLst>
                  <a:outerShdw blurRad="38100" dist="38100" dir="2700000" algn="tl">
                    <a:srgbClr val="000000">
                      <a:alpha val="43137"/>
                    </a:srgbClr>
                  </a:outerShdw>
                </a:effectLst>
              </a:rPr>
              <a:t> klaszterezés</a:t>
            </a:r>
          </a:p>
          <a:p>
            <a:pPr eaLnBrk="1" hangingPunct="1">
              <a:spcBef>
                <a:spcPct val="50000"/>
              </a:spcBef>
            </a:pPr>
            <a:r>
              <a:rPr lang="hu-HU" altLang="hu-HU" sz="2000" b="0" dirty="0">
                <a:effectLst>
                  <a:outerShdw blurRad="38100" dist="38100" dir="2700000" algn="tl">
                    <a:srgbClr val="000000">
                      <a:alpha val="43137"/>
                    </a:srgbClr>
                  </a:outerShdw>
                </a:effectLst>
              </a:rPr>
              <a:t>Feltesszük, hogy a klaszterek egy vektortérben helyezkednek el. A klasztereket súlypontjukkal reprezentáljuk, vagyis a klaszterekhez  tartozó adatpont-vektorok átlagával jellemezzük. Az algoritmus olyan </a:t>
            </a:r>
            <a:r>
              <a:rPr lang="hu-HU" altLang="hu-HU" sz="2000" b="0" i="1" dirty="0">
                <a:effectLst>
                  <a:outerShdw blurRad="38100" dist="38100" dir="2700000" algn="tl">
                    <a:srgbClr val="000000">
                      <a:alpha val="43137"/>
                    </a:srgbClr>
                  </a:outerShdw>
                </a:effectLst>
              </a:rPr>
              <a:t>C</a:t>
            </a:r>
            <a:r>
              <a:rPr lang="hu-HU" altLang="hu-HU" sz="2000" b="0" dirty="0">
                <a:effectLst>
                  <a:outerShdw blurRad="38100" dist="38100" dir="2700000" algn="tl">
                    <a:srgbClr val="000000">
                      <a:alpha val="43137"/>
                    </a:srgbClr>
                  </a:outerShdw>
                </a:effectLst>
              </a:rPr>
              <a:t> klaszter beosztást keres, ahol az adatpontok saját klaszterük </a:t>
            </a:r>
            <a:r>
              <a:rPr lang="hu-HU" altLang="hu-HU" sz="2000" b="0" i="1" dirty="0">
                <a:effectLst>
                  <a:outerShdw blurRad="38100" dist="38100" dir="2700000" algn="tl">
                    <a:srgbClr val="000000">
                      <a:alpha val="43137"/>
                    </a:srgbClr>
                  </a:outerShdw>
                </a:effectLst>
              </a:rPr>
              <a:t>r(</a:t>
            </a:r>
            <a:r>
              <a:rPr lang="hu-HU" altLang="hu-HU" sz="2000" b="0" i="1" dirty="0" err="1">
                <a:effectLst>
                  <a:outerShdw blurRad="38100" dist="38100" dir="2700000" algn="tl">
                    <a:srgbClr val="000000">
                      <a:alpha val="43137"/>
                    </a:srgbClr>
                  </a:outerShdw>
                </a:effectLst>
              </a:rPr>
              <a:t>C</a:t>
            </a:r>
            <a:r>
              <a:rPr lang="hu-HU" altLang="hu-HU" sz="2000" b="0" i="1" baseline="-25000" dirty="0" err="1">
                <a:effectLst>
                  <a:outerShdw blurRad="38100" dist="38100" dir="2700000" algn="tl">
                    <a:srgbClr val="000000">
                      <a:alpha val="43137"/>
                    </a:srgbClr>
                  </a:outerShdw>
                </a:effectLst>
              </a:rPr>
              <a:t>i</a:t>
            </a:r>
            <a:r>
              <a:rPr lang="hu-HU" altLang="hu-HU" sz="2000" b="0" i="1" baseline="-25000" dirty="0">
                <a:effectLst>
                  <a:outerShdw blurRad="38100" dist="38100" dir="2700000" algn="tl">
                    <a:srgbClr val="000000">
                      <a:alpha val="43137"/>
                    </a:srgbClr>
                  </a:outerShdw>
                </a:effectLst>
              </a:rPr>
              <a:t> </a:t>
            </a:r>
            <a:r>
              <a:rPr lang="hu-HU" altLang="hu-HU" sz="2000" b="0" i="1" dirty="0">
                <a:effectLst>
                  <a:outerShdw blurRad="38100" dist="38100" dir="2700000" algn="tl">
                    <a:srgbClr val="000000">
                      <a:alpha val="43137"/>
                    </a:srgbClr>
                  </a:outerShdw>
                </a:effectLst>
              </a:rPr>
              <a:t>)</a:t>
            </a:r>
            <a:r>
              <a:rPr lang="hu-HU" altLang="hu-HU" sz="2000" b="0" dirty="0">
                <a:effectLst>
                  <a:outerShdw blurRad="38100" dist="38100" dir="2700000" algn="tl">
                    <a:srgbClr val="000000">
                      <a:alpha val="43137"/>
                    </a:srgbClr>
                  </a:outerShdw>
                </a:effectLst>
              </a:rPr>
              <a:t> súlypontjától mért távolságának négyzetösszege minimális.</a:t>
            </a:r>
          </a:p>
        </p:txBody>
      </p:sp>
      <p:sp>
        <p:nvSpPr>
          <p:cNvPr id="21507" name="Rectangle 3"/>
          <p:cNvSpPr>
            <a:spLocks noGrp="1" noChangeArrowheads="1"/>
          </p:cNvSpPr>
          <p:nvPr>
            <p:ph type="title"/>
            <p:custDataLst>
              <p:tags r:id="rId3"/>
            </p:custDataLst>
          </p:nvPr>
        </p:nvSpPr>
        <p:spPr>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pic>
        <p:nvPicPr>
          <p:cNvPr id="184325" name="Picture 5"/>
          <p:cNvPicPr>
            <a:picLocks noGrp="1" noChangeAspect="1" noChangeArrowheads="1"/>
          </p:cNvPicPr>
          <p:nvPr>
            <p:ph sz="half" idx="4294967295"/>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31640" y="3289077"/>
            <a:ext cx="3494088" cy="1293812"/>
          </a:xfrm>
          <a:noFill/>
        </p:spPr>
      </p:pic>
      <p:pic>
        <p:nvPicPr>
          <p:cNvPr id="184324" name="Picture 4"/>
          <p:cNvPicPr>
            <a:picLocks noGrp="1" noChangeAspect="1" noChangeArrowheads="1"/>
          </p:cNvPicPr>
          <p:nvPr>
            <p:ph sz="half" idx="4294967295"/>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8338" y="3690938"/>
            <a:ext cx="4665662" cy="3289300"/>
          </a:xfrm>
          <a:noFill/>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checkerboard(across)">
                                      <p:cBhvr>
                                        <p:cTn id="7" dur="500"/>
                                        <p:tgtEl>
                                          <p:spTgt spid="184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Effect transition="in" filter="checkerboard(across)">
                                      <p:cBhvr>
                                        <p:cTn id="12" dur="500"/>
                                        <p:tgtEl>
                                          <p:spTgt spid="184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24"/>
                                        </p:tgtEl>
                                        <p:attrNameLst>
                                          <p:attrName>style.visibility</p:attrName>
                                        </p:attrNameLst>
                                      </p:cBhvr>
                                      <p:to>
                                        <p:strVal val="visible"/>
                                      </p:to>
                                    </p:set>
                                    <p:animEffect transition="in" filter="blinds(horizontal)">
                                      <p:cBhvr>
                                        <p:cTn id="1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066800" y="-71438"/>
            <a:ext cx="7620000" cy="1143001"/>
          </a:xfrm>
        </p:spPr>
        <p:txBody>
          <a:bodyPr/>
          <a:lstStyle/>
          <a:p>
            <a:pPr eaLnBrk="1" hangingPunct="1"/>
            <a:r>
              <a:rPr lang="hu-HU" altLang="hu-HU" b="1" dirty="0" smtClean="0">
                <a:effectLst>
                  <a:outerShdw blurRad="38100" dist="38100" dir="2700000" algn="tl">
                    <a:srgbClr val="000000">
                      <a:alpha val="43137"/>
                    </a:srgbClr>
                  </a:outerShdw>
                </a:effectLst>
              </a:rPr>
              <a:t>Mérési skálák</a:t>
            </a:r>
          </a:p>
        </p:txBody>
      </p:sp>
      <p:sp>
        <p:nvSpPr>
          <p:cNvPr id="196611" name="Rectangle 3"/>
          <p:cNvSpPr>
            <a:spLocks noGrp="1" noChangeArrowheads="1"/>
          </p:cNvSpPr>
          <p:nvPr>
            <p:ph idx="1"/>
            <p:custDataLst>
              <p:tags r:id="rId3"/>
            </p:custDataLst>
          </p:nvPr>
        </p:nvSpPr>
        <p:spPr>
          <a:xfrm>
            <a:off x="-25557" y="1464616"/>
            <a:ext cx="2520950" cy="5545137"/>
          </a:xfrm>
          <a:solidFill>
            <a:schemeClr val="bg1"/>
          </a:solidFill>
          <a:ln>
            <a:solidFill>
              <a:schemeClr val="bg2"/>
            </a:solidFill>
            <a:miter lim="800000"/>
            <a:headEnd/>
            <a:tailEnd/>
          </a:ln>
        </p:spPr>
        <p:txBody>
          <a:bodyPr/>
          <a:lstStyle/>
          <a:p>
            <a:pPr eaLnBrk="1" hangingPunct="1"/>
            <a:r>
              <a:rPr lang="hu-HU" altLang="hu-HU" sz="2800" dirty="0" smtClean="0">
                <a:effectLst>
                  <a:outerShdw blurRad="38100" dist="38100" dir="2700000" algn="tl">
                    <a:srgbClr val="000000">
                      <a:alpha val="43137"/>
                    </a:srgbClr>
                  </a:outerShdw>
                </a:effectLst>
              </a:rPr>
              <a:t>Nominális</a:t>
            </a:r>
          </a:p>
          <a:p>
            <a:pPr eaLnBrk="1" hangingPunct="1">
              <a:buFont typeface="Wingdings" panose="05000000000000000000" pitchFamily="2" charset="2"/>
              <a:buNone/>
            </a:pPr>
            <a:r>
              <a:rPr lang="hu-HU" altLang="hu-HU" sz="1400" dirty="0" smtClean="0">
                <a:effectLst>
                  <a:outerShdw blurRad="38100" dist="38100" dir="2700000" algn="tl">
                    <a:srgbClr val="000000">
                      <a:alpha val="43137"/>
                    </a:srgbClr>
                  </a:outerShdw>
                </a:effectLst>
              </a:rPr>
              <a:t>	(pl. kiválasztás: </a:t>
            </a:r>
            <a:r>
              <a:rPr lang="hu-HU" altLang="hu-HU" sz="1400" b="1" i="1" dirty="0" smtClean="0">
                <a:effectLst>
                  <a:outerShdw blurRad="38100" dist="38100" dir="2700000" algn="tl">
                    <a:srgbClr val="000000">
                      <a:alpha val="43137"/>
                    </a:srgbClr>
                  </a:outerShdw>
                </a:effectLst>
              </a:rPr>
              <a:t>Ön szerint melyik tényező jellemző az Ön cégére leginkább?</a:t>
            </a:r>
            <a:r>
              <a:rPr lang="hu-HU" altLang="hu-HU" sz="1400" dirty="0" smtClean="0">
                <a:effectLst>
                  <a:outerShdw blurRad="38100" dist="38100" dir="2700000" algn="tl">
                    <a:srgbClr val="000000">
                      <a:alpha val="43137"/>
                    </a:srgbClr>
                  </a:outerShdw>
                </a:effectLst>
              </a:rPr>
              <a:t>)</a:t>
            </a:r>
          </a:p>
          <a:p>
            <a:pPr eaLnBrk="1" hangingPunct="1"/>
            <a:r>
              <a:rPr lang="hu-HU" altLang="hu-HU" sz="2800" dirty="0" smtClean="0">
                <a:effectLst>
                  <a:outerShdw blurRad="38100" dist="38100" dir="2700000" algn="tl">
                    <a:srgbClr val="000000">
                      <a:alpha val="43137"/>
                    </a:srgbClr>
                  </a:outerShdw>
                </a:effectLst>
              </a:rPr>
              <a:t>Sorrendi</a:t>
            </a:r>
          </a:p>
          <a:p>
            <a:pPr eaLnBrk="1" hangingPunct="1">
              <a:buFont typeface="Wingdings" panose="05000000000000000000" pitchFamily="2" charset="2"/>
              <a:buNone/>
            </a:pPr>
            <a:r>
              <a:rPr lang="hu-HU" altLang="hu-HU" sz="1400" dirty="0" smtClean="0">
                <a:effectLst>
                  <a:outerShdw blurRad="38100" dist="38100" dir="2700000" algn="tl">
                    <a:srgbClr val="000000">
                      <a:alpha val="43137"/>
                    </a:srgbClr>
                  </a:outerShdw>
                </a:effectLst>
              </a:rPr>
              <a:t>	(pl. rangsorolás: </a:t>
            </a:r>
            <a:r>
              <a:rPr lang="hu-HU" altLang="hu-HU" sz="1400" b="1" i="1" dirty="0" smtClean="0">
                <a:effectLst>
                  <a:outerShdw blurRad="38100" dist="38100" dir="2700000" algn="tl">
                    <a:srgbClr val="000000">
                      <a:alpha val="43137"/>
                    </a:srgbClr>
                  </a:outerShdw>
                </a:effectLst>
              </a:rPr>
              <a:t>Rangsorolja az alábbi tényezőket fontosságuk szerint!</a:t>
            </a:r>
            <a:r>
              <a:rPr lang="hu-HU" altLang="hu-HU" sz="1400" dirty="0" smtClean="0">
                <a:effectLst>
                  <a:outerShdw blurRad="38100" dist="38100" dir="2700000" algn="tl">
                    <a:srgbClr val="000000">
                      <a:alpha val="43137"/>
                    </a:srgbClr>
                  </a:outerShdw>
                </a:effectLst>
              </a:rPr>
              <a:t>)</a:t>
            </a:r>
          </a:p>
          <a:p>
            <a:pPr eaLnBrk="1" hangingPunct="1"/>
            <a:r>
              <a:rPr lang="hu-HU" altLang="hu-HU" sz="2800" dirty="0" smtClean="0">
                <a:effectLst>
                  <a:outerShdw blurRad="38100" dist="38100" dir="2700000" algn="tl">
                    <a:srgbClr val="000000">
                      <a:alpha val="43137"/>
                    </a:srgbClr>
                  </a:outerShdw>
                </a:effectLst>
              </a:rPr>
              <a:t>Intervallum</a:t>
            </a:r>
          </a:p>
          <a:p>
            <a:pPr eaLnBrk="1" hangingPunct="1">
              <a:buFont typeface="Wingdings" panose="05000000000000000000" pitchFamily="2" charset="2"/>
              <a:buNone/>
            </a:pPr>
            <a:r>
              <a:rPr lang="hu-HU" altLang="hu-HU" sz="1400" dirty="0" smtClean="0">
                <a:effectLst>
                  <a:outerShdw blurRad="38100" dist="38100" dir="2700000" algn="tl">
                    <a:srgbClr val="000000">
                      <a:alpha val="43137"/>
                    </a:srgbClr>
                  </a:outerShdw>
                </a:effectLst>
              </a:rPr>
              <a:t>	(pl. értékelés: </a:t>
            </a:r>
            <a:r>
              <a:rPr lang="hu-HU" altLang="hu-HU" sz="1400" b="1" i="1" dirty="0" smtClean="0">
                <a:effectLst>
                  <a:outerShdw blurRad="38100" dist="38100" dir="2700000" algn="tl">
                    <a:srgbClr val="000000">
                      <a:alpha val="43137"/>
                    </a:srgbClr>
                  </a:outerShdw>
                </a:effectLst>
              </a:rPr>
              <a:t>Értékelje, hogy az alábbi állítással mennyire ért egyet (1-7)</a:t>
            </a:r>
            <a:r>
              <a:rPr lang="hu-HU" altLang="hu-HU" sz="1400" dirty="0" smtClean="0">
                <a:effectLst>
                  <a:outerShdw blurRad="38100" dist="38100" dir="2700000" algn="tl">
                    <a:srgbClr val="000000">
                      <a:alpha val="43137"/>
                    </a:srgbClr>
                  </a:outerShdw>
                </a:effectLst>
              </a:rPr>
              <a:t>)</a:t>
            </a:r>
            <a:endParaRPr lang="hu-HU" altLang="hu-HU" sz="2800" dirty="0" smtClean="0">
              <a:effectLst>
                <a:outerShdw blurRad="38100" dist="38100" dir="2700000" algn="tl">
                  <a:srgbClr val="000000">
                    <a:alpha val="43137"/>
                  </a:srgbClr>
                </a:outerShdw>
              </a:effectLst>
            </a:endParaRPr>
          </a:p>
          <a:p>
            <a:pPr eaLnBrk="1" hangingPunct="1"/>
            <a:r>
              <a:rPr lang="hu-HU" altLang="hu-HU" sz="2800" dirty="0" smtClean="0">
                <a:effectLst>
                  <a:outerShdw blurRad="38100" dist="38100" dir="2700000" algn="tl">
                    <a:srgbClr val="000000">
                      <a:alpha val="43137"/>
                    </a:srgbClr>
                  </a:outerShdw>
                </a:effectLst>
              </a:rPr>
              <a:t>Arány</a:t>
            </a:r>
          </a:p>
          <a:p>
            <a:pPr eaLnBrk="1" hangingPunct="1">
              <a:buFont typeface="Wingdings" panose="05000000000000000000" pitchFamily="2" charset="2"/>
              <a:buNone/>
            </a:pPr>
            <a:r>
              <a:rPr lang="hu-HU" altLang="hu-HU" sz="1400" dirty="0" smtClean="0">
                <a:effectLst>
                  <a:outerShdw blurRad="38100" dist="38100" dir="2700000" algn="tl">
                    <a:srgbClr val="000000">
                      <a:alpha val="43137"/>
                    </a:srgbClr>
                  </a:outerShdw>
                </a:effectLst>
              </a:rPr>
              <a:t>	(pl. pénzügyi eredmény, </a:t>
            </a:r>
            <a:r>
              <a:rPr lang="hu-HU" altLang="hu-HU" sz="1400" dirty="0" err="1" smtClean="0">
                <a:effectLst>
                  <a:outerShdw blurRad="38100" dist="38100" dir="2700000" algn="tl">
                    <a:srgbClr val="000000">
                      <a:alpha val="43137"/>
                    </a:srgbClr>
                  </a:outerShdw>
                </a:effectLst>
              </a:rPr>
              <a:t>BSC-mutatók</a:t>
            </a:r>
            <a:r>
              <a:rPr lang="hu-HU" altLang="hu-HU" sz="1400" dirty="0" smtClean="0">
                <a:effectLst>
                  <a:outerShdw blurRad="38100" dist="38100" dir="2700000" algn="tl">
                    <a:srgbClr val="000000">
                      <a:alpha val="43137"/>
                    </a:srgbClr>
                  </a:outerShdw>
                </a:effectLst>
              </a:rPr>
              <a:t>)</a:t>
            </a:r>
            <a:endParaRPr lang="hu-HU" altLang="hu-HU" sz="2800" dirty="0" smtClean="0">
              <a:effectLst>
                <a:outerShdw blurRad="38100" dist="38100" dir="2700000" algn="tl">
                  <a:srgbClr val="000000">
                    <a:alpha val="43137"/>
                  </a:srgbClr>
                </a:outerShdw>
              </a:effectLst>
            </a:endParaRPr>
          </a:p>
        </p:txBody>
      </p:sp>
      <p:sp>
        <p:nvSpPr>
          <p:cNvPr id="196612" name="Text Box 4"/>
          <p:cNvSpPr txBox="1">
            <a:spLocks noChangeArrowheads="1"/>
          </p:cNvSpPr>
          <p:nvPr>
            <p:custDataLst>
              <p:tags r:id="rId4"/>
            </p:custDataLst>
          </p:nvPr>
        </p:nvSpPr>
        <p:spPr bwMode="auto">
          <a:xfrm>
            <a:off x="2638268" y="1248717"/>
            <a:ext cx="5976937" cy="147955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a:effectLst>
                  <a:outerShdw blurRad="38100" dist="38100" dir="2700000" algn="tl">
                    <a:srgbClr val="000000">
                      <a:alpha val="43137"/>
                    </a:srgbClr>
                  </a:outerShdw>
                </a:effectLst>
              </a:rPr>
              <a:t>Asszociációs vizsgálatok: </a:t>
            </a:r>
            <a:r>
              <a:rPr lang="hu-HU" sz="1800" i="1">
                <a:effectLst>
                  <a:outerShdw blurRad="38100" dist="38100" dir="2700000" algn="tl">
                    <a:srgbClr val="000000">
                      <a:alpha val="43137"/>
                    </a:srgbClr>
                  </a:outerShdw>
                </a:effectLst>
                <a:latin typeface="Symbol" pitchFamily="18" charset="2"/>
              </a:rPr>
              <a:t>c</a:t>
            </a:r>
            <a:r>
              <a:rPr lang="hu-HU" sz="1800" baseline="30000">
                <a:effectLst>
                  <a:outerShdw blurRad="38100" dist="38100" dir="2700000" algn="tl">
                    <a:srgbClr val="000000">
                      <a:alpha val="43137"/>
                    </a:srgbClr>
                  </a:outerShdw>
                </a:effectLst>
              </a:rPr>
              <a:t>2</a:t>
            </a:r>
            <a:r>
              <a:rPr lang="hu-HU" sz="1800">
                <a:effectLst>
                  <a:outerShdw blurRad="38100" dist="38100" dir="2700000" algn="tl">
                    <a:srgbClr val="000000">
                      <a:alpha val="43137"/>
                    </a:srgbClr>
                  </a:outerShdw>
                </a:effectLst>
              </a:rPr>
              <a:t>-mutatók, PRE-mutatók (</a:t>
            </a:r>
            <a:r>
              <a:rPr lang="hu-HU" sz="1800" i="1">
                <a:effectLst>
                  <a:outerShdw blurRad="38100" dist="38100" dir="2700000" algn="tl">
                    <a:srgbClr val="000000">
                      <a:alpha val="43137"/>
                    </a:srgbClr>
                  </a:outerShdw>
                </a:effectLst>
                <a:latin typeface="Symbol" pitchFamily="18" charset="2"/>
              </a:rPr>
              <a:t>l</a:t>
            </a:r>
            <a:r>
              <a:rPr lang="hu-HU" sz="1800" baseline="-25000">
                <a:effectLst>
                  <a:outerShdw blurRad="38100" dist="38100" dir="2700000" algn="tl">
                    <a:srgbClr val="000000">
                      <a:alpha val="43137"/>
                    </a:srgbClr>
                  </a:outerShdw>
                </a:effectLst>
              </a:rPr>
              <a:t>X|Y</a:t>
            </a:r>
            <a:r>
              <a:rPr lang="hu-HU" sz="1800">
                <a:effectLst>
                  <a:outerShdw blurRad="38100" dist="38100" dir="2700000" algn="tl">
                    <a:srgbClr val="000000">
                      <a:alpha val="43137"/>
                    </a:srgbClr>
                  </a:outerShdw>
                </a:effectLst>
              </a:rPr>
              <a:t>, </a:t>
            </a:r>
            <a:r>
              <a:rPr lang="hu-HU" sz="1800" i="1">
                <a:effectLst>
                  <a:outerShdw blurRad="38100" dist="38100" dir="2700000" algn="tl">
                    <a:srgbClr val="000000">
                      <a:alpha val="43137"/>
                    </a:srgbClr>
                  </a:outerShdw>
                </a:effectLst>
                <a:latin typeface="Symbol" pitchFamily="18" charset="2"/>
              </a:rPr>
              <a:t>l</a:t>
            </a:r>
            <a:r>
              <a:rPr lang="hu-HU" sz="1800" baseline="-25000">
                <a:effectLst>
                  <a:outerShdw blurRad="38100" dist="38100" dir="2700000" algn="tl">
                    <a:srgbClr val="000000">
                      <a:alpha val="43137"/>
                    </a:srgbClr>
                  </a:outerShdw>
                </a:effectLst>
              </a:rPr>
              <a:t>Y|X</a:t>
            </a:r>
            <a:r>
              <a:rPr lang="hu-HU" sz="1800">
                <a:effectLst>
                  <a:outerShdw blurRad="38100" dist="38100" dir="2700000" algn="tl">
                    <a:srgbClr val="000000">
                      <a:alpha val="43137"/>
                    </a:srgbClr>
                  </a:outerShdw>
                </a:effectLst>
              </a:rPr>
              <a:t>)</a:t>
            </a:r>
          </a:p>
          <a:p>
            <a:pPr marL="457200" indent="-457200">
              <a:spcBef>
                <a:spcPct val="50000"/>
              </a:spcBef>
              <a:buFontTx/>
              <a:buAutoNum type="arabicPeriod"/>
              <a:defRPr/>
            </a:pPr>
            <a:r>
              <a:rPr lang="hu-HU" sz="1800">
                <a:effectLst>
                  <a:outerShdw blurRad="38100" dist="38100" dir="2700000" algn="tl">
                    <a:srgbClr val="000000">
                      <a:alpha val="43137"/>
                    </a:srgbClr>
                  </a:outerShdw>
                </a:effectLst>
              </a:rPr>
              <a:t>Független eset meghatározása</a:t>
            </a:r>
          </a:p>
          <a:p>
            <a:pPr marL="457200" indent="-457200">
              <a:spcBef>
                <a:spcPct val="50000"/>
              </a:spcBef>
              <a:buFontTx/>
              <a:buAutoNum type="arabicPeriod"/>
              <a:defRPr/>
            </a:pPr>
            <a:r>
              <a:rPr lang="hu-HU" sz="1800">
                <a:effectLst>
                  <a:outerShdw blurRad="38100" dist="38100" dir="2700000" algn="tl">
                    <a:srgbClr val="000000">
                      <a:alpha val="43137"/>
                    </a:srgbClr>
                  </a:outerShdw>
                </a:effectLst>
              </a:rPr>
              <a:t>A független esettől való eltérés szignifikanciája</a:t>
            </a:r>
          </a:p>
        </p:txBody>
      </p:sp>
      <p:sp>
        <p:nvSpPr>
          <p:cNvPr id="196613" name="Text Box 5"/>
          <p:cNvSpPr txBox="1">
            <a:spLocks noChangeArrowheads="1"/>
          </p:cNvSpPr>
          <p:nvPr>
            <p:custDataLst>
              <p:tags r:id="rId5"/>
            </p:custDataLst>
          </p:nvPr>
        </p:nvSpPr>
        <p:spPr bwMode="auto">
          <a:xfrm>
            <a:off x="2638268" y="2801292"/>
            <a:ext cx="4608512" cy="120491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a:effectLst>
                  <a:outerShdw blurRad="38100" dist="38100" dir="2700000" algn="tl">
                    <a:srgbClr val="000000">
                      <a:alpha val="43137"/>
                    </a:srgbClr>
                  </a:outerShdw>
                </a:effectLst>
              </a:rPr>
              <a:t>Rangkorrelációs vizsgálatok</a:t>
            </a:r>
          </a:p>
          <a:p>
            <a:pPr marL="457200" indent="-457200">
              <a:spcBef>
                <a:spcPct val="50000"/>
              </a:spcBef>
              <a:buFontTx/>
              <a:buAutoNum type="arabicPeriod"/>
              <a:defRPr/>
            </a:pPr>
            <a:r>
              <a:rPr lang="hu-HU" sz="1800">
                <a:effectLst>
                  <a:outerShdw blurRad="38100" dist="38100" dir="2700000" algn="tl">
                    <a:srgbClr val="000000">
                      <a:alpha val="43137"/>
                    </a:srgbClr>
                  </a:outerShdw>
                </a:effectLst>
              </a:rPr>
              <a:t>Spearmen-féle rangorreláció</a:t>
            </a:r>
          </a:p>
          <a:p>
            <a:pPr marL="457200" indent="-457200">
              <a:spcBef>
                <a:spcPct val="50000"/>
              </a:spcBef>
              <a:buFontTx/>
              <a:buAutoNum type="arabicPeriod"/>
              <a:defRPr/>
            </a:pPr>
            <a:r>
              <a:rPr lang="hu-HU" sz="1800">
                <a:effectLst>
                  <a:outerShdw blurRad="38100" dist="38100" dir="2700000" algn="tl">
                    <a:srgbClr val="000000">
                      <a:alpha val="43137"/>
                    </a:srgbClr>
                  </a:outerShdw>
                </a:effectLst>
              </a:rPr>
              <a:t>Kendall-féle rangkorreláció</a:t>
            </a:r>
          </a:p>
        </p:txBody>
      </p:sp>
      <p:pic>
        <p:nvPicPr>
          <p:cNvPr id="196615" name="Picture 7" descr="rs = 1- 6 szorozva ? i=1-től N-ig szorozva di&#10;            2 / N3-N"/>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7391243" y="2801292"/>
            <a:ext cx="1223962" cy="72707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96616" name="Text Box 8"/>
          <p:cNvSpPr txBox="1">
            <a:spLocks noChangeArrowheads="1"/>
          </p:cNvSpPr>
          <p:nvPr>
            <p:custDataLst>
              <p:tags r:id="rId7"/>
            </p:custDataLst>
          </p:nvPr>
        </p:nvSpPr>
        <p:spPr bwMode="auto">
          <a:xfrm>
            <a:off x="2638268" y="4436417"/>
            <a:ext cx="3097212" cy="120491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dirty="0">
                <a:effectLst>
                  <a:outerShdw blurRad="38100" dist="38100" dir="2700000" algn="tl">
                    <a:srgbClr val="000000">
                      <a:alpha val="43137"/>
                    </a:srgbClr>
                  </a:outerShdw>
                </a:effectLst>
              </a:rPr>
              <a:t>Modellredukció</a:t>
            </a: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Főkomponens analízis</a:t>
            </a: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Faktoranalízis</a:t>
            </a:r>
          </a:p>
        </p:txBody>
      </p:sp>
      <p:sp>
        <p:nvSpPr>
          <p:cNvPr id="196617" name="Text Box 9"/>
          <p:cNvSpPr txBox="1">
            <a:spLocks noChangeArrowheads="1"/>
          </p:cNvSpPr>
          <p:nvPr>
            <p:custDataLst>
              <p:tags r:id="rId8"/>
            </p:custDataLst>
          </p:nvPr>
        </p:nvSpPr>
        <p:spPr bwMode="auto">
          <a:xfrm>
            <a:off x="5879943" y="4436417"/>
            <a:ext cx="2808287" cy="147955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dirty="0">
                <a:effectLst>
                  <a:outerShdw blurRad="38100" dist="38100" dir="2700000" algn="tl">
                    <a:srgbClr val="000000">
                      <a:alpha val="43137"/>
                    </a:srgbClr>
                  </a:outerShdw>
                </a:effectLst>
              </a:rPr>
              <a:t>Adatredukció</a:t>
            </a: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Klaszteranalízis</a:t>
            </a:r>
          </a:p>
          <a:p>
            <a:pPr marL="457200" indent="-457200">
              <a:spcBef>
                <a:spcPct val="50000"/>
              </a:spcBef>
              <a:buFontTx/>
              <a:buAutoNum type="arabicPeriod"/>
              <a:defRPr/>
            </a:pPr>
            <a:r>
              <a:rPr lang="hu-HU" sz="1800" dirty="0" err="1">
                <a:effectLst>
                  <a:outerShdw blurRad="38100" dist="38100" dir="2700000" algn="tl">
                    <a:srgbClr val="000000">
                      <a:alpha val="43137"/>
                    </a:srgbClr>
                  </a:outerShdw>
                </a:effectLst>
              </a:rPr>
              <a:t>Diszkriminancia</a:t>
            </a:r>
            <a:r>
              <a:rPr lang="hu-HU" sz="1800" dirty="0">
                <a:effectLst>
                  <a:outerShdw blurRad="38100" dist="38100" dir="2700000" algn="tl">
                    <a:srgbClr val="000000">
                      <a:alpha val="43137"/>
                    </a:srgbClr>
                  </a:outerShdw>
                </a:effectLst>
              </a:rPr>
              <a:t> analízis</a:t>
            </a:r>
          </a:p>
        </p:txBody>
      </p:sp>
      <p:sp>
        <p:nvSpPr>
          <p:cNvPr id="196618" name="Text Box 10"/>
          <p:cNvSpPr txBox="1">
            <a:spLocks noChangeArrowheads="1"/>
          </p:cNvSpPr>
          <p:nvPr>
            <p:custDataLst>
              <p:tags r:id="rId9"/>
            </p:custDataLst>
          </p:nvPr>
        </p:nvSpPr>
        <p:spPr bwMode="auto">
          <a:xfrm>
            <a:off x="2638268" y="5731817"/>
            <a:ext cx="3240087" cy="120491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457200" indent="-457200">
              <a:spcBef>
                <a:spcPct val="50000"/>
              </a:spcBef>
              <a:defRPr/>
            </a:pPr>
            <a:r>
              <a:rPr lang="hu-HU" sz="1800" dirty="0">
                <a:effectLst>
                  <a:outerShdw blurRad="38100" dist="38100" dir="2700000" algn="tl">
                    <a:srgbClr val="000000">
                      <a:alpha val="43137"/>
                    </a:srgbClr>
                  </a:outerShdw>
                </a:effectLst>
              </a:rPr>
              <a:t>Kapcsolatvizsgálat</a:t>
            </a:r>
          </a:p>
          <a:p>
            <a:pPr marL="457200" indent="-457200">
              <a:spcBef>
                <a:spcPct val="50000"/>
              </a:spcBef>
              <a:buFontTx/>
              <a:buAutoNum type="arabicPeriod"/>
              <a:defRPr/>
            </a:pPr>
            <a:r>
              <a:rPr lang="hu-HU" sz="1800" dirty="0" err="1">
                <a:effectLst>
                  <a:outerShdw blurRad="38100" dist="38100" dir="2700000" algn="tl">
                    <a:srgbClr val="000000">
                      <a:alpha val="43137"/>
                    </a:srgbClr>
                  </a:outerShdw>
                </a:effectLst>
              </a:rPr>
              <a:t>Regresszióanalizis</a:t>
            </a:r>
            <a:endParaRPr lang="hu-HU" sz="1800" dirty="0">
              <a:effectLst>
                <a:outerShdw blurRad="38100" dist="38100" dir="2700000" algn="tl">
                  <a:srgbClr val="000000">
                    <a:alpha val="43137"/>
                  </a:srgbClr>
                </a:outerShdw>
              </a:effectLst>
            </a:endParaRPr>
          </a:p>
          <a:p>
            <a:pPr marL="457200" indent="-457200">
              <a:spcBef>
                <a:spcPct val="50000"/>
              </a:spcBef>
              <a:buFontTx/>
              <a:buAutoNum type="arabicPeriod"/>
              <a:defRPr/>
            </a:pPr>
            <a:r>
              <a:rPr lang="hu-HU" sz="1800" dirty="0">
                <a:effectLst>
                  <a:outerShdw blurRad="38100" dist="38100" dir="2700000" algn="tl">
                    <a:srgbClr val="000000">
                      <a:alpha val="43137"/>
                    </a:srgbClr>
                  </a:outerShdw>
                </a:effectLst>
              </a:rPr>
              <a:t>Ok-okozati vizsgálatok</a:t>
            </a:r>
          </a:p>
        </p:txBody>
      </p:sp>
      <p:sp>
        <p:nvSpPr>
          <p:cNvPr id="196619" name="Line 11"/>
          <p:cNvSpPr>
            <a:spLocks noChangeShapeType="1"/>
          </p:cNvSpPr>
          <p:nvPr>
            <p:custDataLst>
              <p:tags r:id="rId10"/>
            </p:custDataLst>
          </p:nvPr>
        </p:nvSpPr>
        <p:spPr bwMode="auto">
          <a:xfrm>
            <a:off x="-25557" y="4345929"/>
            <a:ext cx="8785225" cy="0"/>
          </a:xfrm>
          <a:prstGeom prst="line">
            <a:avLst/>
          </a:prstGeom>
          <a:noFill/>
          <a:ln w="76200" cmpd="tri">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effectLst>
                <a:outerShdw blurRad="38100" dist="38100" dir="2700000" algn="tl">
                  <a:srgbClr val="000000">
                    <a:alpha val="43137"/>
                  </a:srgbClr>
                </a:outerShdw>
              </a:effectLst>
            </a:endParaRPr>
          </a:p>
        </p:txBody>
      </p:sp>
      <p:sp>
        <p:nvSpPr>
          <p:cNvPr id="196620" name="Text Box 12"/>
          <p:cNvSpPr txBox="1">
            <a:spLocks noChangeArrowheads="1"/>
          </p:cNvSpPr>
          <p:nvPr>
            <p:custDataLst>
              <p:tags r:id="rId11"/>
            </p:custDataLst>
          </p:nvPr>
        </p:nvSpPr>
        <p:spPr bwMode="auto">
          <a:xfrm>
            <a:off x="2581118" y="1340792"/>
            <a:ext cx="6300787" cy="1107996"/>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261938" indent="-261938">
              <a:spcBef>
                <a:spcPct val="50000"/>
              </a:spcBef>
              <a:defRPr/>
            </a:pPr>
            <a:r>
              <a:rPr lang="hu-HU" sz="1800" dirty="0">
                <a:effectLst>
                  <a:outerShdw blurRad="38100" dist="38100" dir="2700000" algn="tl">
                    <a:srgbClr val="000000">
                      <a:alpha val="43137"/>
                    </a:srgbClr>
                  </a:outerShdw>
                </a:effectLst>
              </a:rPr>
              <a:t>Varianciaanalízis (egy szempontú, több szempontú)</a:t>
            </a:r>
          </a:p>
          <a:p>
            <a:pPr marL="261938" indent="-261938">
              <a:spcBef>
                <a:spcPct val="50000"/>
              </a:spcBef>
              <a:buFontTx/>
              <a:buAutoNum type="arabicPeriod"/>
              <a:defRPr/>
            </a:pPr>
            <a:r>
              <a:rPr lang="hu-HU" sz="1600" dirty="0">
                <a:effectLst>
                  <a:outerShdw blurRad="38100" dist="38100" dir="2700000" algn="tl">
                    <a:srgbClr val="000000">
                      <a:alpha val="43137"/>
                    </a:srgbClr>
                  </a:outerShdw>
                </a:effectLst>
              </a:rPr>
              <a:t>Az adatokat adott ismérvek szerint csoportokba rendezzük.</a:t>
            </a:r>
          </a:p>
          <a:p>
            <a:pPr marL="261938" indent="-261938">
              <a:spcBef>
                <a:spcPct val="50000"/>
              </a:spcBef>
              <a:buFontTx/>
              <a:buAutoNum type="arabicPeriod"/>
              <a:defRPr/>
            </a:pPr>
            <a:r>
              <a:rPr lang="hu-HU" sz="1600" dirty="0">
                <a:effectLst>
                  <a:outerShdw blurRad="38100" dist="38100" dir="2700000" algn="tl">
                    <a:srgbClr val="000000">
                      <a:alpha val="43137"/>
                    </a:srgbClr>
                  </a:outerShdw>
                </a:effectLst>
              </a:rPr>
              <a:t>Feltesszük, hogy a csoportátlagok (és szórások) azonosak. (H</a:t>
            </a:r>
            <a:r>
              <a:rPr lang="hu-HU" sz="1600" baseline="-25000" dirty="0">
                <a:effectLst>
                  <a:outerShdw blurRad="38100" dist="38100" dir="2700000" algn="tl">
                    <a:srgbClr val="000000">
                      <a:alpha val="43137"/>
                    </a:srgbClr>
                  </a:outerShdw>
                </a:effectLst>
              </a:rPr>
              <a:t>0</a:t>
            </a:r>
            <a:r>
              <a:rPr lang="hu-HU" sz="1600" dirty="0">
                <a:effectLst>
                  <a:outerShdw blurRad="38100" dist="38100" dir="2700000" algn="tl">
                    <a:srgbClr val="000000">
                      <a:alpha val="43137"/>
                    </a:srgbClr>
                  </a:outerShdw>
                </a:effectLst>
              </a:rPr>
              <a:t>)</a:t>
            </a:r>
          </a:p>
        </p:txBody>
      </p:sp>
      <p:sp>
        <p:nvSpPr>
          <p:cNvPr id="196621" name="Text Box 13"/>
          <p:cNvSpPr txBox="1">
            <a:spLocks noChangeArrowheads="1"/>
          </p:cNvSpPr>
          <p:nvPr>
            <p:custDataLst>
              <p:tags r:id="rId12"/>
            </p:custDataLst>
          </p:nvPr>
        </p:nvSpPr>
        <p:spPr bwMode="auto">
          <a:xfrm>
            <a:off x="2711293" y="1464617"/>
            <a:ext cx="5940425" cy="792162"/>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marL="261938" indent="-261938">
              <a:spcBef>
                <a:spcPct val="50000"/>
              </a:spcBef>
              <a:defRPr/>
            </a:pPr>
            <a:r>
              <a:rPr lang="hu-HU" sz="1800" dirty="0">
                <a:effectLst>
                  <a:outerShdw blurRad="38100" dist="38100" dir="2700000" algn="tl">
                    <a:srgbClr val="000000">
                      <a:alpha val="43137"/>
                    </a:srgbClr>
                  </a:outerShdw>
                </a:effectLst>
              </a:rPr>
              <a:t>Asszociációs vizsgálatok: </a:t>
            </a:r>
            <a:r>
              <a:rPr lang="hu-HU" sz="1800" i="1" dirty="0">
                <a:effectLst>
                  <a:outerShdw blurRad="38100" dist="38100" dir="2700000" algn="tl">
                    <a:srgbClr val="000000">
                      <a:alpha val="43137"/>
                    </a:srgbClr>
                  </a:outerShdw>
                </a:effectLst>
                <a:latin typeface="Symbol" pitchFamily="18" charset="2"/>
              </a:rPr>
              <a:t>c</a:t>
            </a:r>
            <a:r>
              <a:rPr lang="hu-HU" sz="1800" baseline="30000" dirty="0">
                <a:effectLst>
                  <a:outerShdw blurRad="38100" dist="38100" dir="2700000" algn="tl">
                    <a:srgbClr val="000000">
                      <a:alpha val="43137"/>
                    </a:srgbClr>
                  </a:outerShdw>
                </a:effectLst>
              </a:rPr>
              <a:t>2</a:t>
            </a:r>
            <a:r>
              <a:rPr lang="hu-HU" sz="1800" dirty="0">
                <a:effectLst>
                  <a:outerShdw blurRad="38100" dist="38100" dir="2700000" algn="tl">
                    <a:srgbClr val="000000">
                      <a:alpha val="43137"/>
                    </a:srgbClr>
                  </a:outerShdw>
                </a:effectLst>
              </a:rPr>
              <a:t>-mutatók, </a:t>
            </a:r>
            <a:r>
              <a:rPr lang="hu-HU" sz="1800" dirty="0" err="1">
                <a:effectLst>
                  <a:outerShdw blurRad="38100" dist="38100" dir="2700000" algn="tl">
                    <a:srgbClr val="000000">
                      <a:alpha val="43137"/>
                    </a:srgbClr>
                  </a:outerShdw>
                </a:effectLst>
              </a:rPr>
              <a:t>PRE-mutatók</a:t>
            </a:r>
            <a:endParaRPr lang="hu-HU" sz="1400" dirty="0">
              <a:effectLst>
                <a:outerShdw blurRad="38100" dist="38100" dir="2700000" algn="tl">
                  <a:srgbClr val="000000">
                    <a:alpha val="43137"/>
                  </a:srgbClr>
                </a:outerShdw>
              </a:effectLst>
            </a:endParaRPr>
          </a:p>
          <a:p>
            <a:pPr marL="261938" indent="-261938">
              <a:spcBef>
                <a:spcPct val="50000"/>
              </a:spcBef>
              <a:defRPr/>
            </a:pPr>
            <a:r>
              <a:rPr lang="hu-HU" sz="1800" dirty="0">
                <a:effectLst>
                  <a:outerShdw blurRad="38100" dist="38100" dir="2700000" algn="tl">
                    <a:srgbClr val="000000">
                      <a:alpha val="43137"/>
                    </a:srgbClr>
                  </a:outerShdw>
                </a:effectLst>
              </a:rPr>
              <a:t>Varianciaanalízis (egy szempontú, több szempontú)</a:t>
            </a:r>
          </a:p>
        </p:txBody>
      </p:sp>
      <p:sp>
        <p:nvSpPr>
          <p:cNvPr id="196622" name="Text Box 14"/>
          <p:cNvSpPr txBox="1">
            <a:spLocks noChangeArrowheads="1"/>
          </p:cNvSpPr>
          <p:nvPr>
            <p:custDataLst>
              <p:tags r:id="rId13"/>
            </p:custDataLst>
          </p:nvPr>
        </p:nvSpPr>
        <p:spPr bwMode="auto">
          <a:xfrm>
            <a:off x="7442043" y="3696642"/>
            <a:ext cx="1061509" cy="307777"/>
          </a:xfrm>
          <a:prstGeom prst="rect">
            <a:avLst/>
          </a:prstGeom>
          <a:noFill/>
          <a:ln w="12700">
            <a:noFill/>
            <a:miter lim="800000"/>
            <a:headEnd type="none" w="sm" len="sm"/>
            <a:tailEnd type="none" w="sm" len="sm"/>
          </a:ln>
          <a:effectLst/>
        </p:spPr>
        <p:txBody>
          <a:bodyPr wrap="none">
            <a:spAutoFit/>
          </a:bodyPr>
          <a:lstStyle/>
          <a:p>
            <a:pPr>
              <a:defRPr/>
            </a:pPr>
            <a:r>
              <a:rPr lang="hu-HU" sz="1400" i="1">
                <a:effectLst>
                  <a:outerShdw blurRad="38100" dist="38100" dir="2700000" algn="tl">
                    <a:srgbClr val="000000">
                      <a:alpha val="43137"/>
                    </a:srgbClr>
                  </a:outerShdw>
                </a:effectLst>
              </a:rPr>
              <a:t>(Spearman)</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96611">
                                            <p:bg/>
                                          </p:spTgt>
                                        </p:tgtEl>
                                        <p:attrNameLst>
                                          <p:attrName>style.visibility</p:attrName>
                                        </p:attrNameLst>
                                      </p:cBhvr>
                                      <p:to>
                                        <p:strVal val="visible"/>
                                      </p:to>
                                    </p:set>
                                    <p:animEffect transition="in" filter="checkerboard(across)">
                                      <p:cBhvr>
                                        <p:cTn id="7" dur="500"/>
                                        <p:tgtEl>
                                          <p:spTgt spid="1966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checkerboard(across)">
                                      <p:cBhvr>
                                        <p:cTn id="12" dur="500"/>
                                        <p:tgtEl>
                                          <p:spTgt spid="196611">
                                            <p:txEl>
                                              <p:pRg st="0" end="0"/>
                                            </p:txEl>
                                          </p:spTgt>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96611">
                                            <p:txEl>
                                              <p:pRg st="1" end="1"/>
                                            </p:txEl>
                                          </p:spTgt>
                                        </p:tgtEl>
                                        <p:attrNameLst>
                                          <p:attrName>style.visibility</p:attrName>
                                        </p:attrNameLst>
                                      </p:cBhvr>
                                      <p:to>
                                        <p:strVal val="visible"/>
                                      </p:to>
                                    </p:set>
                                    <p:animEffect transition="in" filter="checkerboard(across)">
                                      <p:cBhvr>
                                        <p:cTn id="16" dur="500"/>
                                        <p:tgtEl>
                                          <p:spTgt spid="196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96621"/>
                                        </p:tgtEl>
                                        <p:attrNameLst>
                                          <p:attrName>style.visibility</p:attrName>
                                        </p:attrNameLst>
                                      </p:cBhvr>
                                      <p:to>
                                        <p:strVal val="visible"/>
                                      </p:to>
                                    </p:set>
                                    <p:animEffect transition="in" filter="fade">
                                      <p:cBhvr>
                                        <p:cTn id="21" dur="2000"/>
                                        <p:tgtEl>
                                          <p:spTgt spid="196621"/>
                                        </p:tgtEl>
                                      </p:cBhvr>
                                    </p:animEffect>
                                    <p:anim calcmode="lin" valueType="num">
                                      <p:cBhvr>
                                        <p:cTn id="22" dur="2000" fill="hold"/>
                                        <p:tgtEl>
                                          <p:spTgt spid="196621"/>
                                        </p:tgtEl>
                                        <p:attrNameLst>
                                          <p:attrName>style.rotation</p:attrName>
                                        </p:attrNameLst>
                                      </p:cBhvr>
                                      <p:tavLst>
                                        <p:tav tm="0">
                                          <p:val>
                                            <p:fltVal val="720"/>
                                          </p:val>
                                        </p:tav>
                                        <p:tav tm="100000">
                                          <p:val>
                                            <p:fltVal val="0"/>
                                          </p:val>
                                        </p:tav>
                                      </p:tavLst>
                                    </p:anim>
                                    <p:anim calcmode="lin" valueType="num">
                                      <p:cBhvr>
                                        <p:cTn id="23" dur="2000" fill="hold"/>
                                        <p:tgtEl>
                                          <p:spTgt spid="196621"/>
                                        </p:tgtEl>
                                        <p:attrNameLst>
                                          <p:attrName>ppt_h</p:attrName>
                                        </p:attrNameLst>
                                      </p:cBhvr>
                                      <p:tavLst>
                                        <p:tav tm="0">
                                          <p:val>
                                            <p:fltVal val="0"/>
                                          </p:val>
                                        </p:tav>
                                        <p:tav tm="100000">
                                          <p:val>
                                            <p:strVal val="#ppt_h"/>
                                          </p:val>
                                        </p:tav>
                                      </p:tavLst>
                                    </p:anim>
                                    <p:anim calcmode="lin" valueType="num">
                                      <p:cBhvr>
                                        <p:cTn id="24" dur="2000" fill="hold"/>
                                        <p:tgtEl>
                                          <p:spTgt spid="196621"/>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2000"/>
                                        <p:tgtEl>
                                          <p:spTgt spid="196621"/>
                                        </p:tgtEl>
                                      </p:cBhvr>
                                    </p:animEffect>
                                    <p:set>
                                      <p:cBhvr>
                                        <p:cTn id="29" dur="1" fill="hold">
                                          <p:stCondLst>
                                            <p:cond delay="1999"/>
                                          </p:stCondLst>
                                        </p:cTn>
                                        <p:tgtEl>
                                          <p:spTgt spid="196621"/>
                                        </p:tgtEl>
                                        <p:attrNameLst>
                                          <p:attrName>style.visibility</p:attrName>
                                        </p:attrNameLst>
                                      </p:cBhvr>
                                      <p:to>
                                        <p:strVal val="hidden"/>
                                      </p:to>
                                    </p:set>
                                  </p:childTnLst>
                                </p:cTn>
                              </p:par>
                            </p:childTnLst>
                          </p:cTn>
                        </p:par>
                        <p:par>
                          <p:cTn id="30" fill="hold" nodeType="afterGroup">
                            <p:stCondLst>
                              <p:cond delay="2000"/>
                            </p:stCondLst>
                            <p:childTnLst>
                              <p:par>
                                <p:cTn id="31" presetID="35" presetClass="entr" presetSubtype="0" fill="hold" grpId="0" nodeType="afterEffect">
                                  <p:stCondLst>
                                    <p:cond delay="0"/>
                                  </p:stCondLst>
                                  <p:childTnLst>
                                    <p:set>
                                      <p:cBhvr>
                                        <p:cTn id="32" dur="1" fill="hold">
                                          <p:stCondLst>
                                            <p:cond delay="0"/>
                                          </p:stCondLst>
                                        </p:cTn>
                                        <p:tgtEl>
                                          <p:spTgt spid="196612"/>
                                        </p:tgtEl>
                                        <p:attrNameLst>
                                          <p:attrName>style.visibility</p:attrName>
                                        </p:attrNameLst>
                                      </p:cBhvr>
                                      <p:to>
                                        <p:strVal val="visible"/>
                                      </p:to>
                                    </p:set>
                                    <p:animEffect transition="in" filter="fade">
                                      <p:cBhvr>
                                        <p:cTn id="33" dur="2000"/>
                                        <p:tgtEl>
                                          <p:spTgt spid="196612"/>
                                        </p:tgtEl>
                                      </p:cBhvr>
                                    </p:animEffect>
                                    <p:anim calcmode="lin" valueType="num">
                                      <p:cBhvr>
                                        <p:cTn id="34" dur="2000" fill="hold"/>
                                        <p:tgtEl>
                                          <p:spTgt spid="196612"/>
                                        </p:tgtEl>
                                        <p:attrNameLst>
                                          <p:attrName>style.rotation</p:attrName>
                                        </p:attrNameLst>
                                      </p:cBhvr>
                                      <p:tavLst>
                                        <p:tav tm="0">
                                          <p:val>
                                            <p:fltVal val="720"/>
                                          </p:val>
                                        </p:tav>
                                        <p:tav tm="100000">
                                          <p:val>
                                            <p:fltVal val="0"/>
                                          </p:val>
                                        </p:tav>
                                      </p:tavLst>
                                    </p:anim>
                                    <p:anim calcmode="lin" valueType="num">
                                      <p:cBhvr>
                                        <p:cTn id="35" dur="2000" fill="hold"/>
                                        <p:tgtEl>
                                          <p:spTgt spid="196612"/>
                                        </p:tgtEl>
                                        <p:attrNameLst>
                                          <p:attrName>ppt_h</p:attrName>
                                        </p:attrNameLst>
                                      </p:cBhvr>
                                      <p:tavLst>
                                        <p:tav tm="0">
                                          <p:val>
                                            <p:fltVal val="0"/>
                                          </p:val>
                                        </p:tav>
                                        <p:tav tm="100000">
                                          <p:val>
                                            <p:strVal val="#ppt_h"/>
                                          </p:val>
                                        </p:tav>
                                      </p:tavLst>
                                    </p:anim>
                                    <p:anim calcmode="lin" valueType="num">
                                      <p:cBhvr>
                                        <p:cTn id="36" dur="2000" fill="hold"/>
                                        <p:tgtEl>
                                          <p:spTgt spid="196612"/>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196612"/>
                                        </p:tgtEl>
                                        <p:attrNameLst>
                                          <p:attrName>ppt_x</p:attrName>
                                        </p:attrNameLst>
                                      </p:cBhvr>
                                      <p:tavLst>
                                        <p:tav tm="0">
                                          <p:val>
                                            <p:strVal val="ppt_x"/>
                                          </p:val>
                                        </p:tav>
                                        <p:tav tm="100000">
                                          <p:val>
                                            <p:strVal val="ppt_x"/>
                                          </p:val>
                                        </p:tav>
                                      </p:tavLst>
                                    </p:anim>
                                    <p:anim calcmode="lin" valueType="num">
                                      <p:cBhvr additive="base">
                                        <p:cTn id="41" dur="500"/>
                                        <p:tgtEl>
                                          <p:spTgt spid="196612"/>
                                        </p:tgtEl>
                                        <p:attrNameLst>
                                          <p:attrName>ppt_y</p:attrName>
                                        </p:attrNameLst>
                                      </p:cBhvr>
                                      <p:tavLst>
                                        <p:tav tm="0">
                                          <p:val>
                                            <p:strVal val="ppt_y"/>
                                          </p:val>
                                        </p:tav>
                                        <p:tav tm="100000">
                                          <p:val>
                                            <p:strVal val="1+ppt_h/2"/>
                                          </p:val>
                                        </p:tav>
                                      </p:tavLst>
                                    </p:anim>
                                    <p:set>
                                      <p:cBhvr>
                                        <p:cTn id="42" dur="1" fill="hold">
                                          <p:stCondLst>
                                            <p:cond delay="499"/>
                                          </p:stCondLst>
                                        </p:cTn>
                                        <p:tgtEl>
                                          <p:spTgt spid="196612"/>
                                        </p:tgtEl>
                                        <p:attrNameLst>
                                          <p:attrName>style.visibility</p:attrName>
                                        </p:attrNameLst>
                                      </p:cBhvr>
                                      <p:to>
                                        <p:strVal val="hidden"/>
                                      </p:to>
                                    </p:set>
                                  </p:childTnLst>
                                </p:cTn>
                              </p:par>
                            </p:childTnLst>
                          </p:cTn>
                        </p:par>
                        <p:par>
                          <p:cTn id="43" fill="hold" nodeType="afterGroup">
                            <p:stCondLst>
                              <p:cond delay="500"/>
                            </p:stCondLst>
                            <p:childTnLst>
                              <p:par>
                                <p:cTn id="44" presetID="5" presetClass="entr" presetSubtype="10" fill="hold" grpId="0" nodeType="afterEffect">
                                  <p:stCondLst>
                                    <p:cond delay="0"/>
                                  </p:stCondLst>
                                  <p:childTnLst>
                                    <p:set>
                                      <p:cBhvr>
                                        <p:cTn id="45" dur="1" fill="hold">
                                          <p:stCondLst>
                                            <p:cond delay="0"/>
                                          </p:stCondLst>
                                        </p:cTn>
                                        <p:tgtEl>
                                          <p:spTgt spid="196620"/>
                                        </p:tgtEl>
                                        <p:attrNameLst>
                                          <p:attrName>style.visibility</p:attrName>
                                        </p:attrNameLst>
                                      </p:cBhvr>
                                      <p:to>
                                        <p:strVal val="visible"/>
                                      </p:to>
                                    </p:set>
                                    <p:animEffect transition="in" filter="checkerboard(across)">
                                      <p:cBhvr>
                                        <p:cTn id="46" dur="500"/>
                                        <p:tgtEl>
                                          <p:spTgt spid="1966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96611">
                                            <p:txEl>
                                              <p:pRg st="2" end="2"/>
                                            </p:txEl>
                                          </p:spTgt>
                                        </p:tgtEl>
                                        <p:attrNameLst>
                                          <p:attrName>style.visibility</p:attrName>
                                        </p:attrNameLst>
                                      </p:cBhvr>
                                      <p:to>
                                        <p:strVal val="visible"/>
                                      </p:to>
                                    </p:set>
                                    <p:animEffect transition="in" filter="checkerboard(across)">
                                      <p:cBhvr>
                                        <p:cTn id="51" dur="500"/>
                                        <p:tgtEl>
                                          <p:spTgt spid="196611">
                                            <p:txEl>
                                              <p:pRg st="2" end="2"/>
                                            </p:txEl>
                                          </p:spTgt>
                                        </p:tgtEl>
                                      </p:cBhvr>
                                    </p:animEffect>
                                  </p:childTnLst>
                                </p:cTn>
                              </p:par>
                            </p:childTnLst>
                          </p:cTn>
                        </p:par>
                        <p:par>
                          <p:cTn id="52" fill="hold" nodeType="afterGroup">
                            <p:stCondLst>
                              <p:cond delay="500"/>
                            </p:stCondLst>
                            <p:childTnLst>
                              <p:par>
                                <p:cTn id="53" presetID="5" presetClass="entr" presetSubtype="10" fill="hold" grpId="0" nodeType="afterEffect">
                                  <p:stCondLst>
                                    <p:cond delay="0"/>
                                  </p:stCondLst>
                                  <p:childTnLst>
                                    <p:set>
                                      <p:cBhvr>
                                        <p:cTn id="54" dur="1" fill="hold">
                                          <p:stCondLst>
                                            <p:cond delay="0"/>
                                          </p:stCondLst>
                                        </p:cTn>
                                        <p:tgtEl>
                                          <p:spTgt spid="196611">
                                            <p:txEl>
                                              <p:pRg st="3" end="3"/>
                                            </p:txEl>
                                          </p:spTgt>
                                        </p:tgtEl>
                                        <p:attrNameLst>
                                          <p:attrName>style.visibility</p:attrName>
                                        </p:attrNameLst>
                                      </p:cBhvr>
                                      <p:to>
                                        <p:strVal val="visible"/>
                                      </p:to>
                                    </p:set>
                                    <p:animEffect transition="in" filter="checkerboard(across)">
                                      <p:cBhvr>
                                        <p:cTn id="55" dur="500"/>
                                        <p:tgtEl>
                                          <p:spTgt spid="196611">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96613"/>
                                        </p:tgtEl>
                                        <p:attrNameLst>
                                          <p:attrName>style.visibility</p:attrName>
                                        </p:attrNameLst>
                                      </p:cBhvr>
                                      <p:to>
                                        <p:strVal val="visible"/>
                                      </p:to>
                                    </p:set>
                                    <p:animEffect transition="in" filter="box(in)">
                                      <p:cBhvr>
                                        <p:cTn id="60" dur="500"/>
                                        <p:tgtEl>
                                          <p:spTgt spid="196613"/>
                                        </p:tgtEl>
                                      </p:cBhvr>
                                    </p:animEffect>
                                  </p:childTnLst>
                                </p:cTn>
                              </p:par>
                              <p:par>
                                <p:cTn id="61" presetID="4" presetClass="entr" presetSubtype="16" fill="hold" nodeType="withEffect">
                                  <p:stCondLst>
                                    <p:cond delay="0"/>
                                  </p:stCondLst>
                                  <p:childTnLst>
                                    <p:set>
                                      <p:cBhvr>
                                        <p:cTn id="62" dur="1" fill="hold">
                                          <p:stCondLst>
                                            <p:cond delay="0"/>
                                          </p:stCondLst>
                                        </p:cTn>
                                        <p:tgtEl>
                                          <p:spTgt spid="196615"/>
                                        </p:tgtEl>
                                        <p:attrNameLst>
                                          <p:attrName>style.visibility</p:attrName>
                                        </p:attrNameLst>
                                      </p:cBhvr>
                                      <p:to>
                                        <p:strVal val="visible"/>
                                      </p:to>
                                    </p:set>
                                    <p:animEffect transition="in" filter="box(in)">
                                      <p:cBhvr>
                                        <p:cTn id="63" dur="500"/>
                                        <p:tgtEl>
                                          <p:spTgt spid="19661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96622"/>
                                        </p:tgtEl>
                                        <p:attrNameLst>
                                          <p:attrName>style.visibility</p:attrName>
                                        </p:attrNameLst>
                                      </p:cBhvr>
                                      <p:to>
                                        <p:strVal val="visible"/>
                                      </p:to>
                                    </p:set>
                                    <p:animEffect transition="in" filter="box(in)">
                                      <p:cBhvr>
                                        <p:cTn id="66" dur="500"/>
                                        <p:tgtEl>
                                          <p:spTgt spid="1966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96619"/>
                                        </p:tgtEl>
                                        <p:attrNameLst>
                                          <p:attrName>style.visibility</p:attrName>
                                        </p:attrNameLst>
                                      </p:cBhvr>
                                      <p:to>
                                        <p:strVal val="visible"/>
                                      </p:to>
                                    </p:set>
                                    <p:anim calcmode="lin" valueType="num">
                                      <p:cBhvr>
                                        <p:cTn id="71" dur="500" fill="hold"/>
                                        <p:tgtEl>
                                          <p:spTgt spid="196619"/>
                                        </p:tgtEl>
                                        <p:attrNameLst>
                                          <p:attrName>ppt_w</p:attrName>
                                        </p:attrNameLst>
                                      </p:cBhvr>
                                      <p:tavLst>
                                        <p:tav tm="0">
                                          <p:val>
                                            <p:fltVal val="0"/>
                                          </p:val>
                                        </p:tav>
                                        <p:tav tm="100000">
                                          <p:val>
                                            <p:strVal val="#ppt_w"/>
                                          </p:val>
                                        </p:tav>
                                      </p:tavLst>
                                    </p:anim>
                                    <p:anim calcmode="lin" valueType="num">
                                      <p:cBhvr>
                                        <p:cTn id="72" dur="500" fill="hold"/>
                                        <p:tgtEl>
                                          <p:spTgt spid="196619"/>
                                        </p:tgtEl>
                                        <p:attrNameLst>
                                          <p:attrName>ppt_h</p:attrName>
                                        </p:attrNameLst>
                                      </p:cBhvr>
                                      <p:tavLst>
                                        <p:tav tm="0">
                                          <p:val>
                                            <p:fltVal val="0"/>
                                          </p:val>
                                        </p:tav>
                                        <p:tav tm="100000">
                                          <p:val>
                                            <p:strVal val="#ppt_h"/>
                                          </p:val>
                                        </p:tav>
                                      </p:tavLst>
                                    </p:anim>
                                    <p:anim calcmode="lin" valueType="num">
                                      <p:cBhvr>
                                        <p:cTn id="73" dur="500" fill="hold"/>
                                        <p:tgtEl>
                                          <p:spTgt spid="196619"/>
                                        </p:tgtEl>
                                        <p:attrNameLst>
                                          <p:attrName>style.rotation</p:attrName>
                                        </p:attrNameLst>
                                      </p:cBhvr>
                                      <p:tavLst>
                                        <p:tav tm="0">
                                          <p:val>
                                            <p:fltVal val="360"/>
                                          </p:val>
                                        </p:tav>
                                        <p:tav tm="100000">
                                          <p:val>
                                            <p:fltVal val="0"/>
                                          </p:val>
                                        </p:tav>
                                      </p:tavLst>
                                    </p:anim>
                                    <p:animEffect transition="in" filter="fade">
                                      <p:cBhvr>
                                        <p:cTn id="74" dur="500"/>
                                        <p:tgtEl>
                                          <p:spTgt spid="19661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96611">
                                            <p:txEl>
                                              <p:pRg st="4" end="4"/>
                                            </p:txEl>
                                          </p:spTgt>
                                        </p:tgtEl>
                                        <p:attrNameLst>
                                          <p:attrName>style.visibility</p:attrName>
                                        </p:attrNameLst>
                                      </p:cBhvr>
                                      <p:to>
                                        <p:strVal val="visible"/>
                                      </p:to>
                                    </p:set>
                                    <p:animEffect transition="in" filter="checkerboard(across)">
                                      <p:cBhvr>
                                        <p:cTn id="79" dur="500"/>
                                        <p:tgtEl>
                                          <p:spTgt spid="196611">
                                            <p:txEl>
                                              <p:pRg st="4" end="4"/>
                                            </p:txEl>
                                          </p:spTgt>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96611">
                                            <p:txEl>
                                              <p:pRg st="5" end="5"/>
                                            </p:txEl>
                                          </p:spTgt>
                                        </p:tgtEl>
                                        <p:attrNameLst>
                                          <p:attrName>style.visibility</p:attrName>
                                        </p:attrNameLst>
                                      </p:cBhvr>
                                      <p:to>
                                        <p:strVal val="visible"/>
                                      </p:to>
                                    </p:set>
                                    <p:animEffect transition="in" filter="checkerboard(across)">
                                      <p:cBhvr>
                                        <p:cTn id="82" dur="500"/>
                                        <p:tgtEl>
                                          <p:spTgt spid="196611">
                                            <p:txEl>
                                              <p:pRg st="5" end="5"/>
                                            </p:txEl>
                                          </p:spTgt>
                                        </p:tgtEl>
                                      </p:cBhvr>
                                    </p:animEffect>
                                  </p:childTnLst>
                                </p:cTn>
                              </p:par>
                            </p:childTnLst>
                          </p:cTn>
                        </p:par>
                        <p:par>
                          <p:cTn id="83" fill="hold" nodeType="afterGroup">
                            <p:stCondLst>
                              <p:cond delay="500"/>
                            </p:stCondLst>
                            <p:childTnLst>
                              <p:par>
                                <p:cTn id="84" presetID="5" presetClass="entr" presetSubtype="10" fill="hold" grpId="0" nodeType="afterEffect">
                                  <p:stCondLst>
                                    <p:cond delay="0"/>
                                  </p:stCondLst>
                                  <p:childTnLst>
                                    <p:set>
                                      <p:cBhvr>
                                        <p:cTn id="85" dur="1" fill="hold">
                                          <p:stCondLst>
                                            <p:cond delay="0"/>
                                          </p:stCondLst>
                                        </p:cTn>
                                        <p:tgtEl>
                                          <p:spTgt spid="196611">
                                            <p:txEl>
                                              <p:pRg st="6" end="6"/>
                                            </p:txEl>
                                          </p:spTgt>
                                        </p:tgtEl>
                                        <p:attrNameLst>
                                          <p:attrName>style.visibility</p:attrName>
                                        </p:attrNameLst>
                                      </p:cBhvr>
                                      <p:to>
                                        <p:strVal val="visible"/>
                                      </p:to>
                                    </p:set>
                                    <p:animEffect transition="in" filter="checkerboard(across)">
                                      <p:cBhvr>
                                        <p:cTn id="86" dur="500"/>
                                        <p:tgtEl>
                                          <p:spTgt spid="196611">
                                            <p:txEl>
                                              <p:pRg st="6" end="6"/>
                                            </p:txEl>
                                          </p:spTgt>
                                        </p:tgtEl>
                                      </p:cBhvr>
                                    </p:animEffect>
                                  </p:childTnLst>
                                </p:cTn>
                              </p:par>
                            </p:childTnLst>
                          </p:cTn>
                        </p:par>
                        <p:par>
                          <p:cTn id="87" fill="hold" nodeType="afterGroup">
                            <p:stCondLst>
                              <p:cond delay="1000"/>
                            </p:stCondLst>
                            <p:childTnLst>
                              <p:par>
                                <p:cTn id="88" presetID="5" presetClass="entr" presetSubtype="10" fill="hold" grpId="0" nodeType="afterEffect">
                                  <p:stCondLst>
                                    <p:cond delay="0"/>
                                  </p:stCondLst>
                                  <p:childTnLst>
                                    <p:set>
                                      <p:cBhvr>
                                        <p:cTn id="89" dur="1" fill="hold">
                                          <p:stCondLst>
                                            <p:cond delay="0"/>
                                          </p:stCondLst>
                                        </p:cTn>
                                        <p:tgtEl>
                                          <p:spTgt spid="196611">
                                            <p:txEl>
                                              <p:pRg st="7" end="7"/>
                                            </p:txEl>
                                          </p:spTgt>
                                        </p:tgtEl>
                                        <p:attrNameLst>
                                          <p:attrName>style.visibility</p:attrName>
                                        </p:attrNameLst>
                                      </p:cBhvr>
                                      <p:to>
                                        <p:strVal val="visible"/>
                                      </p:to>
                                    </p:set>
                                    <p:animEffect transition="in" filter="checkerboard(across)">
                                      <p:cBhvr>
                                        <p:cTn id="90" dur="500"/>
                                        <p:tgtEl>
                                          <p:spTgt spid="196611">
                                            <p:txEl>
                                              <p:pRg st="7" end="7"/>
                                            </p:txEl>
                                          </p:spTgt>
                                        </p:tgtEl>
                                      </p:cBhvr>
                                    </p:animEffect>
                                  </p:childTnLst>
                                </p:cTn>
                              </p:par>
                            </p:childTnLst>
                          </p:cTn>
                        </p:par>
                        <p:par>
                          <p:cTn id="91" fill="hold" nodeType="afterGroup">
                            <p:stCondLst>
                              <p:cond delay="1500"/>
                            </p:stCondLst>
                            <p:childTnLst>
                              <p:par>
                                <p:cTn id="92" presetID="5" presetClass="entr" presetSubtype="10" fill="hold" grpId="0" nodeType="afterEffect">
                                  <p:stCondLst>
                                    <p:cond delay="0"/>
                                  </p:stCondLst>
                                  <p:childTnLst>
                                    <p:set>
                                      <p:cBhvr>
                                        <p:cTn id="93" dur="1" fill="hold">
                                          <p:stCondLst>
                                            <p:cond delay="0"/>
                                          </p:stCondLst>
                                        </p:cTn>
                                        <p:tgtEl>
                                          <p:spTgt spid="196616"/>
                                        </p:tgtEl>
                                        <p:attrNameLst>
                                          <p:attrName>style.visibility</p:attrName>
                                        </p:attrNameLst>
                                      </p:cBhvr>
                                      <p:to>
                                        <p:strVal val="visible"/>
                                      </p:to>
                                    </p:set>
                                    <p:animEffect transition="in" filter="checkerboard(across)">
                                      <p:cBhvr>
                                        <p:cTn id="94" dur="500"/>
                                        <p:tgtEl>
                                          <p:spTgt spid="196616"/>
                                        </p:tgtEl>
                                      </p:cBhvr>
                                    </p:animEffect>
                                  </p:childTnLst>
                                </p:cTn>
                              </p:par>
                            </p:childTnLst>
                          </p:cTn>
                        </p:par>
                        <p:par>
                          <p:cTn id="95" fill="hold" nodeType="afterGroup">
                            <p:stCondLst>
                              <p:cond delay="2000"/>
                            </p:stCondLst>
                            <p:childTnLst>
                              <p:par>
                                <p:cTn id="96" presetID="5" presetClass="entr" presetSubtype="10" fill="hold" grpId="0" nodeType="afterEffect">
                                  <p:stCondLst>
                                    <p:cond delay="0"/>
                                  </p:stCondLst>
                                  <p:childTnLst>
                                    <p:set>
                                      <p:cBhvr>
                                        <p:cTn id="97" dur="1" fill="hold">
                                          <p:stCondLst>
                                            <p:cond delay="0"/>
                                          </p:stCondLst>
                                        </p:cTn>
                                        <p:tgtEl>
                                          <p:spTgt spid="196617"/>
                                        </p:tgtEl>
                                        <p:attrNameLst>
                                          <p:attrName>style.visibility</p:attrName>
                                        </p:attrNameLst>
                                      </p:cBhvr>
                                      <p:to>
                                        <p:strVal val="visible"/>
                                      </p:to>
                                    </p:set>
                                    <p:animEffect transition="in" filter="checkerboard(across)">
                                      <p:cBhvr>
                                        <p:cTn id="98" dur="500"/>
                                        <p:tgtEl>
                                          <p:spTgt spid="196617"/>
                                        </p:tgtEl>
                                      </p:cBhvr>
                                    </p:animEffect>
                                  </p:childTnLst>
                                </p:cTn>
                              </p:par>
                            </p:childTnLst>
                          </p:cTn>
                        </p:par>
                        <p:par>
                          <p:cTn id="99" fill="hold" nodeType="afterGroup">
                            <p:stCondLst>
                              <p:cond delay="2500"/>
                            </p:stCondLst>
                            <p:childTnLst>
                              <p:par>
                                <p:cTn id="100" presetID="5" presetClass="entr" presetSubtype="10" fill="hold" grpId="0" nodeType="afterEffect">
                                  <p:stCondLst>
                                    <p:cond delay="0"/>
                                  </p:stCondLst>
                                  <p:childTnLst>
                                    <p:set>
                                      <p:cBhvr>
                                        <p:cTn id="101" dur="1" fill="hold">
                                          <p:stCondLst>
                                            <p:cond delay="0"/>
                                          </p:stCondLst>
                                        </p:cTn>
                                        <p:tgtEl>
                                          <p:spTgt spid="196618"/>
                                        </p:tgtEl>
                                        <p:attrNameLst>
                                          <p:attrName>style.visibility</p:attrName>
                                        </p:attrNameLst>
                                      </p:cBhvr>
                                      <p:to>
                                        <p:strVal val="visible"/>
                                      </p:to>
                                    </p:set>
                                    <p:animEffect transition="in" filter="checkerboard(across)">
                                      <p:cBhvr>
                                        <p:cTn id="102" dur="500"/>
                                        <p:tgtEl>
                                          <p:spTgt spid="19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nimBg="1"/>
      <p:bldP spid="196612" grpId="0" animBg="1"/>
      <p:bldP spid="196612" grpId="1" animBg="1"/>
      <p:bldP spid="196613" grpId="0" animBg="1"/>
      <p:bldP spid="196616" grpId="0" animBg="1"/>
      <p:bldP spid="196617" grpId="0" animBg="1"/>
      <p:bldP spid="196618" grpId="0" animBg="1"/>
      <p:bldP spid="196619" grpId="0" animBg="1"/>
      <p:bldP spid="196620" grpId="0" animBg="1"/>
      <p:bldP spid="196621" grpId="0" animBg="1"/>
      <p:bldP spid="196621" grpId="1" animBg="1"/>
      <p:bldP spid="1966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Klaszteranalízis</a:t>
            </a:r>
          </a:p>
        </p:txBody>
      </p:sp>
      <p:sp>
        <p:nvSpPr>
          <p:cNvPr id="121859" name="Rectangle 3"/>
          <p:cNvSpPr>
            <a:spLocks noGrp="1" noChangeArrowheads="1"/>
          </p:cNvSpPr>
          <p:nvPr>
            <p:ph idx="1"/>
            <p:custDataLst>
              <p:tags r:id="rId3"/>
            </p:custDataLst>
          </p:nvPr>
        </p:nvSpPr>
        <p:spPr>
          <a:xfrm>
            <a:off x="1908175" y="1600200"/>
            <a:ext cx="7235825" cy="4525963"/>
          </a:xfrm>
        </p:spPr>
        <p:txBody>
          <a:bodyPr/>
          <a:lstStyle/>
          <a:p>
            <a:pPr eaLnBrk="1" hangingPunct="1"/>
            <a:r>
              <a:rPr lang="hu-HU" altLang="hu-HU" sz="2200" dirty="0" smtClean="0">
                <a:effectLst>
                  <a:outerShdw blurRad="38100" dist="38100" dir="2700000" algn="tl">
                    <a:srgbClr val="000000">
                      <a:alpha val="43137"/>
                    </a:srgbClr>
                  </a:outerShdw>
                </a:effectLst>
              </a:rPr>
              <a:t>Az eljárás feladata egyedek, termékek vagy azok jellemzőinek stb. olyan csoportosítása, hogy az egyes csoportok között lehetőleg ne legyen átfedés.</a:t>
            </a:r>
          </a:p>
          <a:p>
            <a:pPr eaLnBrk="1" hangingPunct="1"/>
            <a:r>
              <a:rPr lang="hu-HU" altLang="hu-HU" sz="2200" dirty="0" smtClean="0">
                <a:effectLst>
                  <a:outerShdw blurRad="38100" dist="38100" dir="2700000" algn="tl">
                    <a:srgbClr val="000000">
                      <a:alpha val="43137"/>
                    </a:srgbClr>
                  </a:outerShdw>
                </a:effectLst>
              </a:rPr>
              <a:t>Meg kell azonban jegyezni, hogy vannak eljárások, amelyek lehetővé teszik az ún. átfedő klaszterek (fuzzy </a:t>
            </a:r>
            <a:r>
              <a:rPr lang="hu-HU" altLang="hu-HU" sz="2200" dirty="0" err="1" smtClean="0">
                <a:effectLst>
                  <a:outerShdw blurRad="38100" dist="38100" dir="2700000" algn="tl">
                    <a:srgbClr val="000000">
                      <a:alpha val="43137"/>
                    </a:srgbClr>
                  </a:outerShdw>
                </a:effectLst>
              </a:rPr>
              <a:t>cluster</a:t>
            </a:r>
            <a:r>
              <a:rPr lang="hu-HU" altLang="hu-HU" sz="2200" dirty="0" smtClean="0">
                <a:effectLst>
                  <a:outerShdw blurRad="38100" dist="38100" dir="2700000" algn="tl">
                    <a:srgbClr val="000000">
                      <a:alpha val="43137"/>
                    </a:srgbClr>
                  </a:outerShdw>
                </a:effectLst>
              </a:rPr>
              <a:t>) létrehozását is, de nem az ilyen klaszterek keresése az általános gyakorlat. </a:t>
            </a:r>
          </a:p>
          <a:p>
            <a:pPr eaLnBrk="1" hangingPunct="1"/>
            <a:r>
              <a:rPr lang="hu-HU" altLang="hu-HU" sz="2200" dirty="0" smtClean="0">
                <a:effectLst>
                  <a:outerShdw blurRad="38100" dist="38100" dir="2700000" algn="tl">
                    <a:srgbClr val="000000">
                      <a:alpha val="43137"/>
                    </a:srgbClr>
                  </a:outerShdw>
                </a:effectLst>
              </a:rPr>
              <a:t>Természetesen az osztályzás után a csoportok halmazának ki kell adnia a teljes halmazt. </a:t>
            </a:r>
          </a:p>
          <a:p>
            <a:pPr eaLnBrk="1" hangingPunct="1"/>
            <a:r>
              <a:rPr lang="hu-HU" altLang="hu-HU" sz="2200" dirty="0" smtClean="0">
                <a:effectLst>
                  <a:outerShdw blurRad="38100" dist="38100" dir="2700000" algn="tl">
                    <a:srgbClr val="000000">
                      <a:alpha val="43137"/>
                    </a:srgbClr>
                  </a:outerShdw>
                </a:effectLst>
              </a:rPr>
              <a:t>Az egy csoportba tartozás nem jelent feltétlenül minden szempontból azonosságot a halmaz elemei között, egy vagy több paraméterben a hasonlóság is megengedett. </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checkerboard(across)">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checkerboard(across)">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checkerboard(across)">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checkerboard(across)">
                                      <p:cBhvr>
                                        <p:cTn id="22" dur="5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2"/>
            </p:custDataLst>
          </p:nvPr>
        </p:nvSpPr>
        <p:spPr>
          <a:noFill/>
        </p:spPr>
        <p:txBody>
          <a:bodyPr/>
          <a:lstStyle/>
          <a:p>
            <a:pPr eaLnBrk="1" hangingPunct="1"/>
            <a:r>
              <a:rPr lang="hu-HU" altLang="hu-HU" dirty="0">
                <a:effectLst>
                  <a:outerShdw blurRad="38100" dist="38100" dir="2700000" algn="tl">
                    <a:srgbClr val="000000">
                      <a:alpha val="43137"/>
                    </a:srgbClr>
                  </a:outerShdw>
                </a:effectLst>
              </a:rPr>
              <a:t>Klaszterezés</a:t>
            </a:r>
          </a:p>
        </p:txBody>
      </p:sp>
      <p:sp>
        <p:nvSpPr>
          <p:cNvPr id="185347" name="Text Box 3"/>
          <p:cNvSpPr txBox="1">
            <a:spLocks noChangeArrowheads="1"/>
          </p:cNvSpPr>
          <p:nvPr>
            <p:custDataLst>
              <p:tags r:id="rId3"/>
            </p:custDataLst>
          </p:nvPr>
        </p:nvSpPr>
        <p:spPr bwMode="auto">
          <a:xfrm>
            <a:off x="1908175" y="1643063"/>
            <a:ext cx="67675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b="0" dirty="0">
                <a:effectLst>
                  <a:outerShdw blurRad="38100" dist="38100" dir="2700000" algn="tl">
                    <a:srgbClr val="000000">
                      <a:alpha val="43137"/>
                    </a:srgbClr>
                  </a:outerShdw>
                </a:effectLst>
              </a:rPr>
              <a:t>Általában előre meg kell adnunk egy klaszterszámot (vagyis, hogy hány csoportra szeretnénk bontani az adathalmazt). Legyen ez a szám </a:t>
            </a:r>
            <a:r>
              <a:rPr lang="hu-HU" altLang="hu-HU" b="0" i="1" dirty="0">
                <a:effectLst>
                  <a:outerShdw blurRad="38100" dist="38100" dir="2700000" algn="tl">
                    <a:srgbClr val="000000">
                      <a:alpha val="43137"/>
                    </a:srgbClr>
                  </a:outerShdw>
                </a:effectLst>
              </a:rPr>
              <a:t>k</a:t>
            </a:r>
            <a:r>
              <a:rPr lang="hu-HU" altLang="hu-HU" b="0" dirty="0">
                <a:effectLst>
                  <a:outerShdw blurRad="38100" dist="38100" dir="2700000" algn="tl">
                    <a:srgbClr val="000000">
                      <a:alpha val="43137"/>
                    </a:srgbClr>
                  </a:outerShdw>
                </a:effectLst>
              </a:rPr>
              <a:t>. Válasszunk ezután </a:t>
            </a:r>
            <a:r>
              <a:rPr lang="hu-HU" altLang="hu-HU" b="0" i="1" dirty="0">
                <a:effectLst>
                  <a:outerShdw blurRad="38100" dist="38100" dir="2700000" algn="tl">
                    <a:srgbClr val="000000">
                      <a:alpha val="43137"/>
                    </a:srgbClr>
                  </a:outerShdw>
                </a:effectLst>
              </a:rPr>
              <a:t>k</a:t>
            </a:r>
            <a:r>
              <a:rPr lang="hu-HU" altLang="hu-HU" b="0" dirty="0">
                <a:effectLst>
                  <a:outerShdw blurRad="38100" dist="38100" dir="2700000" algn="tl">
                    <a:srgbClr val="000000">
                      <a:alpha val="43137"/>
                    </a:srgbClr>
                  </a:outerShdw>
                </a:effectLst>
              </a:rPr>
              <a:t> darab adatpontot. Ezután minden adatpontot a hozzá legközelebb eső klaszter-súlyponthoz tartozó klaszterbe sorolunk. A besorolás eredményeként kialakult új klaszterek súlypontjai lesznek az új klaszterek reprezentáns pontjai. A besorolás, súlypontszámítás lépéseit addig végezzük, amíg a súlypontok rendszere változik. Akkor állunk meg, amikor a klaszterek elemei és a klaszterek középpontjai már nem változnak az iteráció hatására.</a:t>
            </a:r>
          </a:p>
          <a:p>
            <a:pPr eaLnBrk="1" hangingPunct="1">
              <a:spcBef>
                <a:spcPct val="50000"/>
              </a:spcBef>
            </a:pPr>
            <a:endParaRPr lang="hu-HU" altLang="hu-HU" dirty="0">
              <a:effectLst>
                <a:outerShdw blurRad="38100" dist="38100" dir="2700000" algn="tl">
                  <a:srgbClr val="000000">
                    <a:alpha val="43137"/>
                  </a:srgbClr>
                </a:outerShdw>
              </a:effectLst>
            </a:endParaRP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checkerboard(across)">
                                      <p:cBhvr>
                                        <p:cTn id="7"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2"/>
            </p:custDataLst>
          </p:nvPr>
        </p:nvSpPr>
        <p:spPr>
          <a:xfrm>
            <a:off x="1908175" y="188640"/>
            <a:ext cx="6778625" cy="1143000"/>
          </a:xfrm>
          <a:noFill/>
        </p:spPr>
        <p:txBody>
          <a:bodyPr/>
          <a:lstStyle/>
          <a:p>
            <a:pPr eaLnBrk="1" hangingPunct="1"/>
            <a:r>
              <a:rPr lang="hu-HU" altLang="hu-HU" b="1" dirty="0">
                <a:effectLst>
                  <a:outerShdw blurRad="38100" dist="38100" dir="2700000" algn="tl">
                    <a:srgbClr val="000000">
                      <a:alpha val="43137"/>
                    </a:srgbClr>
                  </a:outerShdw>
                </a:effectLst>
              </a:rPr>
              <a:t>Klaszterezés</a:t>
            </a:r>
          </a:p>
        </p:txBody>
      </p:sp>
      <p:sp>
        <p:nvSpPr>
          <p:cNvPr id="186371" name="Text Box 3"/>
          <p:cNvSpPr txBox="1">
            <a:spLocks noChangeArrowheads="1"/>
          </p:cNvSpPr>
          <p:nvPr>
            <p:custDataLst>
              <p:tags r:id="rId3"/>
            </p:custDataLst>
          </p:nvPr>
        </p:nvSpPr>
        <p:spPr bwMode="auto">
          <a:xfrm>
            <a:off x="1763687" y="1071563"/>
            <a:ext cx="738031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hu-HU" altLang="hu-HU" sz="2000" b="0" dirty="0">
                <a:effectLst>
                  <a:outerShdw blurRad="38100" dist="38100" dir="2700000" algn="tl">
                    <a:srgbClr val="000000">
                      <a:alpha val="43137"/>
                    </a:srgbClr>
                  </a:outerShdw>
                </a:effectLst>
              </a:rPr>
              <a:t>Hierarchikus eljárások</a:t>
            </a:r>
          </a:p>
          <a:p>
            <a:pPr eaLnBrk="1" hangingPunct="1">
              <a:spcBef>
                <a:spcPct val="50000"/>
              </a:spcBef>
            </a:pPr>
            <a:r>
              <a:rPr lang="hu-HU" altLang="hu-HU" sz="2000" b="0" dirty="0">
                <a:effectLst>
                  <a:outerShdw blurRad="38100" dist="38100" dir="2700000" algn="tl">
                    <a:srgbClr val="000000">
                      <a:alpha val="43137"/>
                    </a:srgbClr>
                  </a:outerShdw>
                </a:effectLst>
              </a:rPr>
              <a:t>A </a:t>
            </a:r>
            <a:r>
              <a:rPr lang="hu-HU" altLang="hu-HU" sz="2000" b="0" dirty="0" err="1">
                <a:effectLst>
                  <a:outerShdw blurRad="38100" dist="38100" dir="2700000" algn="tl">
                    <a:srgbClr val="000000">
                      <a:alpha val="43137"/>
                    </a:srgbClr>
                  </a:outerShdw>
                </a:effectLst>
              </a:rPr>
              <a:t>hierartchikus</a:t>
            </a:r>
            <a:r>
              <a:rPr lang="hu-HU" altLang="hu-HU" sz="2000" b="0" dirty="0">
                <a:effectLst>
                  <a:outerShdw blurRad="38100" dist="38100" dir="2700000" algn="tl">
                    <a:srgbClr val="000000">
                      <a:alpha val="43137"/>
                    </a:srgbClr>
                  </a:outerShdw>
                </a:effectLst>
              </a:rPr>
              <a:t> klaszterező eljárásokban a adatokat hierarchikus adatszerkezetbe (fába, </a:t>
            </a:r>
            <a:r>
              <a:rPr lang="hu-HU" altLang="hu-HU" sz="2000" b="0" dirty="0" err="1">
                <a:effectLst>
                  <a:outerShdw blurRad="38100" dist="38100" dir="2700000" algn="tl">
                    <a:srgbClr val="000000">
                      <a:alpha val="43137"/>
                    </a:srgbClr>
                  </a:outerShdw>
                </a:effectLst>
              </a:rPr>
              <a:t>dendogram</a:t>
            </a:r>
            <a:r>
              <a:rPr lang="hu-HU" altLang="hu-HU" sz="2000" b="0" dirty="0">
                <a:effectLst>
                  <a:outerShdw blurRad="38100" dist="38100" dir="2700000" algn="tl">
                    <a:srgbClr val="000000">
                      <a:alpha val="43137"/>
                    </a:srgbClr>
                  </a:outerShdw>
                </a:effectLst>
              </a:rPr>
              <a:t>) rendezzük. Az adatpontok a fa leveleiben helyezkednek el. A fa minden belső pontja egy klaszternek felel meg, és azokat a pontokat tartalmazza, amelyek a fában alatta találhatók.</a:t>
            </a:r>
          </a:p>
          <a:p>
            <a:pPr eaLnBrk="1" hangingPunct="1">
              <a:spcBef>
                <a:spcPct val="50000"/>
              </a:spcBef>
            </a:pPr>
            <a:r>
              <a:rPr lang="hu-HU" altLang="hu-HU" sz="2000" b="0" dirty="0">
                <a:effectLst>
                  <a:outerShdw blurRad="38100" dist="38100" dir="2700000" algn="tl">
                    <a:srgbClr val="000000">
                      <a:alpha val="43137"/>
                    </a:srgbClr>
                  </a:outerShdw>
                </a:effectLst>
              </a:rPr>
              <a:t>Két alapvető hierarchikus eljárás létezik: az egyik a felhalmozó, a másik a lebontó. A felhalmozó eljárásban kezdetben minden adatelem  egy klaszter, majd a legközelebbi klasztereket egyesíti az algoritmus, és a hierarchiában egy szinttel feljebb új klasztert alakít ki.</a:t>
            </a:r>
          </a:p>
          <a:p>
            <a:pPr eaLnBrk="1" hangingPunct="1">
              <a:spcBef>
                <a:spcPct val="50000"/>
              </a:spcBef>
            </a:pPr>
            <a:r>
              <a:rPr lang="hu-HU" altLang="hu-HU" sz="2000" b="0" dirty="0">
                <a:effectLst>
                  <a:outerShdw blurRad="38100" dist="38100" dir="2700000" algn="tl">
                    <a:srgbClr val="000000">
                      <a:alpha val="43137"/>
                    </a:srgbClr>
                  </a:outerShdw>
                </a:effectLst>
              </a:rPr>
              <a:t>A lebontó eljárásban kezdetben egyetlen klaszter létezik, amelybe minden adatpont beletartozik, majd ezt tovább osztjuk. Az  újabb klaszterek az előző finomításai lesznek. </a:t>
            </a:r>
          </a:p>
          <a:p>
            <a:pPr eaLnBrk="1" hangingPunct="1">
              <a:spcBef>
                <a:spcPct val="50000"/>
              </a:spcBef>
            </a:pPr>
            <a:r>
              <a:rPr lang="hu-HU" altLang="hu-HU" sz="2000" b="0" dirty="0">
                <a:effectLst>
                  <a:outerShdw blurRad="38100" dist="38100" dir="2700000" algn="tl">
                    <a:srgbClr val="000000">
                      <a:alpha val="43137"/>
                    </a:srgbClr>
                  </a:outerShdw>
                </a:effectLst>
              </a:rPr>
              <a:t>Az eljárások akkor állnak meg, amikor vagy elérnek egy előre megállapított klaszterszámot, vagy a klaszterek közötti távolság egy előre megállapított mértéknél kisebbé válik.</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checkerboard(across)">
                                      <p:cBhvr>
                                        <p:cTn id="7" dur="500"/>
                                        <p:tgtEl>
                                          <p:spTgt spid="18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Adatredukció</a:t>
            </a:r>
          </a:p>
        </p:txBody>
      </p:sp>
      <p:sp>
        <p:nvSpPr>
          <p:cNvPr id="124931" name="Rectangle 3"/>
          <p:cNvSpPr>
            <a:spLocks noGrp="1" noChangeArrowheads="1"/>
          </p:cNvSpPr>
          <p:nvPr>
            <p:ph idx="4294967295"/>
            <p:custDataLst>
              <p:tags r:id="rId3"/>
            </p:custDataLst>
          </p:nvPr>
        </p:nvSpPr>
        <p:spPr>
          <a:xfrm>
            <a:off x="2365375" y="1600200"/>
            <a:ext cx="6778625" cy="4525963"/>
          </a:xfrm>
        </p:spPr>
        <p:txBody>
          <a:bodyPr/>
          <a:lstStyle/>
          <a:p>
            <a:pPr eaLnBrk="1" hangingPunct="1"/>
            <a:r>
              <a:rPr lang="hu-HU" altLang="hu-HU" sz="2800" smtClean="0">
                <a:effectLst>
                  <a:outerShdw blurRad="38100" dist="38100" dir="2700000" algn="tl">
                    <a:srgbClr val="000000">
                      <a:alpha val="43137"/>
                    </a:srgbClr>
                  </a:outerShdw>
                </a:effectLst>
              </a:rPr>
              <a:t>Diszkriminancia analízis</a:t>
            </a:r>
          </a:p>
          <a:p>
            <a:pPr lvl="1" eaLnBrk="1" hangingPunct="1"/>
            <a:r>
              <a:rPr lang="hu-HU" altLang="hu-HU" sz="2400" smtClean="0">
                <a:effectLst>
                  <a:outerShdw blurRad="38100" dist="38100" dir="2700000" algn="tl">
                    <a:srgbClr val="000000">
                      <a:alpha val="43137"/>
                    </a:srgbClr>
                  </a:outerShdw>
                </a:effectLst>
              </a:rPr>
              <a:t>A diszkriminanciaanalízis megfigyelési csoportok szétválasztására alkalmas módszer, több kvantitatív változó egyidejű figyelembevételével. Ezt az eljárást alkalmazzuk, ha:</a:t>
            </a:r>
          </a:p>
          <a:p>
            <a:pPr lvl="2" eaLnBrk="1" hangingPunct="1"/>
            <a:r>
              <a:rPr lang="hu-HU" altLang="hu-HU" sz="2000" smtClean="0">
                <a:effectLst>
                  <a:outerShdw blurRad="38100" dist="38100" dir="2700000" algn="tl">
                    <a:srgbClr val="000000">
                      <a:alpha val="43137"/>
                    </a:srgbClr>
                  </a:outerShdw>
                </a:effectLst>
              </a:rPr>
              <a:t>vizsgáljuk csoportok különbözőségét a megfigyelt változók többdimenziós terében,</a:t>
            </a:r>
          </a:p>
          <a:p>
            <a:pPr lvl="2" eaLnBrk="1" hangingPunct="1"/>
            <a:r>
              <a:rPr lang="hu-HU" altLang="hu-HU" sz="2000" smtClean="0">
                <a:effectLst>
                  <a:outerShdw blurRad="38100" dist="38100" dir="2700000" algn="tl">
                    <a:srgbClr val="000000">
                      <a:alpha val="43137"/>
                    </a:srgbClr>
                  </a:outerShdw>
                </a:effectLst>
              </a:rPr>
              <a:t>vizsgáljuk a megfigyelt változók szerepét a csoportok különbözőségében,</a:t>
            </a:r>
          </a:p>
          <a:p>
            <a:pPr lvl="2" eaLnBrk="1" hangingPunct="1"/>
            <a:r>
              <a:rPr lang="hu-HU" altLang="hu-HU" sz="2000" smtClean="0">
                <a:effectLst>
                  <a:outerShdw blurRad="38100" dist="38100" dir="2700000" algn="tl">
                    <a:srgbClr val="000000">
                      <a:alpha val="43137"/>
                    </a:srgbClr>
                  </a:outerShdw>
                </a:effectLst>
              </a:rPr>
              <a:t>keressük azt az osztályozófüggvényt, amellyel eldönthető, hogy egy új megfigyelési egység melyik csoportba sorolható.</a:t>
            </a:r>
          </a:p>
        </p:txBody>
      </p:sp>
      <p:grpSp>
        <p:nvGrpSpPr>
          <p:cNvPr id="2" name="Group 4"/>
          <p:cNvGrpSpPr>
            <a:grpSpLocks/>
          </p:cNvGrpSpPr>
          <p:nvPr>
            <p:custDataLst>
              <p:tags r:id="rId4"/>
            </p:custDataLst>
          </p:nvPr>
        </p:nvGrpSpPr>
        <p:grpSpPr bwMode="auto">
          <a:xfrm>
            <a:off x="1908175" y="2204864"/>
            <a:ext cx="7532687" cy="4394200"/>
            <a:chOff x="672" y="720"/>
            <a:chExt cx="4863" cy="3352"/>
          </a:xfrm>
        </p:grpSpPr>
        <p:pic>
          <p:nvPicPr>
            <p:cNvPr id="25605" name="Picture 5"/>
            <p:cNvPicPr>
              <a:picLocks noChangeAspect="1" noChangeArrowheads="1"/>
            </p:cNvPicPr>
            <p:nvPr/>
          </p:nvPicPr>
          <p:blipFill>
            <a:blip r:embed="rId13">
              <a:extLst>
                <a:ext uri="{28A0092B-C50C-407E-A947-70E740481C1C}">
                  <a14:useLocalDpi xmlns:a14="http://schemas.microsoft.com/office/drawing/2010/main" val="0"/>
                </a:ext>
              </a:extLst>
            </a:blip>
            <a:srcRect l="8488" t="21654" r="16978" b="9842"/>
            <a:stretch>
              <a:fillRect/>
            </a:stretch>
          </p:blipFill>
          <p:spPr bwMode="auto">
            <a:xfrm>
              <a:off x="672" y="720"/>
              <a:ext cx="4863" cy="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reeform 6"/>
            <p:cNvSpPr>
              <a:spLocks/>
            </p:cNvSpPr>
            <p:nvPr>
              <p:custDataLst>
                <p:tags r:id="rId5"/>
              </p:custDataLst>
            </p:nvPr>
          </p:nvSpPr>
          <p:spPr bwMode="auto">
            <a:xfrm>
              <a:off x="4682" y="1290"/>
              <a:ext cx="676" cy="621"/>
            </a:xfrm>
            <a:custGeom>
              <a:avLst/>
              <a:gdLst>
                <a:gd name="T0" fmla="*/ 493 w 676"/>
                <a:gd name="T1" fmla="*/ 33 h 621"/>
                <a:gd name="T2" fmla="*/ 178 w 676"/>
                <a:gd name="T3" fmla="*/ 24 h 621"/>
                <a:gd name="T4" fmla="*/ 97 w 676"/>
                <a:gd name="T5" fmla="*/ 114 h 621"/>
                <a:gd name="T6" fmla="*/ 79 w 676"/>
                <a:gd name="T7" fmla="*/ 168 h 621"/>
                <a:gd name="T8" fmla="*/ 70 w 676"/>
                <a:gd name="T9" fmla="*/ 258 h 621"/>
                <a:gd name="T10" fmla="*/ 16 w 676"/>
                <a:gd name="T11" fmla="*/ 348 h 621"/>
                <a:gd name="T12" fmla="*/ 7 w 676"/>
                <a:gd name="T13" fmla="*/ 393 h 621"/>
                <a:gd name="T14" fmla="*/ 16 w 676"/>
                <a:gd name="T15" fmla="*/ 555 h 621"/>
                <a:gd name="T16" fmla="*/ 160 w 676"/>
                <a:gd name="T17" fmla="*/ 618 h 621"/>
                <a:gd name="T18" fmla="*/ 457 w 676"/>
                <a:gd name="T19" fmla="*/ 609 h 621"/>
                <a:gd name="T20" fmla="*/ 529 w 676"/>
                <a:gd name="T21" fmla="*/ 573 h 621"/>
                <a:gd name="T22" fmla="*/ 583 w 676"/>
                <a:gd name="T23" fmla="*/ 555 h 621"/>
                <a:gd name="T24" fmla="*/ 556 w 676"/>
                <a:gd name="T25" fmla="*/ 105 h 621"/>
                <a:gd name="T26" fmla="*/ 493 w 676"/>
                <a:gd name="T27" fmla="*/ 42 h 621"/>
                <a:gd name="T28" fmla="*/ 493 w 676"/>
                <a:gd name="T29" fmla="*/ 33 h 6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6"/>
                <a:gd name="T46" fmla="*/ 0 h 621"/>
                <a:gd name="T47" fmla="*/ 676 w 676"/>
                <a:gd name="T48" fmla="*/ 621 h 6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6" h="621">
                  <a:moveTo>
                    <a:pt x="493" y="33"/>
                  </a:moveTo>
                  <a:cubicBezTo>
                    <a:pt x="393" y="0"/>
                    <a:pt x="279" y="20"/>
                    <a:pt x="178" y="24"/>
                  </a:cubicBezTo>
                  <a:cubicBezTo>
                    <a:pt x="133" y="39"/>
                    <a:pt x="115" y="73"/>
                    <a:pt x="97" y="114"/>
                  </a:cubicBezTo>
                  <a:cubicBezTo>
                    <a:pt x="89" y="131"/>
                    <a:pt x="79" y="168"/>
                    <a:pt x="79" y="168"/>
                  </a:cubicBezTo>
                  <a:cubicBezTo>
                    <a:pt x="76" y="198"/>
                    <a:pt x="79" y="229"/>
                    <a:pt x="70" y="258"/>
                  </a:cubicBezTo>
                  <a:cubicBezTo>
                    <a:pt x="60" y="291"/>
                    <a:pt x="32" y="317"/>
                    <a:pt x="16" y="348"/>
                  </a:cubicBezTo>
                  <a:cubicBezTo>
                    <a:pt x="13" y="363"/>
                    <a:pt x="7" y="378"/>
                    <a:pt x="7" y="393"/>
                  </a:cubicBezTo>
                  <a:cubicBezTo>
                    <a:pt x="7" y="447"/>
                    <a:pt x="0" y="503"/>
                    <a:pt x="16" y="555"/>
                  </a:cubicBezTo>
                  <a:cubicBezTo>
                    <a:pt x="28" y="594"/>
                    <a:pt x="126" y="610"/>
                    <a:pt x="160" y="618"/>
                  </a:cubicBezTo>
                  <a:cubicBezTo>
                    <a:pt x="259" y="615"/>
                    <a:pt x="359" y="621"/>
                    <a:pt x="457" y="609"/>
                  </a:cubicBezTo>
                  <a:cubicBezTo>
                    <a:pt x="484" y="606"/>
                    <a:pt x="504" y="581"/>
                    <a:pt x="529" y="573"/>
                  </a:cubicBezTo>
                  <a:cubicBezTo>
                    <a:pt x="547" y="567"/>
                    <a:pt x="583" y="555"/>
                    <a:pt x="583" y="555"/>
                  </a:cubicBezTo>
                  <a:cubicBezTo>
                    <a:pt x="627" y="424"/>
                    <a:pt x="676" y="145"/>
                    <a:pt x="556" y="105"/>
                  </a:cubicBezTo>
                  <a:cubicBezTo>
                    <a:pt x="527" y="61"/>
                    <a:pt x="548" y="56"/>
                    <a:pt x="493" y="42"/>
                  </a:cubicBezTo>
                  <a:cubicBezTo>
                    <a:pt x="458" y="19"/>
                    <a:pt x="456" y="21"/>
                    <a:pt x="493" y="33"/>
                  </a:cubicBezTo>
                  <a:close/>
                </a:path>
              </a:pathLst>
            </a:cu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07" name="AutoShape 7"/>
            <p:cNvSpPr>
              <a:spLocks noChangeArrowheads="1"/>
            </p:cNvSpPr>
            <p:nvPr>
              <p:custDataLst>
                <p:tags r:id="rId6"/>
              </p:custDataLst>
            </p:nvPr>
          </p:nvSpPr>
          <p:spPr bwMode="auto">
            <a:xfrm>
              <a:off x="2928" y="2256"/>
              <a:ext cx="2352" cy="1248"/>
            </a:xfrm>
            <a:prstGeom prst="cloudCallout">
              <a:avLst>
                <a:gd name="adj1" fmla="val -26912"/>
                <a:gd name="adj2" fmla="val -83333"/>
              </a:avLst>
            </a:prstGeom>
            <a:solidFill>
              <a:schemeClr val="hlink"/>
            </a:solidFill>
            <a:ln w="12700">
              <a:solidFill>
                <a:schemeClr val="tx1"/>
              </a:solidFill>
              <a:miter lim="800000"/>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pPr>
              <a:r>
                <a:rPr lang="hu-HU" altLang="hu-HU" sz="1400">
                  <a:solidFill>
                    <a:srgbClr val="FFFF00"/>
                  </a:solidFill>
                  <a:effectLst>
                    <a:outerShdw blurRad="38100" dist="38100" dir="2700000" algn="tl">
                      <a:srgbClr val="000000">
                        <a:alpha val="43137"/>
                      </a:srgbClr>
                    </a:outerShdw>
                  </a:effectLst>
                </a:rPr>
                <a:t>Ennek alapján az országok 5 csoportba sorolhatók, de  valóban ezek az országok alkotják az egyes csoportokat? </a:t>
              </a:r>
            </a:p>
          </p:txBody>
        </p:sp>
        <p:sp>
          <p:nvSpPr>
            <p:cNvPr id="25608" name="Freeform 8"/>
            <p:cNvSpPr>
              <a:spLocks/>
            </p:cNvSpPr>
            <p:nvPr>
              <p:custDataLst>
                <p:tags r:id="rId7"/>
              </p:custDataLst>
            </p:nvPr>
          </p:nvSpPr>
          <p:spPr bwMode="auto">
            <a:xfrm>
              <a:off x="3312" y="888"/>
              <a:ext cx="1388" cy="954"/>
            </a:xfrm>
            <a:custGeom>
              <a:avLst/>
              <a:gdLst>
                <a:gd name="T0" fmla="*/ 467 w 1532"/>
                <a:gd name="T1" fmla="*/ 732 h 954"/>
                <a:gd name="T2" fmla="*/ 451 w 1532"/>
                <a:gd name="T3" fmla="*/ 363 h 954"/>
                <a:gd name="T4" fmla="*/ 446 w 1532"/>
                <a:gd name="T5" fmla="*/ 300 h 954"/>
                <a:gd name="T6" fmla="*/ 413 w 1532"/>
                <a:gd name="T7" fmla="*/ 201 h 954"/>
                <a:gd name="T8" fmla="*/ 398 w 1532"/>
                <a:gd name="T9" fmla="*/ 147 h 954"/>
                <a:gd name="T10" fmla="*/ 351 w 1532"/>
                <a:gd name="T11" fmla="*/ 66 h 954"/>
                <a:gd name="T12" fmla="*/ 341 w 1532"/>
                <a:gd name="T13" fmla="*/ 48 h 954"/>
                <a:gd name="T14" fmla="*/ 297 w 1532"/>
                <a:gd name="T15" fmla="*/ 30 h 954"/>
                <a:gd name="T16" fmla="*/ 157 w 1532"/>
                <a:gd name="T17" fmla="*/ 48 h 954"/>
                <a:gd name="T18" fmla="*/ 139 w 1532"/>
                <a:gd name="T19" fmla="*/ 75 h 954"/>
                <a:gd name="T20" fmla="*/ 120 w 1532"/>
                <a:gd name="T21" fmla="*/ 111 h 954"/>
                <a:gd name="T22" fmla="*/ 114 w 1532"/>
                <a:gd name="T23" fmla="*/ 120 h 954"/>
                <a:gd name="T24" fmla="*/ 88 w 1532"/>
                <a:gd name="T25" fmla="*/ 165 h 954"/>
                <a:gd name="T26" fmla="*/ 77 w 1532"/>
                <a:gd name="T27" fmla="*/ 192 h 954"/>
                <a:gd name="T28" fmla="*/ 61 w 1532"/>
                <a:gd name="T29" fmla="*/ 228 h 954"/>
                <a:gd name="T30" fmla="*/ 39 w 1532"/>
                <a:gd name="T31" fmla="*/ 282 h 954"/>
                <a:gd name="T32" fmla="*/ 22 w 1532"/>
                <a:gd name="T33" fmla="*/ 363 h 954"/>
                <a:gd name="T34" fmla="*/ 16 w 1532"/>
                <a:gd name="T35" fmla="*/ 390 h 954"/>
                <a:gd name="T36" fmla="*/ 14 w 1532"/>
                <a:gd name="T37" fmla="*/ 426 h 954"/>
                <a:gd name="T38" fmla="*/ 8 w 1532"/>
                <a:gd name="T39" fmla="*/ 480 h 954"/>
                <a:gd name="T40" fmla="*/ 11 w 1532"/>
                <a:gd name="T41" fmla="*/ 723 h 954"/>
                <a:gd name="T42" fmla="*/ 52 w 1532"/>
                <a:gd name="T43" fmla="*/ 804 h 954"/>
                <a:gd name="T44" fmla="*/ 269 w 1532"/>
                <a:gd name="T45" fmla="*/ 948 h 954"/>
                <a:gd name="T46" fmla="*/ 444 w 1532"/>
                <a:gd name="T47" fmla="*/ 939 h 954"/>
                <a:gd name="T48" fmla="*/ 467 w 1532"/>
                <a:gd name="T49" fmla="*/ 822 h 954"/>
                <a:gd name="T50" fmla="*/ 467 w 1532"/>
                <a:gd name="T51" fmla="*/ 732 h 9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2"/>
                <a:gd name="T79" fmla="*/ 0 h 954"/>
                <a:gd name="T80" fmla="*/ 1532 w 1532"/>
                <a:gd name="T81" fmla="*/ 954 h 9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2" h="954">
                  <a:moveTo>
                    <a:pt x="1530" y="732"/>
                  </a:moveTo>
                  <a:cubicBezTo>
                    <a:pt x="1521" y="610"/>
                    <a:pt x="1515" y="479"/>
                    <a:pt x="1476" y="363"/>
                  </a:cubicBezTo>
                  <a:cubicBezTo>
                    <a:pt x="1475" y="360"/>
                    <a:pt x="1463" y="307"/>
                    <a:pt x="1458" y="300"/>
                  </a:cubicBezTo>
                  <a:cubicBezTo>
                    <a:pt x="1426" y="258"/>
                    <a:pt x="1387" y="234"/>
                    <a:pt x="1350" y="201"/>
                  </a:cubicBezTo>
                  <a:cubicBezTo>
                    <a:pt x="1331" y="184"/>
                    <a:pt x="1317" y="161"/>
                    <a:pt x="1296" y="147"/>
                  </a:cubicBezTo>
                  <a:cubicBezTo>
                    <a:pt x="1246" y="114"/>
                    <a:pt x="1196" y="92"/>
                    <a:pt x="1143" y="66"/>
                  </a:cubicBezTo>
                  <a:cubicBezTo>
                    <a:pt x="1133" y="61"/>
                    <a:pt x="1126" y="51"/>
                    <a:pt x="1116" y="48"/>
                  </a:cubicBezTo>
                  <a:cubicBezTo>
                    <a:pt x="1092" y="40"/>
                    <a:pt x="981" y="31"/>
                    <a:pt x="972" y="30"/>
                  </a:cubicBezTo>
                  <a:cubicBezTo>
                    <a:pt x="819" y="33"/>
                    <a:pt x="658" y="0"/>
                    <a:pt x="513" y="48"/>
                  </a:cubicBezTo>
                  <a:cubicBezTo>
                    <a:pt x="327" y="110"/>
                    <a:pt x="667" y="21"/>
                    <a:pt x="450" y="75"/>
                  </a:cubicBezTo>
                  <a:cubicBezTo>
                    <a:pt x="432" y="87"/>
                    <a:pt x="417" y="104"/>
                    <a:pt x="396" y="111"/>
                  </a:cubicBezTo>
                  <a:cubicBezTo>
                    <a:pt x="387" y="114"/>
                    <a:pt x="377" y="115"/>
                    <a:pt x="369" y="120"/>
                  </a:cubicBezTo>
                  <a:cubicBezTo>
                    <a:pt x="276" y="172"/>
                    <a:pt x="349" y="145"/>
                    <a:pt x="288" y="165"/>
                  </a:cubicBezTo>
                  <a:cubicBezTo>
                    <a:pt x="276" y="174"/>
                    <a:pt x="264" y="183"/>
                    <a:pt x="252" y="192"/>
                  </a:cubicBezTo>
                  <a:cubicBezTo>
                    <a:pt x="234" y="204"/>
                    <a:pt x="198" y="228"/>
                    <a:pt x="198" y="228"/>
                  </a:cubicBezTo>
                  <a:cubicBezTo>
                    <a:pt x="177" y="259"/>
                    <a:pt x="162" y="270"/>
                    <a:pt x="126" y="282"/>
                  </a:cubicBezTo>
                  <a:cubicBezTo>
                    <a:pt x="126" y="283"/>
                    <a:pt x="81" y="349"/>
                    <a:pt x="72" y="363"/>
                  </a:cubicBezTo>
                  <a:cubicBezTo>
                    <a:pt x="66" y="372"/>
                    <a:pt x="54" y="390"/>
                    <a:pt x="54" y="390"/>
                  </a:cubicBezTo>
                  <a:cubicBezTo>
                    <a:pt x="51" y="402"/>
                    <a:pt x="49" y="414"/>
                    <a:pt x="45" y="426"/>
                  </a:cubicBezTo>
                  <a:cubicBezTo>
                    <a:pt x="40" y="444"/>
                    <a:pt x="27" y="480"/>
                    <a:pt x="27" y="480"/>
                  </a:cubicBezTo>
                  <a:cubicBezTo>
                    <a:pt x="20" y="539"/>
                    <a:pt x="0" y="687"/>
                    <a:pt x="36" y="723"/>
                  </a:cubicBezTo>
                  <a:cubicBezTo>
                    <a:pt x="68" y="755"/>
                    <a:pt x="126" y="789"/>
                    <a:pt x="171" y="804"/>
                  </a:cubicBezTo>
                  <a:cubicBezTo>
                    <a:pt x="371" y="954"/>
                    <a:pt x="647" y="934"/>
                    <a:pt x="882" y="948"/>
                  </a:cubicBezTo>
                  <a:cubicBezTo>
                    <a:pt x="1071" y="945"/>
                    <a:pt x="1260" y="945"/>
                    <a:pt x="1449" y="939"/>
                  </a:cubicBezTo>
                  <a:cubicBezTo>
                    <a:pt x="1486" y="938"/>
                    <a:pt x="1527" y="855"/>
                    <a:pt x="1530" y="822"/>
                  </a:cubicBezTo>
                  <a:cubicBezTo>
                    <a:pt x="1532" y="792"/>
                    <a:pt x="1530" y="762"/>
                    <a:pt x="1530" y="732"/>
                  </a:cubicBezTo>
                  <a:close/>
                </a:path>
              </a:pathLst>
            </a:cu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09" name="Freeform 9"/>
            <p:cNvSpPr>
              <a:spLocks/>
            </p:cNvSpPr>
            <p:nvPr>
              <p:custDataLst>
                <p:tags r:id="rId8"/>
              </p:custDataLst>
            </p:nvPr>
          </p:nvSpPr>
          <p:spPr bwMode="auto">
            <a:xfrm>
              <a:off x="1428" y="3111"/>
              <a:ext cx="471" cy="330"/>
            </a:xfrm>
            <a:custGeom>
              <a:avLst/>
              <a:gdLst>
                <a:gd name="T0" fmla="*/ 452 w 471"/>
                <a:gd name="T1" fmla="*/ 140 h 330"/>
                <a:gd name="T2" fmla="*/ 414 w 471"/>
                <a:gd name="T3" fmla="*/ 118 h 330"/>
                <a:gd name="T4" fmla="*/ 399 w 471"/>
                <a:gd name="T5" fmla="*/ 102 h 330"/>
                <a:gd name="T6" fmla="*/ 345 w 471"/>
                <a:gd name="T7" fmla="*/ 72 h 330"/>
                <a:gd name="T8" fmla="*/ 255 w 471"/>
                <a:gd name="T9" fmla="*/ 34 h 330"/>
                <a:gd name="T10" fmla="*/ 4 w 471"/>
                <a:gd name="T11" fmla="*/ 110 h 330"/>
                <a:gd name="T12" fmla="*/ 95 w 471"/>
                <a:gd name="T13" fmla="*/ 269 h 330"/>
                <a:gd name="T14" fmla="*/ 285 w 471"/>
                <a:gd name="T15" fmla="*/ 330 h 330"/>
                <a:gd name="T16" fmla="*/ 429 w 471"/>
                <a:gd name="T17" fmla="*/ 246 h 330"/>
                <a:gd name="T18" fmla="*/ 452 w 471"/>
                <a:gd name="T19" fmla="*/ 140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330"/>
                <a:gd name="T32" fmla="*/ 471 w 471"/>
                <a:gd name="T33" fmla="*/ 330 h 3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330">
                  <a:moveTo>
                    <a:pt x="452" y="140"/>
                  </a:moveTo>
                  <a:cubicBezTo>
                    <a:pt x="404" y="95"/>
                    <a:pt x="471" y="153"/>
                    <a:pt x="414" y="118"/>
                  </a:cubicBezTo>
                  <a:cubicBezTo>
                    <a:pt x="408" y="114"/>
                    <a:pt x="405" y="107"/>
                    <a:pt x="399" y="102"/>
                  </a:cubicBezTo>
                  <a:cubicBezTo>
                    <a:pt x="382" y="89"/>
                    <a:pt x="364" y="81"/>
                    <a:pt x="345" y="72"/>
                  </a:cubicBezTo>
                  <a:cubicBezTo>
                    <a:pt x="315" y="40"/>
                    <a:pt x="300" y="42"/>
                    <a:pt x="255" y="34"/>
                  </a:cubicBezTo>
                  <a:cubicBezTo>
                    <a:pt x="143" y="39"/>
                    <a:pt x="42" y="0"/>
                    <a:pt x="4" y="110"/>
                  </a:cubicBezTo>
                  <a:cubicBezTo>
                    <a:pt x="12" y="207"/>
                    <a:pt x="0" y="239"/>
                    <a:pt x="95" y="269"/>
                  </a:cubicBezTo>
                  <a:cubicBezTo>
                    <a:pt x="156" y="309"/>
                    <a:pt x="213" y="317"/>
                    <a:pt x="285" y="330"/>
                  </a:cubicBezTo>
                  <a:cubicBezTo>
                    <a:pt x="375" y="316"/>
                    <a:pt x="372" y="307"/>
                    <a:pt x="429" y="246"/>
                  </a:cubicBezTo>
                  <a:cubicBezTo>
                    <a:pt x="450" y="182"/>
                    <a:pt x="442" y="217"/>
                    <a:pt x="452" y="140"/>
                  </a:cubicBezTo>
                  <a:close/>
                </a:path>
              </a:pathLst>
            </a:cu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10" name="Freeform 10"/>
            <p:cNvSpPr>
              <a:spLocks/>
            </p:cNvSpPr>
            <p:nvPr>
              <p:custDataLst>
                <p:tags r:id="rId9"/>
              </p:custDataLst>
            </p:nvPr>
          </p:nvSpPr>
          <p:spPr bwMode="auto">
            <a:xfrm>
              <a:off x="1593" y="959"/>
              <a:ext cx="673" cy="470"/>
            </a:xfrm>
            <a:custGeom>
              <a:avLst/>
              <a:gdLst>
                <a:gd name="T0" fmla="*/ 635 w 673"/>
                <a:gd name="T1" fmla="*/ 19 h 470"/>
                <a:gd name="T2" fmla="*/ 415 w 673"/>
                <a:gd name="T3" fmla="*/ 26 h 470"/>
                <a:gd name="T4" fmla="*/ 173 w 673"/>
                <a:gd name="T5" fmla="*/ 19 h 470"/>
                <a:gd name="T6" fmla="*/ 29 w 673"/>
                <a:gd name="T7" fmla="*/ 87 h 470"/>
                <a:gd name="T8" fmla="*/ 59 w 673"/>
                <a:gd name="T9" fmla="*/ 246 h 470"/>
                <a:gd name="T10" fmla="*/ 196 w 673"/>
                <a:gd name="T11" fmla="*/ 345 h 470"/>
                <a:gd name="T12" fmla="*/ 279 w 673"/>
                <a:gd name="T13" fmla="*/ 382 h 470"/>
                <a:gd name="T14" fmla="*/ 400 w 673"/>
                <a:gd name="T15" fmla="*/ 413 h 470"/>
                <a:gd name="T16" fmla="*/ 468 w 673"/>
                <a:gd name="T17" fmla="*/ 436 h 470"/>
                <a:gd name="T18" fmla="*/ 635 w 673"/>
                <a:gd name="T19" fmla="*/ 382 h 470"/>
                <a:gd name="T20" fmla="*/ 673 w 673"/>
                <a:gd name="T21" fmla="*/ 140 h 470"/>
                <a:gd name="T22" fmla="*/ 666 w 673"/>
                <a:gd name="T23" fmla="*/ 64 h 470"/>
                <a:gd name="T24" fmla="*/ 635 w 673"/>
                <a:gd name="T25" fmla="*/ 19 h 4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3"/>
                <a:gd name="T40" fmla="*/ 0 h 470"/>
                <a:gd name="T41" fmla="*/ 673 w 673"/>
                <a:gd name="T42" fmla="*/ 470 h 4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3" h="470">
                  <a:moveTo>
                    <a:pt x="635" y="19"/>
                  </a:moveTo>
                  <a:cubicBezTo>
                    <a:pt x="555" y="31"/>
                    <a:pt x="498" y="32"/>
                    <a:pt x="415" y="26"/>
                  </a:cubicBezTo>
                  <a:cubicBezTo>
                    <a:pt x="334" y="0"/>
                    <a:pt x="259" y="15"/>
                    <a:pt x="173" y="19"/>
                  </a:cubicBezTo>
                  <a:cubicBezTo>
                    <a:pt x="112" y="34"/>
                    <a:pt x="78" y="50"/>
                    <a:pt x="29" y="87"/>
                  </a:cubicBezTo>
                  <a:cubicBezTo>
                    <a:pt x="0" y="145"/>
                    <a:pt x="4" y="210"/>
                    <a:pt x="59" y="246"/>
                  </a:cubicBezTo>
                  <a:cubicBezTo>
                    <a:pt x="87" y="301"/>
                    <a:pt x="136" y="335"/>
                    <a:pt x="196" y="345"/>
                  </a:cubicBezTo>
                  <a:cubicBezTo>
                    <a:pt x="232" y="370"/>
                    <a:pt x="231" y="374"/>
                    <a:pt x="279" y="382"/>
                  </a:cubicBezTo>
                  <a:cubicBezTo>
                    <a:pt x="319" y="403"/>
                    <a:pt x="356" y="403"/>
                    <a:pt x="400" y="413"/>
                  </a:cubicBezTo>
                  <a:cubicBezTo>
                    <a:pt x="423" y="418"/>
                    <a:pt x="468" y="436"/>
                    <a:pt x="468" y="436"/>
                  </a:cubicBezTo>
                  <a:cubicBezTo>
                    <a:pt x="626" y="428"/>
                    <a:pt x="608" y="470"/>
                    <a:pt x="635" y="382"/>
                  </a:cubicBezTo>
                  <a:cubicBezTo>
                    <a:pt x="642" y="274"/>
                    <a:pt x="655" y="235"/>
                    <a:pt x="673" y="140"/>
                  </a:cubicBezTo>
                  <a:cubicBezTo>
                    <a:pt x="671" y="115"/>
                    <a:pt x="672" y="89"/>
                    <a:pt x="666" y="64"/>
                  </a:cubicBezTo>
                  <a:cubicBezTo>
                    <a:pt x="659" y="36"/>
                    <a:pt x="619" y="54"/>
                    <a:pt x="635" y="19"/>
                  </a:cubicBezTo>
                  <a:close/>
                </a:path>
              </a:pathLst>
            </a:cu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sp>
          <p:nvSpPr>
            <p:cNvPr id="25611" name="Freeform 11"/>
            <p:cNvSpPr>
              <a:spLocks/>
            </p:cNvSpPr>
            <p:nvPr>
              <p:custDataLst>
                <p:tags r:id="rId10"/>
              </p:custDataLst>
            </p:nvPr>
          </p:nvSpPr>
          <p:spPr bwMode="auto">
            <a:xfrm>
              <a:off x="2205" y="1025"/>
              <a:ext cx="1190" cy="802"/>
            </a:xfrm>
            <a:custGeom>
              <a:avLst/>
              <a:gdLst>
                <a:gd name="T0" fmla="*/ 1122 w 1190"/>
                <a:gd name="T1" fmla="*/ 172 h 802"/>
                <a:gd name="T2" fmla="*/ 1046 w 1190"/>
                <a:gd name="T3" fmla="*/ 142 h 802"/>
                <a:gd name="T4" fmla="*/ 993 w 1190"/>
                <a:gd name="T5" fmla="*/ 74 h 802"/>
                <a:gd name="T6" fmla="*/ 705 w 1190"/>
                <a:gd name="T7" fmla="*/ 21 h 802"/>
                <a:gd name="T8" fmla="*/ 258 w 1190"/>
                <a:gd name="T9" fmla="*/ 59 h 802"/>
                <a:gd name="T10" fmla="*/ 144 w 1190"/>
                <a:gd name="T11" fmla="*/ 142 h 802"/>
                <a:gd name="T12" fmla="*/ 54 w 1190"/>
                <a:gd name="T13" fmla="*/ 218 h 802"/>
                <a:gd name="T14" fmla="*/ 8 w 1190"/>
                <a:gd name="T15" fmla="*/ 332 h 802"/>
                <a:gd name="T16" fmla="*/ 0 w 1190"/>
                <a:gd name="T17" fmla="*/ 370 h 802"/>
                <a:gd name="T18" fmla="*/ 31 w 1190"/>
                <a:gd name="T19" fmla="*/ 536 h 802"/>
                <a:gd name="T20" fmla="*/ 175 w 1190"/>
                <a:gd name="T21" fmla="*/ 642 h 802"/>
                <a:gd name="T22" fmla="*/ 410 w 1190"/>
                <a:gd name="T23" fmla="*/ 741 h 802"/>
                <a:gd name="T24" fmla="*/ 576 w 1190"/>
                <a:gd name="T25" fmla="*/ 802 h 802"/>
                <a:gd name="T26" fmla="*/ 736 w 1190"/>
                <a:gd name="T27" fmla="*/ 779 h 802"/>
                <a:gd name="T28" fmla="*/ 872 w 1190"/>
                <a:gd name="T29" fmla="*/ 733 h 802"/>
                <a:gd name="T30" fmla="*/ 948 w 1190"/>
                <a:gd name="T31" fmla="*/ 650 h 802"/>
                <a:gd name="T32" fmla="*/ 1001 w 1190"/>
                <a:gd name="T33" fmla="*/ 514 h 802"/>
                <a:gd name="T34" fmla="*/ 1039 w 1190"/>
                <a:gd name="T35" fmla="*/ 453 h 802"/>
                <a:gd name="T36" fmla="*/ 1092 w 1190"/>
                <a:gd name="T37" fmla="*/ 400 h 802"/>
                <a:gd name="T38" fmla="*/ 1137 w 1190"/>
                <a:gd name="T39" fmla="*/ 385 h 802"/>
                <a:gd name="T40" fmla="*/ 1190 w 1190"/>
                <a:gd name="T41" fmla="*/ 309 h 802"/>
                <a:gd name="T42" fmla="*/ 1130 w 1190"/>
                <a:gd name="T43" fmla="*/ 188 h 802"/>
                <a:gd name="T44" fmla="*/ 1122 w 1190"/>
                <a:gd name="T45" fmla="*/ 172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0"/>
                <a:gd name="T70" fmla="*/ 0 h 802"/>
                <a:gd name="T71" fmla="*/ 1190 w 1190"/>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0" h="802">
                  <a:moveTo>
                    <a:pt x="1122" y="172"/>
                  </a:moveTo>
                  <a:cubicBezTo>
                    <a:pt x="1098" y="165"/>
                    <a:pt x="1066" y="162"/>
                    <a:pt x="1046" y="142"/>
                  </a:cubicBezTo>
                  <a:cubicBezTo>
                    <a:pt x="1030" y="126"/>
                    <a:pt x="1012" y="85"/>
                    <a:pt x="993" y="74"/>
                  </a:cubicBezTo>
                  <a:cubicBezTo>
                    <a:pt x="904" y="25"/>
                    <a:pt x="804" y="26"/>
                    <a:pt x="705" y="21"/>
                  </a:cubicBezTo>
                  <a:cubicBezTo>
                    <a:pt x="610" y="23"/>
                    <a:pt x="375" y="0"/>
                    <a:pt x="258" y="59"/>
                  </a:cubicBezTo>
                  <a:cubicBezTo>
                    <a:pt x="215" y="81"/>
                    <a:pt x="191" y="128"/>
                    <a:pt x="144" y="142"/>
                  </a:cubicBezTo>
                  <a:cubicBezTo>
                    <a:pt x="111" y="165"/>
                    <a:pt x="87" y="195"/>
                    <a:pt x="54" y="218"/>
                  </a:cubicBezTo>
                  <a:cubicBezTo>
                    <a:pt x="10" y="282"/>
                    <a:pt x="27" y="246"/>
                    <a:pt x="8" y="332"/>
                  </a:cubicBezTo>
                  <a:cubicBezTo>
                    <a:pt x="5" y="345"/>
                    <a:pt x="0" y="370"/>
                    <a:pt x="0" y="370"/>
                  </a:cubicBezTo>
                  <a:cubicBezTo>
                    <a:pt x="8" y="420"/>
                    <a:pt x="8" y="490"/>
                    <a:pt x="31" y="536"/>
                  </a:cubicBezTo>
                  <a:cubicBezTo>
                    <a:pt x="56" y="585"/>
                    <a:pt x="127" y="618"/>
                    <a:pt x="175" y="642"/>
                  </a:cubicBezTo>
                  <a:cubicBezTo>
                    <a:pt x="253" y="682"/>
                    <a:pt x="322" y="726"/>
                    <a:pt x="410" y="741"/>
                  </a:cubicBezTo>
                  <a:cubicBezTo>
                    <a:pt x="456" y="776"/>
                    <a:pt x="519" y="790"/>
                    <a:pt x="576" y="802"/>
                  </a:cubicBezTo>
                  <a:cubicBezTo>
                    <a:pt x="635" y="797"/>
                    <a:pt x="681" y="796"/>
                    <a:pt x="736" y="779"/>
                  </a:cubicBezTo>
                  <a:cubicBezTo>
                    <a:pt x="777" y="751"/>
                    <a:pt x="826" y="749"/>
                    <a:pt x="872" y="733"/>
                  </a:cubicBezTo>
                  <a:cubicBezTo>
                    <a:pt x="917" y="701"/>
                    <a:pt x="931" y="698"/>
                    <a:pt x="948" y="650"/>
                  </a:cubicBezTo>
                  <a:cubicBezTo>
                    <a:pt x="954" y="593"/>
                    <a:pt x="960" y="553"/>
                    <a:pt x="1001" y="514"/>
                  </a:cubicBezTo>
                  <a:cubicBezTo>
                    <a:pt x="1009" y="487"/>
                    <a:pt x="1024" y="476"/>
                    <a:pt x="1039" y="453"/>
                  </a:cubicBezTo>
                  <a:cubicBezTo>
                    <a:pt x="1051" y="412"/>
                    <a:pt x="1039" y="434"/>
                    <a:pt x="1092" y="400"/>
                  </a:cubicBezTo>
                  <a:cubicBezTo>
                    <a:pt x="1105" y="391"/>
                    <a:pt x="1137" y="385"/>
                    <a:pt x="1137" y="385"/>
                  </a:cubicBezTo>
                  <a:cubicBezTo>
                    <a:pt x="1171" y="363"/>
                    <a:pt x="1178" y="347"/>
                    <a:pt x="1190" y="309"/>
                  </a:cubicBezTo>
                  <a:cubicBezTo>
                    <a:pt x="1184" y="253"/>
                    <a:pt x="1190" y="207"/>
                    <a:pt x="1130" y="188"/>
                  </a:cubicBezTo>
                  <a:cubicBezTo>
                    <a:pt x="1098" y="198"/>
                    <a:pt x="1103" y="202"/>
                    <a:pt x="1122" y="172"/>
                  </a:cubicBezTo>
                  <a:close/>
                </a:path>
              </a:pathLst>
            </a:cu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hu-HU">
                <a:effectLst>
                  <a:outerShdw blurRad="38100" dist="38100" dir="2700000" algn="tl">
                    <a:srgbClr val="000000">
                      <a:alpha val="43137"/>
                    </a:srgbClr>
                  </a:outerShdw>
                </a:effectLst>
              </a:endParaRPr>
            </a:p>
          </p:txBody>
        </p:sp>
      </p:gr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checkerboard(across)">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checkerboard(across)">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4931">
                                            <p:txEl>
                                              <p:pRg st="2" end="2"/>
                                            </p:txEl>
                                          </p:spTgt>
                                        </p:tgtEl>
                                        <p:attrNameLst>
                                          <p:attrName>style.visibility</p:attrName>
                                        </p:attrNameLst>
                                      </p:cBhvr>
                                      <p:to>
                                        <p:strVal val="visible"/>
                                      </p:to>
                                    </p:set>
                                    <p:animEffect transition="in" filter="checkerboard(across)">
                                      <p:cBhvr>
                                        <p:cTn id="27" dur="500"/>
                                        <p:tgtEl>
                                          <p:spTgt spid="12493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4931">
                                            <p:txEl>
                                              <p:pRg st="3" end="3"/>
                                            </p:txEl>
                                          </p:spTgt>
                                        </p:tgtEl>
                                        <p:attrNameLst>
                                          <p:attrName>style.visibility</p:attrName>
                                        </p:attrNameLst>
                                      </p:cBhvr>
                                      <p:to>
                                        <p:strVal val="visible"/>
                                      </p:to>
                                    </p:set>
                                    <p:animEffect transition="in" filter="checkerboard(across)">
                                      <p:cBhvr>
                                        <p:cTn id="32" dur="500"/>
                                        <p:tgtEl>
                                          <p:spTgt spid="12493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4931">
                                            <p:txEl>
                                              <p:pRg st="4" end="4"/>
                                            </p:txEl>
                                          </p:spTgt>
                                        </p:tgtEl>
                                        <p:attrNameLst>
                                          <p:attrName>style.visibility</p:attrName>
                                        </p:attrNameLst>
                                      </p:cBhvr>
                                      <p:to>
                                        <p:strVal val="visible"/>
                                      </p:to>
                                    </p:set>
                                    <p:animEffect transition="in" filter="checkerboard(across)">
                                      <p:cBhvr>
                                        <p:cTn id="37"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custDataLst>
              <p:tags r:id="rId2"/>
            </p:custDataLst>
          </p:nvPr>
        </p:nvSpPr>
        <p:spPr/>
        <p:txBody>
          <a:bodyPr/>
          <a:lstStyle/>
          <a:p>
            <a:r>
              <a:rPr lang="hu-HU" dirty="0" smtClean="0">
                <a:effectLst>
                  <a:outerShdw blurRad="38100" dist="38100" dir="2700000" algn="tl">
                    <a:srgbClr val="000000">
                      <a:alpha val="43137"/>
                    </a:srgbClr>
                  </a:outerShdw>
                </a:effectLst>
              </a:rPr>
              <a:t>Köszönöm a megtisztelő </a:t>
            </a:r>
            <a:r>
              <a:rPr lang="hu-HU" dirty="0" err="1" smtClean="0">
                <a:effectLst>
                  <a:outerShdw blurRad="38100" dist="38100" dir="2700000" algn="tl">
                    <a:srgbClr val="000000">
                      <a:alpha val="43137"/>
                    </a:srgbClr>
                  </a:outerShdw>
                </a:effectLst>
              </a:rPr>
              <a:t>figyelemet</a:t>
            </a:r>
            <a:r>
              <a:rPr lang="hu-HU" dirty="0" smtClean="0">
                <a:effectLst>
                  <a:outerShdw blurRad="38100" dist="38100" dir="2700000" algn="tl">
                    <a:srgbClr val="000000">
                      <a:alpha val="43137"/>
                    </a:srgbClr>
                  </a:outerShdw>
                </a:effectLst>
              </a:rPr>
              <a:t>!</a:t>
            </a:r>
            <a:endParaRPr lang="hu-HU" dirty="0">
              <a:effectLst>
                <a:outerShdw blurRad="38100" dist="38100" dir="2700000" algn="tl">
                  <a:srgbClr val="000000">
                    <a:alpha val="43137"/>
                  </a:srgbClr>
                </a:outerShdw>
              </a:effectLst>
            </a:endParaRPr>
          </a:p>
        </p:txBody>
      </p:sp>
      <p:sp>
        <p:nvSpPr>
          <p:cNvPr id="3" name="Alcím 2"/>
          <p:cNvSpPr>
            <a:spLocks noGrp="1"/>
          </p:cNvSpPr>
          <p:nvPr>
            <p:ph type="subTitle" idx="1"/>
            <p:custDataLst>
              <p:tags r:id="rId3"/>
            </p:custDataLst>
          </p:nvPr>
        </p:nvSpPr>
        <p:spPr/>
        <p:txBody>
          <a:bodyPr/>
          <a:lstStyle/>
          <a:p>
            <a:r>
              <a:rPr lang="hu-HU" dirty="0" smtClean="0">
                <a:effectLst>
                  <a:outerShdw blurRad="38100" dist="38100" dir="2700000" algn="tl">
                    <a:srgbClr val="000000">
                      <a:alpha val="43137"/>
                    </a:srgbClr>
                  </a:outerShdw>
                </a:effectLst>
              </a:rPr>
              <a:t>Elérhetőség:</a:t>
            </a:r>
          </a:p>
          <a:p>
            <a:r>
              <a:rPr lang="hu-HU" dirty="0" err="1" smtClean="0">
                <a:effectLst>
                  <a:outerShdw blurRad="38100" dist="38100" dir="2700000" algn="tl">
                    <a:srgbClr val="000000">
                      <a:alpha val="43137"/>
                    </a:srgbClr>
                  </a:outerShdw>
                </a:effectLst>
                <a:hlinkClick r:id="rId6"/>
              </a:rPr>
              <a:t>kzst</a:t>
            </a:r>
            <a:r>
              <a:rPr lang="hu-HU" dirty="0" smtClean="0">
                <a:effectLst>
                  <a:outerShdw blurRad="38100" dist="38100" dir="2700000" algn="tl">
                    <a:srgbClr val="000000">
                      <a:alpha val="43137"/>
                    </a:srgbClr>
                  </a:outerShdw>
                </a:effectLst>
                <a:hlinkClick r:id="rId6"/>
              </a:rPr>
              <a:t>@</a:t>
            </a:r>
            <a:r>
              <a:rPr lang="hu-HU" dirty="0" err="1" smtClean="0">
                <a:effectLst>
                  <a:outerShdw blurRad="38100" dist="38100" dir="2700000" algn="tl">
                    <a:srgbClr val="000000">
                      <a:alpha val="43137"/>
                    </a:srgbClr>
                  </a:outerShdw>
                </a:effectLst>
                <a:hlinkClick r:id="rId6"/>
              </a:rPr>
              <a:t>gtk.uni-pannon.hu</a:t>
            </a:r>
            <a:r>
              <a:rPr lang="hu-HU" dirty="0" smtClean="0">
                <a:effectLst>
                  <a:outerShdw blurRad="38100" dist="38100" dir="2700000" algn="tl">
                    <a:srgbClr val="000000">
                      <a:alpha val="43137"/>
                    </a:srgbClr>
                  </a:outerShdw>
                </a:effectLst>
              </a:rPr>
              <a:t> </a:t>
            </a:r>
            <a:endParaRPr lang="hu-HU" dirty="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title"/>
            <p:custDataLst>
              <p:tags r:id="rId2"/>
            </p:custDataLst>
          </p:nvPr>
        </p:nvSpPr>
        <p:spPr>
          <a:xfrm>
            <a:off x="1908175" y="274638"/>
            <a:ext cx="6778625" cy="1143000"/>
          </a:xfrm>
        </p:spPr>
        <p:txBody>
          <a:bodyPr/>
          <a:lstStyle/>
          <a:p>
            <a:r>
              <a:rPr lang="hu-HU" altLang="hu-HU" sz="3600" b="1" dirty="0" smtClean="0"/>
              <a:t>Magyarázó és magyarázott változók „mérési szintjei”</a:t>
            </a:r>
          </a:p>
        </p:txBody>
      </p:sp>
      <p:sp>
        <p:nvSpPr>
          <p:cNvPr id="3" name="Téglalap 2"/>
          <p:cNvSpPr/>
          <p:nvPr>
            <p:custDataLst>
              <p:tags r:id="rId3"/>
            </p:custDataLst>
          </p:nvPr>
        </p:nvSpPr>
        <p:spPr bwMode="auto">
          <a:xfrm>
            <a:off x="2483768" y="1417638"/>
            <a:ext cx="6357937" cy="47148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lstStyle/>
          <a:p>
            <a:pPr>
              <a:defRPr/>
            </a:pPr>
            <a:endParaRPr lang="hu-HU" dirty="0">
              <a:solidFill>
                <a:schemeClr val="tx1"/>
              </a:solidFill>
              <a:latin typeface="Arial" charset="0"/>
              <a:cs typeface="Times New Roman" pitchFamily="18" charset="0"/>
            </a:endParaRPr>
          </a:p>
        </p:txBody>
      </p:sp>
      <p:sp>
        <p:nvSpPr>
          <p:cNvPr id="4" name="Szövegdoboz 3"/>
          <p:cNvSpPr txBox="1">
            <a:spLocks noChangeArrowheads="1"/>
          </p:cNvSpPr>
          <p:nvPr>
            <p:custDataLst>
              <p:tags r:id="rId4"/>
            </p:custDataLst>
          </p:nvPr>
        </p:nvSpPr>
        <p:spPr bwMode="auto">
          <a:xfrm>
            <a:off x="3198143" y="6093296"/>
            <a:ext cx="473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dirty="0"/>
              <a:t>Magyarázó változó mérési szintje</a:t>
            </a:r>
          </a:p>
        </p:txBody>
      </p:sp>
      <p:sp>
        <p:nvSpPr>
          <p:cNvPr id="5" name="Szövegdoboz 4"/>
          <p:cNvSpPr txBox="1">
            <a:spLocks noChangeArrowheads="1"/>
          </p:cNvSpPr>
          <p:nvPr>
            <p:custDataLst>
              <p:tags r:id="rId5"/>
            </p:custDataLst>
          </p:nvPr>
        </p:nvSpPr>
        <p:spPr bwMode="auto">
          <a:xfrm rot="16200000">
            <a:off x="-526132" y="3556000"/>
            <a:ext cx="4910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t>Magyarázott változó mérési szintje</a:t>
            </a:r>
          </a:p>
        </p:txBody>
      </p:sp>
      <p:cxnSp>
        <p:nvCxnSpPr>
          <p:cNvPr id="7" name="Egyenes összekötő 6"/>
          <p:cNvCxnSpPr>
            <a:stCxn id="3" idx="0"/>
            <a:endCxn id="3" idx="2"/>
          </p:cNvCxnSpPr>
          <p:nvPr>
            <p:custDataLst>
              <p:tags r:id="rId6"/>
            </p:custDataLst>
          </p:nvPr>
        </p:nvCxnSpPr>
        <p:spPr bwMode="auto">
          <a:xfrm rot="16200000" flipH="1">
            <a:off x="3304506" y="3775075"/>
            <a:ext cx="4716462" cy="1587"/>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9" name="Egyenes összekötő 8"/>
          <p:cNvCxnSpPr>
            <a:stCxn id="3" idx="1"/>
            <a:endCxn id="3" idx="3"/>
          </p:cNvCxnSpPr>
          <p:nvPr>
            <p:custDataLst>
              <p:tags r:id="rId7"/>
            </p:custDataLst>
          </p:nvPr>
        </p:nvCxnSpPr>
        <p:spPr bwMode="auto">
          <a:xfrm rot="10800000" flipH="1">
            <a:off x="2483768" y="3775075"/>
            <a:ext cx="6357937" cy="158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10" name="Szövegdoboz 9"/>
          <p:cNvSpPr txBox="1">
            <a:spLocks noChangeArrowheads="1"/>
          </p:cNvSpPr>
          <p:nvPr>
            <p:custDataLst>
              <p:tags r:id="rId8"/>
            </p:custDataLst>
          </p:nvPr>
        </p:nvSpPr>
        <p:spPr bwMode="auto">
          <a:xfrm>
            <a:off x="3341018" y="6453336"/>
            <a:ext cx="1401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dirty="0">
                <a:solidFill>
                  <a:srgbClr val="FF0000"/>
                </a:solidFill>
              </a:rPr>
              <a:t>alacsony</a:t>
            </a:r>
          </a:p>
        </p:txBody>
      </p:sp>
      <p:sp>
        <p:nvSpPr>
          <p:cNvPr id="11" name="Szövegdoboz 10"/>
          <p:cNvSpPr txBox="1">
            <a:spLocks noChangeArrowheads="1"/>
          </p:cNvSpPr>
          <p:nvPr>
            <p:custDataLst>
              <p:tags r:id="rId9"/>
            </p:custDataLst>
          </p:nvPr>
        </p:nvSpPr>
        <p:spPr bwMode="auto">
          <a:xfrm>
            <a:off x="6582693" y="6453336"/>
            <a:ext cx="1109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solidFill>
                  <a:srgbClr val="FF0000"/>
                </a:solidFill>
              </a:rPr>
              <a:t>magas</a:t>
            </a:r>
          </a:p>
        </p:txBody>
      </p:sp>
      <p:sp>
        <p:nvSpPr>
          <p:cNvPr id="12" name="Szövegdoboz 11"/>
          <p:cNvSpPr txBox="1">
            <a:spLocks noChangeArrowheads="1"/>
          </p:cNvSpPr>
          <p:nvPr>
            <p:custDataLst>
              <p:tags r:id="rId10"/>
            </p:custDataLst>
          </p:nvPr>
        </p:nvSpPr>
        <p:spPr bwMode="auto">
          <a:xfrm rot="16200000">
            <a:off x="1623342" y="4959351"/>
            <a:ext cx="140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solidFill>
                  <a:srgbClr val="FF0000"/>
                </a:solidFill>
              </a:rPr>
              <a:t>alacsony</a:t>
            </a:r>
          </a:p>
        </p:txBody>
      </p:sp>
      <p:sp>
        <p:nvSpPr>
          <p:cNvPr id="13" name="Szövegdoboz 12"/>
          <p:cNvSpPr txBox="1">
            <a:spLocks noChangeArrowheads="1"/>
          </p:cNvSpPr>
          <p:nvPr>
            <p:custDataLst>
              <p:tags r:id="rId11"/>
            </p:custDataLst>
          </p:nvPr>
        </p:nvSpPr>
        <p:spPr bwMode="auto">
          <a:xfrm rot="16200000">
            <a:off x="1736055" y="2241550"/>
            <a:ext cx="110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a:solidFill>
                  <a:srgbClr val="FF0000"/>
                </a:solidFill>
              </a:rPr>
              <a:t>magas</a:t>
            </a:r>
          </a:p>
        </p:txBody>
      </p:sp>
      <p:sp>
        <p:nvSpPr>
          <p:cNvPr id="14" name="Szövegdoboz 13"/>
          <p:cNvSpPr txBox="1"/>
          <p:nvPr>
            <p:custDataLst>
              <p:tags r:id="rId12"/>
            </p:custDataLst>
          </p:nvPr>
        </p:nvSpPr>
        <p:spPr>
          <a:xfrm>
            <a:off x="5769893" y="1846263"/>
            <a:ext cx="2663825" cy="4667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Regresszió-analízis</a:t>
            </a:r>
          </a:p>
        </p:txBody>
      </p:sp>
      <p:sp>
        <p:nvSpPr>
          <p:cNvPr id="19" name="Szövegdoboz 18"/>
          <p:cNvSpPr txBox="1"/>
          <p:nvPr>
            <p:custDataLst>
              <p:tags r:id="rId13"/>
            </p:custDataLst>
          </p:nvPr>
        </p:nvSpPr>
        <p:spPr>
          <a:xfrm>
            <a:off x="6539830" y="2632075"/>
            <a:ext cx="1704578" cy="4667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hu-HU">
                <a:solidFill>
                  <a:srgbClr val="000000"/>
                </a:solidFill>
                <a:effectLst>
                  <a:outerShdw blurRad="38100" dist="38100" dir="2700000" algn="tl">
                    <a:srgbClr val="FFFFFF"/>
                  </a:outerShdw>
                </a:effectLst>
              </a:rPr>
              <a:t>Útelemzés</a:t>
            </a:r>
          </a:p>
        </p:txBody>
      </p:sp>
      <p:sp>
        <p:nvSpPr>
          <p:cNvPr id="20" name="Szövegdoboz 19"/>
          <p:cNvSpPr txBox="1"/>
          <p:nvPr>
            <p:custDataLst>
              <p:tags r:id="rId14"/>
            </p:custDataLst>
          </p:nvPr>
        </p:nvSpPr>
        <p:spPr>
          <a:xfrm>
            <a:off x="6055643" y="4132263"/>
            <a:ext cx="2444750"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Diszkriminancia-</a:t>
            </a:r>
            <a:br>
              <a:rPr lang="hu-HU">
                <a:solidFill>
                  <a:srgbClr val="000000"/>
                </a:solidFill>
                <a:effectLst>
                  <a:outerShdw blurRad="38100" dist="38100" dir="2700000" algn="tl">
                    <a:srgbClr val="FFFFFF"/>
                  </a:outerShdw>
                </a:effectLst>
              </a:rPr>
            </a:br>
            <a:r>
              <a:rPr lang="hu-HU">
                <a:solidFill>
                  <a:srgbClr val="000000"/>
                </a:solidFill>
                <a:effectLst>
                  <a:outerShdw blurRad="38100" dist="38100" dir="2700000" algn="tl">
                    <a:srgbClr val="FFFFFF"/>
                  </a:outerShdw>
                </a:effectLst>
              </a:rPr>
              <a:t>analízis</a:t>
            </a:r>
          </a:p>
        </p:txBody>
      </p:sp>
      <p:sp>
        <p:nvSpPr>
          <p:cNvPr id="21" name="Szövegdoboz 20"/>
          <p:cNvSpPr txBox="1"/>
          <p:nvPr>
            <p:custDataLst>
              <p:tags r:id="rId15"/>
            </p:custDataLst>
          </p:nvPr>
        </p:nvSpPr>
        <p:spPr>
          <a:xfrm>
            <a:off x="5698455" y="5384800"/>
            <a:ext cx="3062288" cy="4667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hu-HU">
                <a:solidFill>
                  <a:schemeClr val="tx1"/>
                </a:solidFill>
                <a:effectLst>
                  <a:outerShdw blurRad="38100" dist="38100" dir="2700000" algn="tl">
                    <a:srgbClr val="FFFFFF"/>
                  </a:outerShdw>
                </a:effectLst>
              </a:rPr>
              <a:t>Logisztikus regresszió</a:t>
            </a:r>
          </a:p>
        </p:txBody>
      </p:sp>
      <p:sp>
        <p:nvSpPr>
          <p:cNvPr id="22" name="Szövegdoboz 21"/>
          <p:cNvSpPr txBox="1"/>
          <p:nvPr>
            <p:custDataLst>
              <p:tags r:id="rId16"/>
            </p:custDataLst>
          </p:nvPr>
        </p:nvSpPr>
        <p:spPr>
          <a:xfrm>
            <a:off x="2769518" y="4418013"/>
            <a:ext cx="2546350"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Korrespondencia-</a:t>
            </a:r>
            <a:br>
              <a:rPr lang="hu-HU">
                <a:solidFill>
                  <a:srgbClr val="000000"/>
                </a:solidFill>
                <a:effectLst>
                  <a:outerShdw blurRad="38100" dist="38100" dir="2700000" algn="tl">
                    <a:srgbClr val="FFFFFF"/>
                  </a:outerShdw>
                </a:effectLst>
              </a:rPr>
            </a:br>
            <a:r>
              <a:rPr lang="hu-HU">
                <a:solidFill>
                  <a:srgbClr val="000000"/>
                </a:solidFill>
                <a:effectLst>
                  <a:outerShdw blurRad="38100" dist="38100" dir="2700000" algn="tl">
                    <a:srgbClr val="FFFFFF"/>
                  </a:outerShdw>
                </a:effectLst>
              </a:rPr>
              <a:t>analízis</a:t>
            </a:r>
          </a:p>
        </p:txBody>
      </p:sp>
      <p:sp>
        <p:nvSpPr>
          <p:cNvPr id="23" name="Szövegdoboz 22"/>
          <p:cNvSpPr txBox="1"/>
          <p:nvPr>
            <p:custDataLst>
              <p:tags r:id="rId17"/>
            </p:custDataLst>
          </p:nvPr>
        </p:nvSpPr>
        <p:spPr>
          <a:xfrm>
            <a:off x="2840955" y="2346325"/>
            <a:ext cx="2562225" cy="4667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hu-HU">
                <a:solidFill>
                  <a:srgbClr val="000000"/>
                </a:solidFill>
                <a:effectLst>
                  <a:outerShdw blurRad="38100" dist="38100" dir="2700000" algn="tl">
                    <a:srgbClr val="FFFFFF"/>
                  </a:outerShdw>
                </a:effectLst>
              </a:rPr>
              <a:t>Variancia-analízis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nodeType="afterGroup">
                            <p:stCondLst>
                              <p:cond delay="1500"/>
                            </p:stCondLst>
                            <p:childTnLst>
                              <p:par>
                                <p:cTn id="23" presetID="35"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style.rotation</p:attrName>
                                        </p:attrNameLst>
                                      </p:cBhvr>
                                      <p:tavLst>
                                        <p:tav tm="0">
                                          <p:val>
                                            <p:fltVal val="720"/>
                                          </p:val>
                                        </p:tav>
                                        <p:tav tm="100000">
                                          <p:val>
                                            <p:fltVal val="0"/>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 calcmode="lin" valueType="num">
                                      <p:cBhvr>
                                        <p:cTn id="28" dur="2000" fill="hold"/>
                                        <p:tgtEl>
                                          <p:spTgt spid="9"/>
                                        </p:tgtEl>
                                        <p:attrNameLst>
                                          <p:attrName>ppt_w</p:attrName>
                                        </p:attrNameLst>
                                      </p:cBhvr>
                                      <p:tavLst>
                                        <p:tav tm="0">
                                          <p:val>
                                            <p:fltVal val="0"/>
                                          </p:val>
                                        </p:tav>
                                        <p:tav tm="100000">
                                          <p:val>
                                            <p:strVal val="#ppt_w"/>
                                          </p:val>
                                        </p:tav>
                                      </p:tavLst>
                                    </p:anim>
                                  </p:childTnLst>
                                </p:cTn>
                              </p:par>
                            </p:childTnLst>
                          </p:cTn>
                        </p:par>
                        <p:par>
                          <p:cTn id="29" fill="hold" nodeType="afterGroup">
                            <p:stCondLst>
                              <p:cond delay="3500"/>
                            </p:stCondLst>
                            <p:childTnLst>
                              <p:par>
                                <p:cTn id="30" presetID="35"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style.rotation</p:attrName>
                                        </p:attrNameLst>
                                      </p:cBhvr>
                                      <p:tavLst>
                                        <p:tav tm="0">
                                          <p:val>
                                            <p:fltVal val="720"/>
                                          </p:val>
                                        </p:tav>
                                        <p:tav tm="100000">
                                          <p:val>
                                            <p:fltVal val="0"/>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 calcmode="lin" valueType="num">
                                      <p:cBhvr>
                                        <p:cTn id="35" dur="2000" fill="hold"/>
                                        <p:tgtEl>
                                          <p:spTgt spid="7"/>
                                        </p:tgtEl>
                                        <p:attrNameLst>
                                          <p:attrName>ppt_w</p:attrName>
                                        </p:attrNameLst>
                                      </p:cBhvr>
                                      <p:tavLst>
                                        <p:tav tm="0">
                                          <p:val>
                                            <p:fltVal val="0"/>
                                          </p:val>
                                        </p:tav>
                                        <p:tav tm="100000">
                                          <p:val>
                                            <p:strVal val="#ppt_w"/>
                                          </p:val>
                                        </p:tav>
                                      </p:tavLst>
                                    </p:anim>
                                  </p:childTnLst>
                                </p:cTn>
                              </p:par>
                            </p:childTnLst>
                          </p:cTn>
                        </p:par>
                        <p:par>
                          <p:cTn id="36" fill="hold" nodeType="afterGroup">
                            <p:stCondLst>
                              <p:cond delay="5500"/>
                            </p:stCondLst>
                            <p:childTnLst>
                              <p:par>
                                <p:cTn id="37" presetID="3"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par>
                          <p:cTn id="40" fill="hold" nodeType="afterGroup">
                            <p:stCondLst>
                              <p:cond delay="6000"/>
                            </p:stCondLst>
                            <p:childTnLst>
                              <p:par>
                                <p:cTn id="41" presetID="3"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par>
                          <p:cTn id="44" fill="hold" nodeType="afterGroup">
                            <p:stCondLst>
                              <p:cond delay="6500"/>
                            </p:stCondLst>
                            <p:childTnLst>
                              <p:par>
                                <p:cTn id="45" presetID="3"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par>
                          <p:cTn id="48" fill="hold" nodeType="afterGroup">
                            <p:stCondLst>
                              <p:cond delay="7000"/>
                            </p:stCondLst>
                            <p:childTnLst>
                              <p:par>
                                <p:cTn id="49" presetID="3"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heckerboard(across)">
                                      <p:cBhvr>
                                        <p:cTn id="56" dur="500"/>
                                        <p:tgtEl>
                                          <p:spTgt spid="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 calcmode="lin" valueType="num">
                                      <p:cBhvr>
                                        <p:cTn id="68" dur="500" fill="hold"/>
                                        <p:tgtEl>
                                          <p:spTgt spid="20"/>
                                        </p:tgtEl>
                                        <p:attrNameLst>
                                          <p:attrName>style.rotation</p:attrName>
                                        </p:attrNameLst>
                                      </p:cBhvr>
                                      <p:tavLst>
                                        <p:tav tm="0">
                                          <p:val>
                                            <p:fltVal val="360"/>
                                          </p:val>
                                        </p:tav>
                                        <p:tav tm="100000">
                                          <p:val>
                                            <p:fltVal val="0"/>
                                          </p:val>
                                        </p:tav>
                                      </p:tavLst>
                                    </p:anim>
                                    <p:animEffect transition="in" filter="fade">
                                      <p:cBhvr>
                                        <p:cTn id="69" dur="500"/>
                                        <p:tgtEl>
                                          <p:spTgt spid="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in)">
                                      <p:cBhvr>
                                        <p:cTn id="74" dur="500"/>
                                        <p:tgtEl>
                                          <p:spTgt spid="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heckerboard(across)">
                                      <p:cBhvr>
                                        <p:cTn id="79" dur="500"/>
                                        <p:tgtEl>
                                          <p:spTgt spid="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p:bldP spid="11" grpId="0"/>
      <p:bldP spid="12" grpId="0"/>
      <p:bldP spid="13" grpId="0"/>
      <p:bldP spid="14"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p:txBody>
          <a:bodyPr/>
          <a:lstStyle/>
          <a:p>
            <a:pPr>
              <a:buClr>
                <a:srgbClr val="FF0000"/>
              </a:buClr>
            </a:pPr>
            <a:r>
              <a:rPr lang="hu-HU" altLang="hu-HU" sz="3200" b="1" dirty="0" smtClean="0">
                <a:effectLst>
                  <a:outerShdw blurRad="38100" dist="38100" dir="2700000" algn="tl">
                    <a:srgbClr val="000000">
                      <a:alpha val="43137"/>
                    </a:srgbClr>
                  </a:outerShdw>
                </a:effectLst>
              </a:rPr>
              <a:t>Korrespondencia-analízis alkalmazása kapcsolaterősségek vizsgálatára</a:t>
            </a:r>
          </a:p>
        </p:txBody>
      </p:sp>
      <p:sp>
        <p:nvSpPr>
          <p:cNvPr id="6147" name="Rectangle 3"/>
          <p:cNvSpPr>
            <a:spLocks noGrp="1" noChangeArrowheads="1"/>
          </p:cNvSpPr>
          <p:nvPr>
            <p:ph idx="1"/>
            <p:custDataLst>
              <p:tags r:id="rId3"/>
            </p:custDataLst>
          </p:nvPr>
        </p:nvSpPr>
        <p:spPr/>
        <p:txBody>
          <a:bodyPr/>
          <a:lstStyle/>
          <a:p>
            <a:r>
              <a:rPr lang="hu-HU" altLang="hu-HU" smtClean="0">
                <a:effectLst>
                  <a:outerShdw blurRad="38100" dist="38100" dir="2700000" algn="tl">
                    <a:srgbClr val="000000">
                      <a:alpha val="43137"/>
                    </a:srgbClr>
                  </a:outerShdw>
                </a:effectLst>
              </a:rPr>
              <a:t>Két ismérv szerinti kombinatív osztályozás, eredménye a :</a:t>
            </a:r>
          </a:p>
          <a:p>
            <a:pPr lvl="1"/>
            <a:r>
              <a:rPr lang="hu-HU" altLang="hu-HU" smtClean="0">
                <a:effectLst>
                  <a:outerShdw blurRad="38100" dist="38100" dir="2700000" algn="tl">
                    <a:srgbClr val="000000">
                      <a:alpha val="43137"/>
                    </a:srgbClr>
                  </a:outerShdw>
                </a:effectLst>
              </a:rPr>
              <a:t>Kontingencia tábla: (pl. X az ok, Y az okozat)</a:t>
            </a:r>
          </a:p>
          <a:p>
            <a:r>
              <a:rPr lang="hu-HU" altLang="hu-HU" smtClean="0">
                <a:effectLst>
                  <a:outerShdw blurRad="38100" dist="38100" dir="2700000" algn="tl">
                    <a:srgbClr val="000000">
                      <a:alpha val="43137"/>
                    </a:srgbClr>
                  </a:outerShdw>
                </a:effectLst>
              </a:rPr>
              <a:t>Ha a sorokban azonos megoszlást találunk : X és Y függetlenek</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3"/>
            </p:custDataLst>
          </p:nvPr>
        </p:nvSpPr>
        <p:spPr/>
        <p:txBody>
          <a:bodyPr/>
          <a:lstStyle/>
          <a:p>
            <a:pPr>
              <a:buClr>
                <a:srgbClr val="FF0000"/>
              </a:buClr>
            </a:pPr>
            <a:r>
              <a:rPr lang="hu-HU" altLang="hu-HU" b="1" dirty="0" err="1" smtClean="0">
                <a:effectLst>
                  <a:outerShdw blurRad="38100" dist="38100" dir="2700000" algn="tl">
                    <a:srgbClr val="000000">
                      <a:alpha val="43137"/>
                    </a:srgbClr>
                  </a:outerShdw>
                </a:effectLst>
              </a:rPr>
              <a:t>Kontingencia</a:t>
            </a:r>
            <a:r>
              <a:rPr lang="hu-HU" altLang="hu-HU" b="1" dirty="0" smtClean="0">
                <a:effectLst>
                  <a:outerShdw blurRad="38100" dist="38100" dir="2700000" algn="tl">
                    <a:srgbClr val="000000">
                      <a:alpha val="43137"/>
                    </a:srgbClr>
                  </a:outerShdw>
                </a:effectLst>
              </a:rPr>
              <a:t> tábla</a:t>
            </a:r>
          </a:p>
        </p:txBody>
      </p:sp>
      <p:graphicFrame>
        <p:nvGraphicFramePr>
          <p:cNvPr id="228491" name="Group 139"/>
          <p:cNvGraphicFramePr>
            <a:graphicFrameLocks noGrp="1"/>
          </p:cNvGraphicFramePr>
          <p:nvPr>
            <p:custDataLst>
              <p:tags r:id="rId4"/>
            </p:custDataLst>
            <p:extLst>
              <p:ext uri="{D42A27DB-BD31-4B8C-83A1-F6EECF244321}">
                <p14:modId xmlns:p14="http://schemas.microsoft.com/office/powerpoint/2010/main" val="2881454583"/>
              </p:ext>
            </p:extLst>
          </p:nvPr>
        </p:nvGraphicFramePr>
        <p:xfrm>
          <a:off x="1835696" y="1700808"/>
          <a:ext cx="7239000" cy="4751482"/>
        </p:xfrm>
        <a:graphic>
          <a:graphicData uri="http://schemas.openxmlformats.org/drawingml/2006/table">
            <a:tbl>
              <a:tblPr/>
              <a:tblGrid>
                <a:gridCol w="1671638"/>
                <a:gridCol w="727075"/>
                <a:gridCol w="727075"/>
                <a:gridCol w="806450"/>
                <a:gridCol w="806450"/>
                <a:gridCol w="808037"/>
                <a:gridCol w="646113"/>
                <a:gridCol w="1046162"/>
              </a:tblGrid>
              <a:tr h="837951">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dirty="0" smtClean="0">
                          <a:ln>
                            <a:noFill/>
                          </a:ln>
                          <a:solidFill>
                            <a:schemeClr val="tx1"/>
                          </a:solidFill>
                          <a:effectLst/>
                          <a:latin typeface="Arial" charset="0"/>
                        </a:rPr>
                        <a:t>X szerinti osztályok</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Y szerinti osztályok</a:t>
                      </a:r>
                    </a:p>
                  </a:txBody>
                  <a:tcPr marT="45707" marB="4570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804623">
                <a:tc vMerge="1">
                  <a:txBody>
                    <a:bodyPr/>
                    <a:lstStyle/>
                    <a:p>
                      <a:endParaRPr lang="hu-H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txBody>
                  <a:tcPr marT="45707" marB="4570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txBody>
                  <a:tcPr marT="45707" marB="4570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16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smtClean="0">
                          <a:ln>
                            <a:noFill/>
                          </a:ln>
                          <a:solidFill>
                            <a:schemeClr val="tx1"/>
                          </a:solidFill>
                          <a:effectLst/>
                          <a:latin typeface="Arial" charset="0"/>
                        </a:rPr>
                        <a:t>…</a:t>
                      </a: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hu-HU" sz="24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400" b="0" i="0" u="none" strike="noStrike" cap="none" normalizeH="0" baseline="0" dirty="0" smtClean="0">
                          <a:ln>
                            <a:noFill/>
                          </a:ln>
                          <a:solidFill>
                            <a:schemeClr val="tx1"/>
                          </a:solidFill>
                          <a:effectLst/>
                          <a:latin typeface="Arial" charset="0"/>
                        </a:rPr>
                        <a:t>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214" name="Object 2"/>
          <p:cNvGraphicFramePr>
            <a:graphicFrameLocks noChangeAspect="1"/>
          </p:cNvGraphicFramePr>
          <p:nvPr>
            <p:custDataLst>
              <p:tags r:id="rId5"/>
            </p:custDataLst>
            <p:extLst>
              <p:ext uri="{D42A27DB-BD31-4B8C-83A1-F6EECF244321}">
                <p14:modId xmlns:p14="http://schemas.microsoft.com/office/powerpoint/2010/main" val="1723696937"/>
              </p:ext>
            </p:extLst>
          </p:nvPr>
        </p:nvGraphicFramePr>
        <p:xfrm>
          <a:off x="2445296" y="3453408"/>
          <a:ext cx="457200" cy="433388"/>
        </p:xfrm>
        <a:graphic>
          <a:graphicData uri="http://schemas.openxmlformats.org/presentationml/2006/ole">
            <mc:AlternateContent xmlns:mc="http://schemas.openxmlformats.org/markup-compatibility/2006">
              <mc:Choice xmlns:v="urn:schemas-microsoft-com:vml" Requires="v">
                <p:oleObj spid="_x0000_s7520" name="Egyenlet" r:id="rId41" imgW="209481" imgH="199934" progId="Equation.3">
                  <p:embed/>
                </p:oleObj>
              </mc:Choice>
              <mc:Fallback>
                <p:oleObj name="Egyenlet" r:id="rId41" imgW="209481" imgH="199934" progId="Equation.3">
                  <p:embed/>
                  <p:pic>
                    <p:nvPicPr>
                      <p:cNvPr id="0" name="Object 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445296" y="3453408"/>
                        <a:ext cx="45720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15" name="Object 3"/>
          <p:cNvGraphicFramePr>
            <a:graphicFrameLocks noChangeAspect="1"/>
          </p:cNvGraphicFramePr>
          <p:nvPr>
            <p:custDataLst>
              <p:tags r:id="rId6"/>
            </p:custDataLst>
            <p:extLst>
              <p:ext uri="{D42A27DB-BD31-4B8C-83A1-F6EECF244321}">
                <p14:modId xmlns:p14="http://schemas.microsoft.com/office/powerpoint/2010/main" val="2654103985"/>
              </p:ext>
            </p:extLst>
          </p:nvPr>
        </p:nvGraphicFramePr>
        <p:xfrm>
          <a:off x="2445296" y="3834408"/>
          <a:ext cx="457200" cy="433388"/>
        </p:xfrm>
        <a:graphic>
          <a:graphicData uri="http://schemas.openxmlformats.org/presentationml/2006/ole">
            <mc:AlternateContent xmlns:mc="http://schemas.openxmlformats.org/markup-compatibility/2006">
              <mc:Choice xmlns:v="urn:schemas-microsoft-com:vml" Requires="v">
                <p:oleObj spid="_x0000_s7521" name="Egyenlet" r:id="rId43" imgW="209481" imgH="199934" progId="Equation.3">
                  <p:embed/>
                </p:oleObj>
              </mc:Choice>
              <mc:Fallback>
                <p:oleObj name="Egyenlet" r:id="rId43" imgW="209481" imgH="199934" progId="Equation.3">
                  <p:embed/>
                  <p:pic>
                    <p:nvPicPr>
                      <p:cNvPr id="0" name="Object 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445296" y="3834408"/>
                        <a:ext cx="45720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16" name="Object 4"/>
          <p:cNvGraphicFramePr>
            <a:graphicFrameLocks noChangeAspect="1"/>
          </p:cNvGraphicFramePr>
          <p:nvPr>
            <p:custDataLst>
              <p:tags r:id="rId7"/>
            </p:custDataLst>
            <p:extLst>
              <p:ext uri="{D42A27DB-BD31-4B8C-83A1-F6EECF244321}">
                <p14:modId xmlns:p14="http://schemas.microsoft.com/office/powerpoint/2010/main" val="3407134171"/>
              </p:ext>
            </p:extLst>
          </p:nvPr>
        </p:nvGraphicFramePr>
        <p:xfrm>
          <a:off x="2445296" y="4659908"/>
          <a:ext cx="457200" cy="458788"/>
        </p:xfrm>
        <a:graphic>
          <a:graphicData uri="http://schemas.openxmlformats.org/presentationml/2006/ole">
            <mc:AlternateContent xmlns:mc="http://schemas.openxmlformats.org/markup-compatibility/2006">
              <mc:Choice xmlns:v="urn:schemas-microsoft-com:vml" Requires="v">
                <p:oleObj spid="_x0000_s7522" name="Egyenlet" r:id="rId45" imgW="209481" imgH="209731" progId="Equation.3">
                  <p:embed/>
                </p:oleObj>
              </mc:Choice>
              <mc:Fallback>
                <p:oleObj name="Egyenlet" r:id="rId45" imgW="209481" imgH="209731" progId="Equation.3">
                  <p:embed/>
                  <p:pic>
                    <p:nvPicPr>
                      <p:cNvPr id="0" name="Object 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445296" y="4659908"/>
                        <a:ext cx="4572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17" name="Object 5"/>
          <p:cNvGraphicFramePr>
            <a:graphicFrameLocks noChangeAspect="1"/>
          </p:cNvGraphicFramePr>
          <p:nvPr>
            <p:custDataLst>
              <p:tags r:id="rId8"/>
            </p:custDataLst>
            <p:extLst>
              <p:ext uri="{D42A27DB-BD31-4B8C-83A1-F6EECF244321}">
                <p14:modId xmlns:p14="http://schemas.microsoft.com/office/powerpoint/2010/main" val="3560616451"/>
              </p:ext>
            </p:extLst>
          </p:nvPr>
        </p:nvGraphicFramePr>
        <p:xfrm>
          <a:off x="2445296" y="5510808"/>
          <a:ext cx="457200" cy="433388"/>
        </p:xfrm>
        <a:graphic>
          <a:graphicData uri="http://schemas.openxmlformats.org/presentationml/2006/ole">
            <mc:AlternateContent xmlns:mc="http://schemas.openxmlformats.org/markup-compatibility/2006">
              <mc:Choice xmlns:v="urn:schemas-microsoft-com:vml" Requires="v">
                <p:oleObj spid="_x0000_s7523" name="Egyenlet" r:id="rId47" imgW="209481" imgH="199934" progId="Equation.3">
                  <p:embed/>
                </p:oleObj>
              </mc:Choice>
              <mc:Fallback>
                <p:oleObj name="Egyenlet" r:id="rId47" imgW="209481" imgH="199934" progId="Equation.3">
                  <p:embed/>
                  <p:pic>
                    <p:nvPicPr>
                      <p:cNvPr id="0" name="Object 5"/>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445296" y="5510808"/>
                        <a:ext cx="45720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18" name="Object 6"/>
          <p:cNvGraphicFramePr>
            <a:graphicFrameLocks noChangeAspect="1"/>
          </p:cNvGraphicFramePr>
          <p:nvPr>
            <p:custDataLst>
              <p:tags r:id="rId9"/>
            </p:custDataLst>
            <p:extLst>
              <p:ext uri="{D42A27DB-BD31-4B8C-83A1-F6EECF244321}">
                <p14:modId xmlns:p14="http://schemas.microsoft.com/office/powerpoint/2010/main" val="759259567"/>
              </p:ext>
            </p:extLst>
          </p:nvPr>
        </p:nvGraphicFramePr>
        <p:xfrm>
          <a:off x="3764509" y="2691408"/>
          <a:ext cx="409575" cy="433388"/>
        </p:xfrm>
        <a:graphic>
          <a:graphicData uri="http://schemas.openxmlformats.org/presentationml/2006/ole">
            <mc:AlternateContent xmlns:mc="http://schemas.openxmlformats.org/markup-compatibility/2006">
              <mc:Choice xmlns:v="urn:schemas-microsoft-com:vml" Requires="v">
                <p:oleObj spid="_x0000_s7524" name="Egyenlet" r:id="rId49" imgW="190639" imgH="199934" progId="Equation.3">
                  <p:embed/>
                </p:oleObj>
              </mc:Choice>
              <mc:Fallback>
                <p:oleObj name="Egyenlet" r:id="rId49" imgW="190639" imgH="199934" progId="Equation.3">
                  <p:embed/>
                  <p:pic>
                    <p:nvPicPr>
                      <p:cNvPr id="0" name="Object 6"/>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764509" y="2691408"/>
                        <a:ext cx="4095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19" name="Object 7"/>
          <p:cNvGraphicFramePr>
            <a:graphicFrameLocks noChangeAspect="1"/>
          </p:cNvGraphicFramePr>
          <p:nvPr>
            <p:custDataLst>
              <p:tags r:id="rId10"/>
            </p:custDataLst>
            <p:extLst>
              <p:ext uri="{D42A27DB-BD31-4B8C-83A1-F6EECF244321}">
                <p14:modId xmlns:p14="http://schemas.microsoft.com/office/powerpoint/2010/main" val="1269441464"/>
              </p:ext>
            </p:extLst>
          </p:nvPr>
        </p:nvGraphicFramePr>
        <p:xfrm>
          <a:off x="4502696" y="2767608"/>
          <a:ext cx="409575" cy="433388"/>
        </p:xfrm>
        <a:graphic>
          <a:graphicData uri="http://schemas.openxmlformats.org/presentationml/2006/ole">
            <mc:AlternateContent xmlns:mc="http://schemas.openxmlformats.org/markup-compatibility/2006">
              <mc:Choice xmlns:v="urn:schemas-microsoft-com:vml" Requires="v">
                <p:oleObj spid="_x0000_s7525" name="Egyenlet" r:id="rId51" imgW="190639" imgH="199934" progId="Equation.3">
                  <p:embed/>
                </p:oleObj>
              </mc:Choice>
              <mc:Fallback>
                <p:oleObj name="Egyenlet" r:id="rId51" imgW="190639" imgH="199934" progId="Equation.3">
                  <p:embed/>
                  <p:pic>
                    <p:nvPicPr>
                      <p:cNvPr id="0" name="Object 7"/>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502696" y="2767608"/>
                        <a:ext cx="4095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0" name="Object 8"/>
          <p:cNvGraphicFramePr>
            <a:graphicFrameLocks noChangeAspect="1"/>
          </p:cNvGraphicFramePr>
          <p:nvPr>
            <p:custDataLst>
              <p:tags r:id="rId11"/>
            </p:custDataLst>
            <p:extLst>
              <p:ext uri="{D42A27DB-BD31-4B8C-83A1-F6EECF244321}">
                <p14:modId xmlns:p14="http://schemas.microsoft.com/office/powerpoint/2010/main" val="3711329163"/>
              </p:ext>
            </p:extLst>
          </p:nvPr>
        </p:nvGraphicFramePr>
        <p:xfrm>
          <a:off x="6026696" y="2756496"/>
          <a:ext cx="409575" cy="457200"/>
        </p:xfrm>
        <a:graphic>
          <a:graphicData uri="http://schemas.openxmlformats.org/presentationml/2006/ole">
            <mc:AlternateContent xmlns:mc="http://schemas.openxmlformats.org/markup-compatibility/2006">
              <mc:Choice xmlns:v="urn:schemas-microsoft-com:vml" Requires="v">
                <p:oleObj spid="_x0000_s7526" name="Egyenlet" r:id="rId53" imgW="190639" imgH="209731" progId="Equation.3">
                  <p:embed/>
                </p:oleObj>
              </mc:Choice>
              <mc:Fallback>
                <p:oleObj name="Egyenlet" r:id="rId53" imgW="190639" imgH="209731" progId="Equation.3">
                  <p:embed/>
                  <p:pic>
                    <p:nvPicPr>
                      <p:cNvPr id="0" name="Object 8"/>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026696" y="2756496"/>
                        <a:ext cx="409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1" name="Object 9"/>
          <p:cNvGraphicFramePr>
            <a:graphicFrameLocks noChangeAspect="1"/>
          </p:cNvGraphicFramePr>
          <p:nvPr>
            <p:custDataLst>
              <p:tags r:id="rId12"/>
            </p:custDataLst>
            <p:extLst>
              <p:ext uri="{D42A27DB-BD31-4B8C-83A1-F6EECF244321}">
                <p14:modId xmlns:p14="http://schemas.microsoft.com/office/powerpoint/2010/main" val="2673107110"/>
              </p:ext>
            </p:extLst>
          </p:nvPr>
        </p:nvGraphicFramePr>
        <p:xfrm>
          <a:off x="7474496" y="2680296"/>
          <a:ext cx="409575" cy="457200"/>
        </p:xfrm>
        <a:graphic>
          <a:graphicData uri="http://schemas.openxmlformats.org/presentationml/2006/ole">
            <mc:AlternateContent xmlns:mc="http://schemas.openxmlformats.org/markup-compatibility/2006">
              <mc:Choice xmlns:v="urn:schemas-microsoft-com:vml" Requires="v">
                <p:oleObj spid="_x0000_s7527" name="Egyenlet" r:id="rId55" imgW="190639" imgH="209731" progId="Equation.3">
                  <p:embed/>
                </p:oleObj>
              </mc:Choice>
              <mc:Fallback>
                <p:oleObj name="Egyenlet" r:id="rId55" imgW="190639" imgH="209731" progId="Equation.3">
                  <p:embed/>
                  <p:pic>
                    <p:nvPicPr>
                      <p:cNvPr id="0" name="Object 9"/>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474496" y="2680296"/>
                        <a:ext cx="409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2" name="Object 10"/>
          <p:cNvGraphicFramePr>
            <a:graphicFrameLocks noChangeAspect="1"/>
          </p:cNvGraphicFramePr>
          <p:nvPr>
            <p:custDataLst>
              <p:tags r:id="rId13"/>
            </p:custDataLst>
            <p:extLst>
              <p:ext uri="{D42A27DB-BD31-4B8C-83A1-F6EECF244321}">
                <p14:modId xmlns:p14="http://schemas.microsoft.com/office/powerpoint/2010/main" val="917652475"/>
              </p:ext>
            </p:extLst>
          </p:nvPr>
        </p:nvGraphicFramePr>
        <p:xfrm>
          <a:off x="3600996" y="3542308"/>
          <a:ext cx="384175" cy="407988"/>
        </p:xfrm>
        <a:graphic>
          <a:graphicData uri="http://schemas.openxmlformats.org/presentationml/2006/ole">
            <mc:AlternateContent xmlns:mc="http://schemas.openxmlformats.org/markup-compatibility/2006">
              <mc:Choice xmlns:v="urn:schemas-microsoft-com:vml" Requires="v">
                <p:oleObj spid="_x0000_s7528" name="Egyenlet" r:id="rId57" imgW="171427" imgH="190500" progId="Equation.3">
                  <p:embed/>
                </p:oleObj>
              </mc:Choice>
              <mc:Fallback>
                <p:oleObj name="Egyenlet" r:id="rId57" imgW="171427" imgH="190500" progId="Equation.3">
                  <p:embed/>
                  <p:pic>
                    <p:nvPicPr>
                      <p:cNvPr id="0" name="Object 10"/>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600996" y="3542308"/>
                        <a:ext cx="3841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3" name="Object 11"/>
          <p:cNvGraphicFramePr>
            <a:graphicFrameLocks noChangeAspect="1"/>
          </p:cNvGraphicFramePr>
          <p:nvPr>
            <p:custDataLst>
              <p:tags r:id="rId14"/>
            </p:custDataLst>
            <p:extLst>
              <p:ext uri="{D42A27DB-BD31-4B8C-83A1-F6EECF244321}">
                <p14:modId xmlns:p14="http://schemas.microsoft.com/office/powerpoint/2010/main" val="930131769"/>
              </p:ext>
            </p:extLst>
          </p:nvPr>
        </p:nvGraphicFramePr>
        <p:xfrm>
          <a:off x="3664496" y="5434608"/>
          <a:ext cx="384175" cy="407988"/>
        </p:xfrm>
        <a:graphic>
          <a:graphicData uri="http://schemas.openxmlformats.org/presentationml/2006/ole">
            <mc:AlternateContent xmlns:mc="http://schemas.openxmlformats.org/markup-compatibility/2006">
              <mc:Choice xmlns:v="urn:schemas-microsoft-com:vml" Requires="v">
                <p:oleObj spid="_x0000_s7529" name="Egyenlet" r:id="rId59" imgW="171427" imgH="190500" progId="Equation.3">
                  <p:embed/>
                </p:oleObj>
              </mc:Choice>
              <mc:Fallback>
                <p:oleObj name="Egyenlet" r:id="rId59" imgW="171427" imgH="190500" progId="Equation.3">
                  <p:embed/>
                  <p:pic>
                    <p:nvPicPr>
                      <p:cNvPr id="0" name="Object 1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664496" y="5434608"/>
                        <a:ext cx="3841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4" name="Object 12"/>
          <p:cNvGraphicFramePr>
            <a:graphicFrameLocks noChangeAspect="1"/>
          </p:cNvGraphicFramePr>
          <p:nvPr>
            <p:custDataLst>
              <p:tags r:id="rId15"/>
            </p:custDataLst>
            <p:extLst>
              <p:ext uri="{D42A27DB-BD31-4B8C-83A1-F6EECF244321}">
                <p14:modId xmlns:p14="http://schemas.microsoft.com/office/powerpoint/2010/main" val="2508950233"/>
              </p:ext>
            </p:extLst>
          </p:nvPr>
        </p:nvGraphicFramePr>
        <p:xfrm>
          <a:off x="5939384" y="3505796"/>
          <a:ext cx="407987" cy="455612"/>
        </p:xfrm>
        <a:graphic>
          <a:graphicData uri="http://schemas.openxmlformats.org/presentationml/2006/ole">
            <mc:AlternateContent xmlns:mc="http://schemas.openxmlformats.org/markup-compatibility/2006">
              <mc:Choice xmlns:v="urn:schemas-microsoft-com:vml" Requires="v">
                <p:oleObj spid="_x0000_s7530" name="Egyenlet" r:id="rId61" imgW="190639" imgH="209731" progId="Equation.3">
                  <p:embed/>
                </p:oleObj>
              </mc:Choice>
              <mc:Fallback>
                <p:oleObj name="Egyenlet" r:id="rId61" imgW="190639" imgH="209731" progId="Equation.3">
                  <p:embed/>
                  <p:pic>
                    <p:nvPicPr>
                      <p:cNvPr id="0" name="Object 1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939384" y="3505796"/>
                        <a:ext cx="4079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5" name="Object 13"/>
          <p:cNvGraphicFramePr>
            <a:graphicFrameLocks noChangeAspect="1"/>
          </p:cNvGraphicFramePr>
          <p:nvPr>
            <p:custDataLst>
              <p:tags r:id="rId16"/>
            </p:custDataLst>
            <p:extLst>
              <p:ext uri="{D42A27DB-BD31-4B8C-83A1-F6EECF244321}">
                <p14:modId xmlns:p14="http://schemas.microsoft.com/office/powerpoint/2010/main" val="1941778812"/>
              </p:ext>
            </p:extLst>
          </p:nvPr>
        </p:nvGraphicFramePr>
        <p:xfrm>
          <a:off x="4350296" y="3529608"/>
          <a:ext cx="407988" cy="407988"/>
        </p:xfrm>
        <a:graphic>
          <a:graphicData uri="http://schemas.openxmlformats.org/presentationml/2006/ole">
            <mc:AlternateContent xmlns:mc="http://schemas.openxmlformats.org/markup-compatibility/2006">
              <mc:Choice xmlns:v="urn:schemas-microsoft-com:vml" Requires="v">
                <p:oleObj spid="_x0000_s7531" name="Egyenlet" r:id="rId63" imgW="190639" imgH="190500" progId="Equation.3">
                  <p:embed/>
                </p:oleObj>
              </mc:Choice>
              <mc:Fallback>
                <p:oleObj name="Egyenlet" r:id="rId63" imgW="190639" imgH="190500" progId="Equation.3">
                  <p:embed/>
                  <p:pic>
                    <p:nvPicPr>
                      <p:cNvPr id="0" name="Object 13"/>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4350296" y="3529608"/>
                        <a:ext cx="4079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6" name="Object 14"/>
          <p:cNvGraphicFramePr>
            <a:graphicFrameLocks noChangeAspect="1"/>
          </p:cNvGraphicFramePr>
          <p:nvPr>
            <p:custDataLst>
              <p:tags r:id="rId17"/>
            </p:custDataLst>
            <p:extLst>
              <p:ext uri="{D42A27DB-BD31-4B8C-83A1-F6EECF244321}">
                <p14:modId xmlns:p14="http://schemas.microsoft.com/office/powerpoint/2010/main" val="3764272084"/>
              </p:ext>
            </p:extLst>
          </p:nvPr>
        </p:nvGraphicFramePr>
        <p:xfrm>
          <a:off x="8260309" y="3440708"/>
          <a:ext cx="336550" cy="433388"/>
        </p:xfrm>
        <a:graphic>
          <a:graphicData uri="http://schemas.openxmlformats.org/presentationml/2006/ole">
            <mc:AlternateContent xmlns:mc="http://schemas.openxmlformats.org/markup-compatibility/2006">
              <mc:Choice xmlns:v="urn:schemas-microsoft-com:vml" Requires="v">
                <p:oleObj spid="_x0000_s7532" name="Egyenlet" r:id="rId65" imgW="152585" imgH="199934" progId="Equation.3">
                  <p:embed/>
                </p:oleObj>
              </mc:Choice>
              <mc:Fallback>
                <p:oleObj name="Egyenlet" r:id="rId65" imgW="152585" imgH="199934" progId="Equation.3">
                  <p:embed/>
                  <p:pic>
                    <p:nvPicPr>
                      <p:cNvPr id="0" name="Object 14"/>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8260309" y="3440708"/>
                        <a:ext cx="3365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7" name="Object 15"/>
          <p:cNvGraphicFramePr>
            <a:graphicFrameLocks noChangeAspect="1"/>
          </p:cNvGraphicFramePr>
          <p:nvPr>
            <p:custDataLst>
              <p:tags r:id="rId18"/>
            </p:custDataLst>
            <p:extLst>
              <p:ext uri="{D42A27DB-BD31-4B8C-83A1-F6EECF244321}">
                <p14:modId xmlns:p14="http://schemas.microsoft.com/office/powerpoint/2010/main" val="2156973572"/>
              </p:ext>
            </p:extLst>
          </p:nvPr>
        </p:nvGraphicFramePr>
        <p:xfrm>
          <a:off x="7474496" y="3440708"/>
          <a:ext cx="384175" cy="433388"/>
        </p:xfrm>
        <a:graphic>
          <a:graphicData uri="http://schemas.openxmlformats.org/presentationml/2006/ole">
            <mc:AlternateContent xmlns:mc="http://schemas.openxmlformats.org/markup-compatibility/2006">
              <mc:Choice xmlns:v="urn:schemas-microsoft-com:vml" Requires="v">
                <p:oleObj spid="_x0000_s7533" name="Egyenlet" r:id="rId67" imgW="171427" imgH="199934" progId="Equation.3">
                  <p:embed/>
                </p:oleObj>
              </mc:Choice>
              <mc:Fallback>
                <p:oleObj name="Egyenlet" r:id="rId67" imgW="171427" imgH="199934" progId="Equation.3">
                  <p:embed/>
                  <p:pic>
                    <p:nvPicPr>
                      <p:cNvPr id="0" name="Object 15"/>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7474496" y="3440708"/>
                        <a:ext cx="3841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8" name="Object 16"/>
          <p:cNvGraphicFramePr>
            <a:graphicFrameLocks noChangeAspect="1"/>
          </p:cNvGraphicFramePr>
          <p:nvPr>
            <p:custDataLst>
              <p:tags r:id="rId19"/>
            </p:custDataLst>
            <p:extLst>
              <p:ext uri="{D42A27DB-BD31-4B8C-83A1-F6EECF244321}">
                <p14:modId xmlns:p14="http://schemas.microsoft.com/office/powerpoint/2010/main" val="3128690177"/>
              </p:ext>
            </p:extLst>
          </p:nvPr>
        </p:nvGraphicFramePr>
        <p:xfrm>
          <a:off x="7561809" y="6031508"/>
          <a:ext cx="360362" cy="433388"/>
        </p:xfrm>
        <a:graphic>
          <a:graphicData uri="http://schemas.openxmlformats.org/presentationml/2006/ole">
            <mc:AlternateContent xmlns:mc="http://schemas.openxmlformats.org/markup-compatibility/2006">
              <mc:Choice xmlns:v="urn:schemas-microsoft-com:vml" Requires="v">
                <p:oleObj spid="_x0000_s7534" name="Egyenlet" r:id="rId69" imgW="161821" imgH="199934" progId="Equation.3">
                  <p:embed/>
                </p:oleObj>
              </mc:Choice>
              <mc:Fallback>
                <p:oleObj name="Egyenlet" r:id="rId69" imgW="161821" imgH="199934" progId="Equation.3">
                  <p:embed/>
                  <p:pic>
                    <p:nvPicPr>
                      <p:cNvPr id="0" name="Object 16"/>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561809" y="6031508"/>
                        <a:ext cx="3603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29" name="Object 17"/>
          <p:cNvGraphicFramePr>
            <a:graphicFrameLocks noChangeAspect="1"/>
          </p:cNvGraphicFramePr>
          <p:nvPr>
            <p:custDataLst>
              <p:tags r:id="rId20"/>
            </p:custDataLst>
            <p:extLst>
              <p:ext uri="{D42A27DB-BD31-4B8C-83A1-F6EECF244321}">
                <p14:modId xmlns:p14="http://schemas.microsoft.com/office/powerpoint/2010/main" val="584906965"/>
              </p:ext>
            </p:extLst>
          </p:nvPr>
        </p:nvGraphicFramePr>
        <p:xfrm>
          <a:off x="7463384" y="3834408"/>
          <a:ext cx="407987" cy="433388"/>
        </p:xfrm>
        <a:graphic>
          <a:graphicData uri="http://schemas.openxmlformats.org/presentationml/2006/ole">
            <mc:AlternateContent xmlns:mc="http://schemas.openxmlformats.org/markup-compatibility/2006">
              <mc:Choice xmlns:v="urn:schemas-microsoft-com:vml" Requires="v">
                <p:oleObj spid="_x0000_s7535" name="Egyenlet" r:id="rId71" imgW="190639" imgH="199934" progId="Equation.3">
                  <p:embed/>
                </p:oleObj>
              </mc:Choice>
              <mc:Fallback>
                <p:oleObj name="Egyenlet" r:id="rId71" imgW="190639" imgH="199934" progId="Equation.3">
                  <p:embed/>
                  <p:pic>
                    <p:nvPicPr>
                      <p:cNvPr id="0" name="Object 17"/>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7463384" y="3834408"/>
                        <a:ext cx="407987"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0" name="Object 18"/>
          <p:cNvGraphicFramePr>
            <a:graphicFrameLocks noChangeAspect="1"/>
          </p:cNvGraphicFramePr>
          <p:nvPr>
            <p:custDataLst>
              <p:tags r:id="rId21"/>
            </p:custDataLst>
            <p:extLst>
              <p:ext uri="{D42A27DB-BD31-4B8C-83A1-F6EECF244321}">
                <p14:modId xmlns:p14="http://schemas.microsoft.com/office/powerpoint/2010/main" val="4117237135"/>
              </p:ext>
            </p:extLst>
          </p:nvPr>
        </p:nvGraphicFramePr>
        <p:xfrm>
          <a:off x="7485609" y="4748808"/>
          <a:ext cx="360362" cy="433388"/>
        </p:xfrm>
        <a:graphic>
          <a:graphicData uri="http://schemas.openxmlformats.org/presentationml/2006/ole">
            <mc:AlternateContent xmlns:mc="http://schemas.openxmlformats.org/markup-compatibility/2006">
              <mc:Choice xmlns:v="urn:schemas-microsoft-com:vml" Requires="v">
                <p:oleObj spid="_x0000_s7536" name="Egyenlet" r:id="rId73" imgW="161821" imgH="199934" progId="Equation.3">
                  <p:embed/>
                </p:oleObj>
              </mc:Choice>
              <mc:Fallback>
                <p:oleObj name="Egyenlet" r:id="rId73" imgW="161821" imgH="199934" progId="Equation.3">
                  <p:embed/>
                  <p:pic>
                    <p:nvPicPr>
                      <p:cNvPr id="0" name="Object 18"/>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7485609" y="4748808"/>
                        <a:ext cx="3603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1" name="Object 19"/>
          <p:cNvGraphicFramePr>
            <a:graphicFrameLocks noChangeAspect="1"/>
          </p:cNvGraphicFramePr>
          <p:nvPr>
            <p:custDataLst>
              <p:tags r:id="rId22"/>
            </p:custDataLst>
            <p:extLst>
              <p:ext uri="{D42A27DB-BD31-4B8C-83A1-F6EECF244321}">
                <p14:modId xmlns:p14="http://schemas.microsoft.com/office/powerpoint/2010/main" val="3072910007"/>
              </p:ext>
            </p:extLst>
          </p:nvPr>
        </p:nvGraphicFramePr>
        <p:xfrm>
          <a:off x="7474496" y="5510808"/>
          <a:ext cx="384175" cy="433388"/>
        </p:xfrm>
        <a:graphic>
          <a:graphicData uri="http://schemas.openxmlformats.org/presentationml/2006/ole">
            <mc:AlternateContent xmlns:mc="http://schemas.openxmlformats.org/markup-compatibility/2006">
              <mc:Choice xmlns:v="urn:schemas-microsoft-com:vml" Requires="v">
                <p:oleObj spid="_x0000_s7537" name="Egyenlet" r:id="rId75" imgW="171427" imgH="199934" progId="Equation.3">
                  <p:embed/>
                </p:oleObj>
              </mc:Choice>
              <mc:Fallback>
                <p:oleObj name="Egyenlet" r:id="rId75" imgW="171427" imgH="199934" progId="Equation.3">
                  <p:embed/>
                  <p:pic>
                    <p:nvPicPr>
                      <p:cNvPr id="0" name="Object 19"/>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7474496" y="5510808"/>
                        <a:ext cx="3841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2" name="Object 20"/>
          <p:cNvGraphicFramePr>
            <a:graphicFrameLocks noChangeAspect="1"/>
          </p:cNvGraphicFramePr>
          <p:nvPr>
            <p:custDataLst>
              <p:tags r:id="rId23"/>
            </p:custDataLst>
            <p:extLst>
              <p:ext uri="{D42A27DB-BD31-4B8C-83A1-F6EECF244321}">
                <p14:modId xmlns:p14="http://schemas.microsoft.com/office/powerpoint/2010/main" val="2761657356"/>
              </p:ext>
            </p:extLst>
          </p:nvPr>
        </p:nvGraphicFramePr>
        <p:xfrm>
          <a:off x="3664496" y="6044208"/>
          <a:ext cx="360363" cy="433388"/>
        </p:xfrm>
        <a:graphic>
          <a:graphicData uri="http://schemas.openxmlformats.org/presentationml/2006/ole">
            <mc:AlternateContent xmlns:mc="http://schemas.openxmlformats.org/markup-compatibility/2006">
              <mc:Choice xmlns:v="urn:schemas-microsoft-com:vml" Requires="v">
                <p:oleObj spid="_x0000_s7538" name="Egyenlet" r:id="rId77" imgW="161821" imgH="199934" progId="Equation.3">
                  <p:embed/>
                </p:oleObj>
              </mc:Choice>
              <mc:Fallback>
                <p:oleObj name="Egyenlet" r:id="rId77" imgW="161821" imgH="199934" progId="Equation.3">
                  <p:embed/>
                  <p:pic>
                    <p:nvPicPr>
                      <p:cNvPr id="0" name="Object 20"/>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664496" y="6044208"/>
                        <a:ext cx="36036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3" name="Object 21"/>
          <p:cNvGraphicFramePr>
            <a:graphicFrameLocks noChangeAspect="1"/>
          </p:cNvGraphicFramePr>
          <p:nvPr>
            <p:custDataLst>
              <p:tags r:id="rId24"/>
            </p:custDataLst>
            <p:extLst>
              <p:ext uri="{D42A27DB-BD31-4B8C-83A1-F6EECF244321}">
                <p14:modId xmlns:p14="http://schemas.microsoft.com/office/powerpoint/2010/main" val="241017855"/>
              </p:ext>
            </p:extLst>
          </p:nvPr>
        </p:nvGraphicFramePr>
        <p:xfrm>
          <a:off x="5874296" y="5968008"/>
          <a:ext cx="360363" cy="457200"/>
        </p:xfrm>
        <a:graphic>
          <a:graphicData uri="http://schemas.openxmlformats.org/presentationml/2006/ole">
            <mc:AlternateContent xmlns:mc="http://schemas.openxmlformats.org/markup-compatibility/2006">
              <mc:Choice xmlns:v="urn:schemas-microsoft-com:vml" Requires="v">
                <p:oleObj spid="_x0000_s7539" name="Egyenlet" r:id="rId79" imgW="161821" imgH="209731" progId="Equation.3">
                  <p:embed/>
                </p:oleObj>
              </mc:Choice>
              <mc:Fallback>
                <p:oleObj name="Egyenlet" r:id="rId79" imgW="161821" imgH="209731" progId="Equation.3">
                  <p:embed/>
                  <p:pic>
                    <p:nvPicPr>
                      <p:cNvPr id="0" name="Object 2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874296" y="5968008"/>
                        <a:ext cx="3603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4" name="Object 22"/>
          <p:cNvGraphicFramePr>
            <a:graphicFrameLocks noChangeAspect="1"/>
          </p:cNvGraphicFramePr>
          <p:nvPr>
            <p:custDataLst>
              <p:tags r:id="rId25"/>
            </p:custDataLst>
            <p:extLst>
              <p:ext uri="{D42A27DB-BD31-4B8C-83A1-F6EECF244321}">
                <p14:modId xmlns:p14="http://schemas.microsoft.com/office/powerpoint/2010/main" val="1343144042"/>
              </p:ext>
            </p:extLst>
          </p:nvPr>
        </p:nvGraphicFramePr>
        <p:xfrm>
          <a:off x="8236496" y="4748808"/>
          <a:ext cx="336550" cy="433388"/>
        </p:xfrm>
        <a:graphic>
          <a:graphicData uri="http://schemas.openxmlformats.org/presentationml/2006/ole">
            <mc:AlternateContent xmlns:mc="http://schemas.openxmlformats.org/markup-compatibility/2006">
              <mc:Choice xmlns:v="urn:schemas-microsoft-com:vml" Requires="v">
                <p:oleObj spid="_x0000_s7540" name="Egyenlet" r:id="rId81" imgW="152585" imgH="199934" progId="Equation.3">
                  <p:embed/>
                </p:oleObj>
              </mc:Choice>
              <mc:Fallback>
                <p:oleObj name="Egyenlet" r:id="rId81" imgW="152585" imgH="199934" progId="Equation.3">
                  <p:embed/>
                  <p:pic>
                    <p:nvPicPr>
                      <p:cNvPr id="0" name="Object 22"/>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8236496" y="4748808"/>
                        <a:ext cx="3365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5" name="Object 23"/>
          <p:cNvGraphicFramePr>
            <a:graphicFrameLocks noChangeAspect="1"/>
          </p:cNvGraphicFramePr>
          <p:nvPr>
            <p:custDataLst>
              <p:tags r:id="rId26"/>
            </p:custDataLst>
            <p:extLst>
              <p:ext uri="{D42A27DB-BD31-4B8C-83A1-F6EECF244321}">
                <p14:modId xmlns:p14="http://schemas.microsoft.com/office/powerpoint/2010/main" val="3566161277"/>
              </p:ext>
            </p:extLst>
          </p:nvPr>
        </p:nvGraphicFramePr>
        <p:xfrm>
          <a:off x="4350296" y="6044208"/>
          <a:ext cx="360363" cy="433388"/>
        </p:xfrm>
        <a:graphic>
          <a:graphicData uri="http://schemas.openxmlformats.org/presentationml/2006/ole">
            <mc:AlternateContent xmlns:mc="http://schemas.openxmlformats.org/markup-compatibility/2006">
              <mc:Choice xmlns:v="urn:schemas-microsoft-com:vml" Requires="v">
                <p:oleObj spid="_x0000_s7541" name="Egyenlet" r:id="rId83" imgW="161821" imgH="199934" progId="Equation.3">
                  <p:embed/>
                </p:oleObj>
              </mc:Choice>
              <mc:Fallback>
                <p:oleObj name="Egyenlet" r:id="rId83" imgW="161821" imgH="199934" progId="Equation.3">
                  <p:embed/>
                  <p:pic>
                    <p:nvPicPr>
                      <p:cNvPr id="0" name="Object 23"/>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4350296" y="6044208"/>
                        <a:ext cx="36036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6" name="Object 24"/>
          <p:cNvGraphicFramePr>
            <a:graphicFrameLocks noChangeAspect="1"/>
          </p:cNvGraphicFramePr>
          <p:nvPr>
            <p:custDataLst>
              <p:tags r:id="rId27"/>
            </p:custDataLst>
            <p:extLst>
              <p:ext uri="{D42A27DB-BD31-4B8C-83A1-F6EECF244321}">
                <p14:modId xmlns:p14="http://schemas.microsoft.com/office/powerpoint/2010/main" val="1757542257"/>
              </p:ext>
            </p:extLst>
          </p:nvPr>
        </p:nvGraphicFramePr>
        <p:xfrm>
          <a:off x="8149184" y="3910608"/>
          <a:ext cx="360362" cy="433388"/>
        </p:xfrm>
        <a:graphic>
          <a:graphicData uri="http://schemas.openxmlformats.org/presentationml/2006/ole">
            <mc:AlternateContent xmlns:mc="http://schemas.openxmlformats.org/markup-compatibility/2006">
              <mc:Choice xmlns:v="urn:schemas-microsoft-com:vml" Requires="v">
                <p:oleObj spid="_x0000_s7542" name="Egyenlet" r:id="rId85" imgW="161821" imgH="199934" progId="Equation.3">
                  <p:embed/>
                </p:oleObj>
              </mc:Choice>
              <mc:Fallback>
                <p:oleObj name="Egyenlet" r:id="rId85" imgW="161821" imgH="199934" progId="Equation.3">
                  <p:embed/>
                  <p:pic>
                    <p:nvPicPr>
                      <p:cNvPr id="0" name="Object 24"/>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8149184" y="3910608"/>
                        <a:ext cx="3603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7" name="Object 25"/>
          <p:cNvGraphicFramePr>
            <a:graphicFrameLocks noChangeAspect="1"/>
          </p:cNvGraphicFramePr>
          <p:nvPr>
            <p:custDataLst>
              <p:tags r:id="rId28"/>
            </p:custDataLst>
            <p:extLst>
              <p:ext uri="{D42A27DB-BD31-4B8C-83A1-F6EECF244321}">
                <p14:modId xmlns:p14="http://schemas.microsoft.com/office/powerpoint/2010/main" val="3539980639"/>
              </p:ext>
            </p:extLst>
          </p:nvPr>
        </p:nvGraphicFramePr>
        <p:xfrm>
          <a:off x="8149184" y="5510808"/>
          <a:ext cx="360362" cy="433388"/>
        </p:xfrm>
        <a:graphic>
          <a:graphicData uri="http://schemas.openxmlformats.org/presentationml/2006/ole">
            <mc:AlternateContent xmlns:mc="http://schemas.openxmlformats.org/markup-compatibility/2006">
              <mc:Choice xmlns:v="urn:schemas-microsoft-com:vml" Requires="v">
                <p:oleObj spid="_x0000_s7543" name="Egyenlet" r:id="rId87" imgW="161821" imgH="199934" progId="Equation.3">
                  <p:embed/>
                </p:oleObj>
              </mc:Choice>
              <mc:Fallback>
                <p:oleObj name="Egyenlet" r:id="rId87" imgW="161821" imgH="199934" progId="Equation.3">
                  <p:embed/>
                  <p:pic>
                    <p:nvPicPr>
                      <p:cNvPr id="0" name="Object 25"/>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149184" y="5510808"/>
                        <a:ext cx="36036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8" name="Object 26"/>
          <p:cNvGraphicFramePr>
            <a:graphicFrameLocks noChangeAspect="1"/>
          </p:cNvGraphicFramePr>
          <p:nvPr>
            <p:custDataLst>
              <p:tags r:id="rId29"/>
            </p:custDataLst>
            <p:extLst>
              <p:ext uri="{D42A27DB-BD31-4B8C-83A1-F6EECF244321}">
                <p14:modId xmlns:p14="http://schemas.microsoft.com/office/powerpoint/2010/main" val="3821375565"/>
              </p:ext>
            </p:extLst>
          </p:nvPr>
        </p:nvGraphicFramePr>
        <p:xfrm>
          <a:off x="5939384" y="3910608"/>
          <a:ext cx="431800" cy="455613"/>
        </p:xfrm>
        <a:graphic>
          <a:graphicData uri="http://schemas.openxmlformats.org/presentationml/2006/ole">
            <mc:AlternateContent xmlns:mc="http://schemas.openxmlformats.org/markup-compatibility/2006">
              <mc:Choice xmlns:v="urn:schemas-microsoft-com:vml" Requires="v">
                <p:oleObj spid="_x0000_s7544" name="Egyenlet" r:id="rId89" imgW="199875" imgH="209731" progId="Equation.3">
                  <p:embed/>
                </p:oleObj>
              </mc:Choice>
              <mc:Fallback>
                <p:oleObj name="Egyenlet" r:id="rId89" imgW="199875" imgH="209731" progId="Equation.3">
                  <p:embed/>
                  <p:pic>
                    <p:nvPicPr>
                      <p:cNvPr id="0" name="Object 26"/>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5939384" y="3910608"/>
                        <a:ext cx="43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9" name="Object 27"/>
          <p:cNvGraphicFramePr>
            <a:graphicFrameLocks noChangeAspect="1"/>
          </p:cNvGraphicFramePr>
          <p:nvPr>
            <p:custDataLst>
              <p:tags r:id="rId30"/>
            </p:custDataLst>
            <p:extLst>
              <p:ext uri="{D42A27DB-BD31-4B8C-83A1-F6EECF244321}">
                <p14:modId xmlns:p14="http://schemas.microsoft.com/office/powerpoint/2010/main" val="3380354524"/>
              </p:ext>
            </p:extLst>
          </p:nvPr>
        </p:nvGraphicFramePr>
        <p:xfrm>
          <a:off x="5985421" y="4672608"/>
          <a:ext cx="336550" cy="455613"/>
        </p:xfrm>
        <a:graphic>
          <a:graphicData uri="http://schemas.openxmlformats.org/presentationml/2006/ole">
            <mc:AlternateContent xmlns:mc="http://schemas.openxmlformats.org/markup-compatibility/2006">
              <mc:Choice xmlns:v="urn:schemas-microsoft-com:vml" Requires="v">
                <p:oleObj spid="_x0000_s7545" name="Egyenlet" r:id="rId91" imgW="152585" imgH="209731" progId="Equation.3">
                  <p:embed/>
                </p:oleObj>
              </mc:Choice>
              <mc:Fallback>
                <p:oleObj name="Egyenlet" r:id="rId91" imgW="152585" imgH="209731" progId="Equation.3">
                  <p:embed/>
                  <p:pic>
                    <p:nvPicPr>
                      <p:cNvPr id="0" name="Object 27"/>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985421" y="4672608"/>
                        <a:ext cx="3365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0" name="Object 28"/>
          <p:cNvGraphicFramePr>
            <a:graphicFrameLocks noChangeAspect="1"/>
          </p:cNvGraphicFramePr>
          <p:nvPr>
            <p:custDataLst>
              <p:tags r:id="rId31"/>
            </p:custDataLst>
            <p:extLst>
              <p:ext uri="{D42A27DB-BD31-4B8C-83A1-F6EECF244321}">
                <p14:modId xmlns:p14="http://schemas.microsoft.com/office/powerpoint/2010/main" val="1414708327"/>
              </p:ext>
            </p:extLst>
          </p:nvPr>
        </p:nvGraphicFramePr>
        <p:xfrm>
          <a:off x="5974309" y="5434608"/>
          <a:ext cx="360362" cy="455613"/>
        </p:xfrm>
        <a:graphic>
          <a:graphicData uri="http://schemas.openxmlformats.org/presentationml/2006/ole">
            <mc:AlternateContent xmlns:mc="http://schemas.openxmlformats.org/markup-compatibility/2006">
              <mc:Choice xmlns:v="urn:schemas-microsoft-com:vml" Requires="v">
                <p:oleObj spid="_x0000_s7546" name="Egyenlet" r:id="rId93" imgW="161821" imgH="209731" progId="Equation.3">
                  <p:embed/>
                </p:oleObj>
              </mc:Choice>
              <mc:Fallback>
                <p:oleObj name="Egyenlet" r:id="rId93" imgW="161821" imgH="209731" progId="Equation.3">
                  <p:embed/>
                  <p:pic>
                    <p:nvPicPr>
                      <p:cNvPr id="0" name="Object 28"/>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5974309" y="5434608"/>
                        <a:ext cx="3603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1" name="Object 29"/>
          <p:cNvGraphicFramePr>
            <a:graphicFrameLocks noChangeAspect="1"/>
          </p:cNvGraphicFramePr>
          <p:nvPr>
            <p:custDataLst>
              <p:tags r:id="rId32"/>
            </p:custDataLst>
            <p:extLst>
              <p:ext uri="{D42A27DB-BD31-4B8C-83A1-F6EECF244321}">
                <p14:modId xmlns:p14="http://schemas.microsoft.com/office/powerpoint/2010/main" val="2515709928"/>
              </p:ext>
            </p:extLst>
          </p:nvPr>
        </p:nvGraphicFramePr>
        <p:xfrm>
          <a:off x="4339184" y="5587008"/>
          <a:ext cx="407987" cy="407988"/>
        </p:xfrm>
        <a:graphic>
          <a:graphicData uri="http://schemas.openxmlformats.org/presentationml/2006/ole">
            <mc:AlternateContent xmlns:mc="http://schemas.openxmlformats.org/markup-compatibility/2006">
              <mc:Choice xmlns:v="urn:schemas-microsoft-com:vml" Requires="v">
                <p:oleObj spid="_x0000_s7547" name="Egyenlet" r:id="rId95" imgW="190639" imgH="190500" progId="Equation.3">
                  <p:embed/>
                </p:oleObj>
              </mc:Choice>
              <mc:Fallback>
                <p:oleObj name="Egyenlet" r:id="rId95" imgW="190639" imgH="190500" progId="Equation.3">
                  <p:embed/>
                  <p:pic>
                    <p:nvPicPr>
                      <p:cNvPr id="0" name="Object 29"/>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4339184" y="5587008"/>
                        <a:ext cx="407987"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2" name="Object 30"/>
          <p:cNvGraphicFramePr>
            <a:graphicFrameLocks noChangeAspect="1"/>
          </p:cNvGraphicFramePr>
          <p:nvPr>
            <p:custDataLst>
              <p:tags r:id="rId33"/>
            </p:custDataLst>
            <p:extLst>
              <p:ext uri="{D42A27DB-BD31-4B8C-83A1-F6EECF244321}">
                <p14:modId xmlns:p14="http://schemas.microsoft.com/office/powerpoint/2010/main" val="644067112"/>
              </p:ext>
            </p:extLst>
          </p:nvPr>
        </p:nvGraphicFramePr>
        <p:xfrm>
          <a:off x="4350296" y="3910608"/>
          <a:ext cx="407988" cy="407988"/>
        </p:xfrm>
        <a:graphic>
          <a:graphicData uri="http://schemas.openxmlformats.org/presentationml/2006/ole">
            <mc:AlternateContent xmlns:mc="http://schemas.openxmlformats.org/markup-compatibility/2006">
              <mc:Choice xmlns:v="urn:schemas-microsoft-com:vml" Requires="v">
                <p:oleObj spid="_x0000_s7548" name="Egyenlet" r:id="rId97" imgW="190639" imgH="190500" progId="Equation.3">
                  <p:embed/>
                </p:oleObj>
              </mc:Choice>
              <mc:Fallback>
                <p:oleObj name="Egyenlet" r:id="rId97" imgW="190639" imgH="190500" progId="Equation.3">
                  <p:embed/>
                  <p:pic>
                    <p:nvPicPr>
                      <p:cNvPr id="0" name="Object 30"/>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4350296" y="3910608"/>
                        <a:ext cx="4079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3" name="Object 31"/>
          <p:cNvGraphicFramePr>
            <a:graphicFrameLocks noChangeAspect="1"/>
          </p:cNvGraphicFramePr>
          <p:nvPr>
            <p:custDataLst>
              <p:tags r:id="rId34"/>
            </p:custDataLst>
            <p:extLst>
              <p:ext uri="{D42A27DB-BD31-4B8C-83A1-F6EECF244321}">
                <p14:modId xmlns:p14="http://schemas.microsoft.com/office/powerpoint/2010/main" val="236760329"/>
              </p:ext>
            </p:extLst>
          </p:nvPr>
        </p:nvGraphicFramePr>
        <p:xfrm>
          <a:off x="3664496" y="3910608"/>
          <a:ext cx="407988" cy="407988"/>
        </p:xfrm>
        <a:graphic>
          <a:graphicData uri="http://schemas.openxmlformats.org/presentationml/2006/ole">
            <mc:AlternateContent xmlns:mc="http://schemas.openxmlformats.org/markup-compatibility/2006">
              <mc:Choice xmlns:v="urn:schemas-microsoft-com:vml" Requires="v">
                <p:oleObj spid="_x0000_s7549" name="Egyenlet" r:id="rId99" imgW="190639" imgH="190500" progId="Equation.3">
                  <p:embed/>
                </p:oleObj>
              </mc:Choice>
              <mc:Fallback>
                <p:oleObj name="Egyenlet" r:id="rId99" imgW="190639" imgH="190500" progId="Equation.3">
                  <p:embed/>
                  <p:pic>
                    <p:nvPicPr>
                      <p:cNvPr id="0" name="Object 3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664496" y="3910608"/>
                        <a:ext cx="4079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4" name="Object 32"/>
          <p:cNvGraphicFramePr>
            <a:graphicFrameLocks noChangeAspect="1"/>
          </p:cNvGraphicFramePr>
          <p:nvPr>
            <p:custDataLst>
              <p:tags r:id="rId35"/>
            </p:custDataLst>
            <p:extLst>
              <p:ext uri="{D42A27DB-BD31-4B8C-83A1-F6EECF244321}">
                <p14:modId xmlns:p14="http://schemas.microsoft.com/office/powerpoint/2010/main" val="2018291861"/>
              </p:ext>
            </p:extLst>
          </p:nvPr>
        </p:nvGraphicFramePr>
        <p:xfrm>
          <a:off x="4361409" y="4661496"/>
          <a:ext cx="384175" cy="431800"/>
        </p:xfrm>
        <a:graphic>
          <a:graphicData uri="http://schemas.openxmlformats.org/presentationml/2006/ole">
            <mc:AlternateContent xmlns:mc="http://schemas.openxmlformats.org/markup-compatibility/2006">
              <mc:Choice xmlns:v="urn:schemas-microsoft-com:vml" Requires="v">
                <p:oleObj spid="_x0000_s7550" name="Egyenlet" r:id="rId101" imgW="171427" imgH="199934" progId="Equation.3">
                  <p:embed/>
                </p:oleObj>
              </mc:Choice>
              <mc:Fallback>
                <p:oleObj name="Egyenlet" r:id="rId101" imgW="171427" imgH="199934" progId="Equation.3">
                  <p:embed/>
                  <p:pic>
                    <p:nvPicPr>
                      <p:cNvPr id="0" name="Object 32"/>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4361409" y="4661496"/>
                        <a:ext cx="3841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5" name="Object 33"/>
          <p:cNvGraphicFramePr>
            <a:graphicFrameLocks noChangeAspect="1"/>
          </p:cNvGraphicFramePr>
          <p:nvPr>
            <p:custDataLst>
              <p:tags r:id="rId36"/>
            </p:custDataLst>
            <p:extLst>
              <p:ext uri="{D42A27DB-BD31-4B8C-83A1-F6EECF244321}">
                <p14:modId xmlns:p14="http://schemas.microsoft.com/office/powerpoint/2010/main" val="1816135431"/>
              </p:ext>
            </p:extLst>
          </p:nvPr>
        </p:nvGraphicFramePr>
        <p:xfrm>
          <a:off x="3675609" y="4672608"/>
          <a:ext cx="360362" cy="431800"/>
        </p:xfrm>
        <a:graphic>
          <a:graphicData uri="http://schemas.openxmlformats.org/presentationml/2006/ole">
            <mc:AlternateContent xmlns:mc="http://schemas.openxmlformats.org/markup-compatibility/2006">
              <mc:Choice xmlns:v="urn:schemas-microsoft-com:vml" Requires="v">
                <p:oleObj spid="_x0000_s7551" name="Egyenlet" r:id="rId103" imgW="161821" imgH="199934" progId="Equation.3">
                  <p:embed/>
                </p:oleObj>
              </mc:Choice>
              <mc:Fallback>
                <p:oleObj name="Egyenlet" r:id="rId103" imgW="161821" imgH="199934" progId="Equation.3">
                  <p:embed/>
                  <p:pic>
                    <p:nvPicPr>
                      <p:cNvPr id="0" name="Object 33"/>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3675609" y="4672608"/>
                        <a:ext cx="3603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6" name="Object 34"/>
          <p:cNvGraphicFramePr>
            <a:graphicFrameLocks noChangeAspect="1"/>
          </p:cNvGraphicFramePr>
          <p:nvPr>
            <p:custDataLst>
              <p:tags r:id="rId37"/>
            </p:custDataLst>
            <p:extLst>
              <p:ext uri="{D42A27DB-BD31-4B8C-83A1-F6EECF244321}">
                <p14:modId xmlns:p14="http://schemas.microsoft.com/office/powerpoint/2010/main" val="4273405711"/>
              </p:ext>
            </p:extLst>
          </p:nvPr>
        </p:nvGraphicFramePr>
        <p:xfrm>
          <a:off x="8152359" y="2756496"/>
          <a:ext cx="577850" cy="481012"/>
        </p:xfrm>
        <a:graphic>
          <a:graphicData uri="http://schemas.openxmlformats.org/presentationml/2006/ole">
            <mc:AlternateContent xmlns:mc="http://schemas.openxmlformats.org/markup-compatibility/2006">
              <mc:Choice xmlns:v="urn:schemas-microsoft-com:vml" Requires="v">
                <p:oleObj spid="_x0000_s7552" name="Egyenlet" r:id="rId105" imgW="276352" imgH="228600" progId="Equation.3">
                  <p:embed/>
                </p:oleObj>
              </mc:Choice>
              <mc:Fallback>
                <p:oleObj name="Egyenlet" r:id="rId105" imgW="276352" imgH="228600" progId="Equation.3">
                  <p:embed/>
                  <p:pic>
                    <p:nvPicPr>
                      <p:cNvPr id="0" name="Object 34"/>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152359" y="2756496"/>
                        <a:ext cx="57785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47" name="Object 35"/>
          <p:cNvGraphicFramePr>
            <a:graphicFrameLocks noChangeAspect="1"/>
          </p:cNvGraphicFramePr>
          <p:nvPr>
            <p:custDataLst>
              <p:tags r:id="rId38"/>
            </p:custDataLst>
            <p:extLst>
              <p:ext uri="{D42A27DB-BD31-4B8C-83A1-F6EECF244321}">
                <p14:modId xmlns:p14="http://schemas.microsoft.com/office/powerpoint/2010/main" val="403338126"/>
              </p:ext>
            </p:extLst>
          </p:nvPr>
        </p:nvGraphicFramePr>
        <p:xfrm>
          <a:off x="2380209" y="5968008"/>
          <a:ext cx="554037" cy="481013"/>
        </p:xfrm>
        <a:graphic>
          <a:graphicData uri="http://schemas.openxmlformats.org/presentationml/2006/ole">
            <mc:AlternateContent xmlns:mc="http://schemas.openxmlformats.org/markup-compatibility/2006">
              <mc:Choice xmlns:v="urn:schemas-microsoft-com:vml" Requires="v">
                <p:oleObj spid="_x0000_s7553" name="Egyenlet" r:id="rId107" imgW="266746" imgH="228600" progId="Equation.3">
                  <p:embed/>
                </p:oleObj>
              </mc:Choice>
              <mc:Fallback>
                <p:oleObj name="Egyenlet" r:id="rId107" imgW="266746" imgH="228600" progId="Equation.3">
                  <p:embed/>
                  <p:pic>
                    <p:nvPicPr>
                      <p:cNvPr id="0" name="Object 35"/>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2380209" y="5968008"/>
                        <a:ext cx="554037"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2"/>
            </p:custDataLst>
          </p:nvPr>
        </p:nvSpPr>
        <p:spPr>
          <a:xfrm>
            <a:off x="1908175" y="274638"/>
            <a:ext cx="6778625" cy="1143000"/>
          </a:xfrm>
        </p:spPr>
        <p:txBody>
          <a:bodyPr/>
          <a:lstStyle/>
          <a:p>
            <a:pPr>
              <a:buClr>
                <a:srgbClr val="FF0000"/>
              </a:buClr>
            </a:pPr>
            <a:r>
              <a:rPr lang="hu-HU" altLang="hu-HU" b="1" dirty="0" err="1" smtClean="0"/>
              <a:t>Kontingencia-tábla</a:t>
            </a:r>
            <a:endParaRPr lang="hu-HU" altLang="hu-HU" b="1" dirty="0" smtClean="0"/>
          </a:p>
        </p:txBody>
      </p:sp>
      <p:sp>
        <p:nvSpPr>
          <p:cNvPr id="8195" name="Rectangle 3"/>
          <p:cNvSpPr>
            <a:spLocks noGrp="1" noChangeArrowheads="1"/>
          </p:cNvSpPr>
          <p:nvPr>
            <p:ph idx="1"/>
            <p:custDataLst>
              <p:tags r:id="rId3"/>
            </p:custDataLst>
          </p:nvPr>
        </p:nvSpPr>
        <p:spPr>
          <a:xfrm>
            <a:off x="1908175" y="1600200"/>
            <a:ext cx="6778625" cy="4525963"/>
          </a:xfrm>
        </p:spPr>
        <p:txBody>
          <a:bodyPr/>
          <a:lstStyle/>
          <a:p>
            <a:r>
              <a:rPr lang="hu-HU" altLang="hu-HU" sz="2800" dirty="0" smtClean="0"/>
              <a:t>Ha  a </a:t>
            </a:r>
            <a:r>
              <a:rPr lang="hu-HU" altLang="hu-HU" sz="2800" dirty="0" err="1" smtClean="0"/>
              <a:t>kontingencia-táblázat</a:t>
            </a:r>
            <a:r>
              <a:rPr lang="hu-HU" altLang="hu-HU" sz="2800" dirty="0" smtClean="0"/>
              <a:t> minden egyes sora csak egyetlen 0-tól  különböző gyakoriságot (és ennek megfelelően egyetlen 1-gyel vagy 100 </a:t>
            </a:r>
            <a:r>
              <a:rPr lang="hu-HU" altLang="hu-HU" sz="2800" dirty="0" err="1" smtClean="0"/>
              <a:t>%-al</a:t>
            </a:r>
            <a:r>
              <a:rPr lang="hu-HU" altLang="hu-HU" sz="2800" dirty="0" smtClean="0"/>
              <a:t> egyenlő megoszlási viszonyszámot) tartalmaz, és e 0-tól különböző gyakoriságok nem mind ugyanabban az oszlopban találhatók, akkor X és Y között függvényszerű a kapcsolat.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custDataLst>
              <p:tags r:id="rId3"/>
            </p:custDataLst>
          </p:nvPr>
        </p:nvSpPr>
        <p:spPr/>
        <p:txBody>
          <a:bodyPr/>
          <a:lstStyle/>
          <a:p>
            <a:pPr>
              <a:buClr>
                <a:srgbClr val="FF0000"/>
              </a:buClr>
            </a:pPr>
            <a:r>
              <a:rPr lang="hu-HU" altLang="hu-HU" b="1" dirty="0" err="1" smtClean="0">
                <a:effectLst>
                  <a:outerShdw blurRad="38100" dist="38100" dir="2700000" algn="tl">
                    <a:srgbClr val="000000">
                      <a:alpha val="43137"/>
                    </a:srgbClr>
                  </a:outerShdw>
                </a:effectLst>
              </a:rPr>
              <a:t>Kontingencia-tábla</a:t>
            </a:r>
            <a:endParaRPr lang="hu-HU" altLang="hu-HU" b="1" dirty="0" smtClean="0">
              <a:effectLst>
                <a:outerShdw blurRad="38100" dist="38100" dir="2700000" algn="tl">
                  <a:srgbClr val="000000">
                    <a:alpha val="43137"/>
                  </a:srgbClr>
                </a:outerShdw>
              </a:effectLst>
            </a:endParaRPr>
          </a:p>
        </p:txBody>
      </p:sp>
      <p:sp>
        <p:nvSpPr>
          <p:cNvPr id="9218" name="Rectangle 3"/>
          <p:cNvSpPr>
            <a:spLocks noGrp="1" noChangeArrowheads="1"/>
          </p:cNvSpPr>
          <p:nvPr>
            <p:ph idx="1"/>
            <p:custDataLst>
              <p:tags r:id="rId4"/>
            </p:custDataLst>
          </p:nvPr>
        </p:nvSpPr>
        <p:spPr/>
        <p:txBody>
          <a:bodyPr/>
          <a:lstStyle/>
          <a:p>
            <a:pPr>
              <a:lnSpc>
                <a:spcPct val="90000"/>
              </a:lnSpc>
            </a:pPr>
            <a:r>
              <a:rPr lang="hu-HU" altLang="hu-HU" sz="2800" smtClean="0">
                <a:effectLst>
                  <a:outerShdw blurRad="38100" dist="38100" dir="2700000" algn="tl">
                    <a:srgbClr val="000000">
                      <a:alpha val="43137"/>
                    </a:srgbClr>
                  </a:outerShdw>
                </a:effectLst>
              </a:rPr>
              <a:t>Belátható, hogy ha az eredeti       gyakoriságok helyett a</a:t>
            </a:r>
          </a:p>
          <a:p>
            <a:pPr>
              <a:lnSpc>
                <a:spcPct val="90000"/>
              </a:lnSpc>
            </a:pPr>
            <a:endParaRPr lang="hu-HU" altLang="hu-HU" sz="2800" smtClean="0">
              <a:effectLst>
                <a:outerShdw blurRad="38100" dist="38100" dir="2700000" algn="tl">
                  <a:srgbClr val="000000">
                    <a:alpha val="43137"/>
                  </a:srgbClr>
                </a:outerShdw>
              </a:effectLst>
            </a:endParaRPr>
          </a:p>
          <a:p>
            <a:pPr>
              <a:lnSpc>
                <a:spcPct val="90000"/>
              </a:lnSpc>
            </a:pPr>
            <a:endParaRPr lang="hu-HU" altLang="hu-HU" sz="2800" smtClean="0">
              <a:effectLst>
                <a:outerShdw blurRad="38100" dist="38100" dir="2700000" algn="tl">
                  <a:srgbClr val="000000">
                    <a:alpha val="43137"/>
                  </a:srgbClr>
                </a:outerShdw>
              </a:effectLst>
            </a:endParaRPr>
          </a:p>
          <a:p>
            <a:pPr>
              <a:lnSpc>
                <a:spcPct val="90000"/>
              </a:lnSpc>
            </a:pPr>
            <a:r>
              <a:rPr lang="hu-HU" altLang="hu-HU" sz="2800" smtClean="0">
                <a:effectLst>
                  <a:outerShdw blurRad="38100" dist="38100" dir="2700000" algn="tl">
                    <a:srgbClr val="000000">
                      <a:alpha val="43137"/>
                    </a:srgbClr>
                  </a:outerShdw>
                </a:effectLst>
              </a:rPr>
              <a:t>módon meghatározott feltételezett gyakoriságokkal helyettesítjük a táblázatot, akkor a táblázat összes sora és oszlopa változatlan marad, és minden sor megoszlása pontosan egyformává válik.       </a:t>
            </a:r>
          </a:p>
          <a:p>
            <a:pPr>
              <a:lnSpc>
                <a:spcPct val="90000"/>
              </a:lnSpc>
            </a:pPr>
            <a:r>
              <a:rPr lang="hu-HU" altLang="hu-HU" sz="2800" smtClean="0">
                <a:effectLst>
                  <a:outerShdw blurRad="38100" dist="38100" dir="2700000" algn="tl">
                    <a:srgbClr val="000000">
                      <a:alpha val="43137"/>
                    </a:srgbClr>
                  </a:outerShdw>
                </a:effectLst>
              </a:rPr>
              <a:t>      a két ismérv függetlenségének feltételezése melletti gyakoriság.</a:t>
            </a:r>
          </a:p>
        </p:txBody>
      </p:sp>
      <p:graphicFrame>
        <p:nvGraphicFramePr>
          <p:cNvPr id="9219" name="Object 2"/>
          <p:cNvGraphicFramePr>
            <a:graphicFrameLocks noChangeAspect="1"/>
          </p:cNvGraphicFramePr>
          <p:nvPr>
            <p:custDataLst>
              <p:tags r:id="rId5"/>
            </p:custDataLst>
            <p:extLst>
              <p:ext uri="{D42A27DB-BD31-4B8C-83A1-F6EECF244321}">
                <p14:modId xmlns:p14="http://schemas.microsoft.com/office/powerpoint/2010/main" val="2586025465"/>
              </p:ext>
            </p:extLst>
          </p:nvPr>
        </p:nvGraphicFramePr>
        <p:xfrm>
          <a:off x="5592763" y="1601788"/>
          <a:ext cx="336550" cy="469900"/>
        </p:xfrm>
        <a:graphic>
          <a:graphicData uri="http://schemas.openxmlformats.org/presentationml/2006/ole">
            <mc:AlternateContent xmlns:mc="http://schemas.openxmlformats.org/markup-compatibility/2006">
              <mc:Choice xmlns:v="urn:schemas-microsoft-com:vml" Requires="v">
                <p:oleObj spid="_x0000_s9247" name="Egyenlet" r:id="rId10" imgW="152585" imgH="209731" progId="Equation.3">
                  <p:embed/>
                </p:oleObj>
              </mc:Choice>
              <mc:Fallback>
                <p:oleObj name="Egyenlet" r:id="rId10" imgW="152585" imgH="209731"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2763" y="1601788"/>
                        <a:ext cx="3365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3"/>
          <p:cNvGraphicFramePr>
            <a:graphicFrameLocks noChangeAspect="1"/>
          </p:cNvGraphicFramePr>
          <p:nvPr>
            <p:custDataLst>
              <p:tags r:id="rId6"/>
            </p:custDataLst>
            <p:extLst>
              <p:ext uri="{D42A27DB-BD31-4B8C-83A1-F6EECF244321}">
                <p14:modId xmlns:p14="http://schemas.microsoft.com/office/powerpoint/2010/main" val="3581933745"/>
              </p:ext>
            </p:extLst>
          </p:nvPr>
        </p:nvGraphicFramePr>
        <p:xfrm>
          <a:off x="4006057" y="2420888"/>
          <a:ext cx="3846512" cy="790575"/>
        </p:xfrm>
        <a:graphic>
          <a:graphicData uri="http://schemas.openxmlformats.org/presentationml/2006/ole">
            <mc:AlternateContent xmlns:mc="http://schemas.openxmlformats.org/markup-compatibility/2006">
              <mc:Choice xmlns:v="urn:schemas-microsoft-com:vml" Requires="v">
                <p:oleObj spid="_x0000_s9248" name="Egyenlet" r:id="rId12" imgW="2000227" imgH="390434" progId="Equation.3">
                  <p:embed/>
                </p:oleObj>
              </mc:Choice>
              <mc:Fallback>
                <p:oleObj name="Egyenlet" r:id="rId12" imgW="2000227" imgH="390434"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6057" y="2420888"/>
                        <a:ext cx="384651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4"/>
          <p:cNvGraphicFramePr>
            <a:graphicFrameLocks noChangeAspect="1"/>
          </p:cNvGraphicFramePr>
          <p:nvPr>
            <p:custDataLst>
              <p:tags r:id="rId7"/>
            </p:custDataLst>
            <p:extLst>
              <p:ext uri="{D42A27DB-BD31-4B8C-83A1-F6EECF244321}">
                <p14:modId xmlns:p14="http://schemas.microsoft.com/office/powerpoint/2010/main" val="791594949"/>
              </p:ext>
            </p:extLst>
          </p:nvPr>
        </p:nvGraphicFramePr>
        <p:xfrm>
          <a:off x="2411760" y="5803945"/>
          <a:ext cx="385763" cy="479425"/>
        </p:xfrm>
        <a:graphic>
          <a:graphicData uri="http://schemas.openxmlformats.org/presentationml/2006/ole">
            <mc:AlternateContent xmlns:mc="http://schemas.openxmlformats.org/markup-compatibility/2006">
              <mc:Choice xmlns:v="urn:schemas-microsoft-com:vml" Requires="v">
                <p:oleObj spid="_x0000_s9249" name="Egyenlet" r:id="rId14" imgW="171427" imgH="228600" progId="Equation.3">
                  <p:embed/>
                </p:oleObj>
              </mc:Choice>
              <mc:Fallback>
                <p:oleObj name="Egyenlet" r:id="rId14" imgW="171427" imgH="228600"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1760" y="5803945"/>
                        <a:ext cx="385763"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1822069" y="70924"/>
            <a:ext cx="7235825" cy="1143000"/>
          </a:xfrm>
        </p:spPr>
        <p:txBody>
          <a:bodyPr/>
          <a:lstStyle/>
          <a:p>
            <a:pPr>
              <a:buClr>
                <a:srgbClr val="FF0000"/>
              </a:buClr>
            </a:pPr>
            <a:r>
              <a:rPr lang="hu-HU" altLang="hu-HU" sz="2800" b="1" dirty="0" smtClean="0">
                <a:effectLst>
                  <a:outerShdw blurRad="38100" dist="38100" dir="2700000" algn="tl">
                    <a:srgbClr val="000000">
                      <a:alpha val="43137"/>
                    </a:srgbClr>
                  </a:outerShdw>
                </a:effectLst>
              </a:rPr>
              <a:t>Példa (alkalmazásban állók megoszlása)</a:t>
            </a:r>
          </a:p>
        </p:txBody>
      </p:sp>
      <p:sp>
        <p:nvSpPr>
          <p:cNvPr id="15396" name="Rectangle 121" descr="Papirusz"/>
          <p:cNvSpPr>
            <a:spLocks noGrp="1" noChangeArrowheads="1"/>
          </p:cNvSpPr>
          <p:nvPr>
            <p:ph idx="4294967295"/>
            <p:custDataLst>
              <p:tags r:id="rId3"/>
            </p:custDataLst>
          </p:nvPr>
        </p:nvSpPr>
        <p:spPr>
          <a:xfrm rot="16200000">
            <a:off x="28397" y="2269773"/>
            <a:ext cx="2808312" cy="518253"/>
          </a:xfrm>
          <a:blipFill dpi="0" rotWithShape="1">
            <a:blip r:embed="rId18"/>
            <a:srcRect/>
            <a:tile tx="0" ty="0" sx="100000" sy="100000" flip="none" algn="tl"/>
          </a:blipFill>
          <a:ln>
            <a:solidFill>
              <a:schemeClr val="tx1"/>
            </a:solidFill>
            <a:miter lim="800000"/>
            <a:headEnd/>
            <a:tailEnd/>
          </a:ln>
        </p:spPr>
        <p:txBody>
          <a:bodyPr/>
          <a:lstStyle/>
          <a:p>
            <a:pPr marL="0" indent="0">
              <a:buNone/>
            </a:pPr>
            <a:r>
              <a:rPr lang="hu-HU" altLang="hu-HU" sz="2400" dirty="0" smtClean="0">
                <a:effectLst>
                  <a:outerShdw blurRad="38100" dist="38100" dir="2700000" algn="tl">
                    <a:srgbClr val="000000">
                      <a:alpha val="43137"/>
                    </a:srgbClr>
                  </a:outerShdw>
                </a:effectLst>
              </a:rPr>
              <a:t>KSH, 1994, 1000 fő</a:t>
            </a:r>
          </a:p>
        </p:txBody>
      </p:sp>
      <p:graphicFrame>
        <p:nvGraphicFramePr>
          <p:cNvPr id="230520" name="Group 120"/>
          <p:cNvGraphicFramePr>
            <a:graphicFrameLocks noGrp="1"/>
          </p:cNvGraphicFramePr>
          <p:nvPr>
            <p:custDataLst>
              <p:tags r:id="rId4"/>
            </p:custDataLst>
            <p:extLst>
              <p:ext uri="{D42A27DB-BD31-4B8C-83A1-F6EECF244321}">
                <p14:modId xmlns:p14="http://schemas.microsoft.com/office/powerpoint/2010/main" val="389683458"/>
              </p:ext>
            </p:extLst>
          </p:nvPr>
        </p:nvGraphicFramePr>
        <p:xfrm>
          <a:off x="1691679" y="1075812"/>
          <a:ext cx="7453906" cy="2401888"/>
        </p:xfrm>
        <a:graphic>
          <a:graphicData uri="http://schemas.openxmlformats.org/drawingml/2006/table">
            <a:tbl>
              <a:tblPr/>
              <a:tblGrid>
                <a:gridCol w="1065502"/>
                <a:gridCol w="1329957"/>
                <a:gridCol w="1397607"/>
                <a:gridCol w="1397608"/>
                <a:gridCol w="1131616"/>
                <a:gridCol w="1131616"/>
              </a:tblGrid>
              <a:tr h="7524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Nem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Szakmun-kások</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Betanított  munkások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Segéd- munkások</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Szelle-miek</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Össze-sen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r>
              <a:tr h="947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Férfiak</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Nők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767,9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275,8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302,8</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343,5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115,7</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125,1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452,8</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0" i="0" u="none" strike="noStrike" cap="none" normalizeH="0" baseline="0" smtClean="0">
                          <a:ln>
                            <a:noFill/>
                          </a:ln>
                          <a:solidFill>
                            <a:schemeClr val="tx1"/>
                          </a:solidFill>
                          <a:effectLst/>
                          <a:latin typeface="Arial" charset="0"/>
                        </a:rPr>
                        <a:t>764,9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1639,2</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1509,3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r>
              <a:tr h="7016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Össze-sen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1043,7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646,3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240,8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smtClean="0">
                          <a:ln>
                            <a:noFill/>
                          </a:ln>
                          <a:solidFill>
                            <a:schemeClr val="tx1"/>
                          </a:solidFill>
                          <a:effectLst/>
                          <a:latin typeface="Arial" charset="0"/>
                        </a:rPr>
                        <a:t>1217,7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u-HU" sz="2000" b="1" i="0" u="none" strike="noStrike" cap="none" normalizeH="0" baseline="0" dirty="0" smtClean="0">
                          <a:ln>
                            <a:noFill/>
                          </a:ln>
                          <a:solidFill>
                            <a:schemeClr val="tx1"/>
                          </a:solidFill>
                          <a:effectLst/>
                          <a:latin typeface="Arial" charset="0"/>
                        </a:rPr>
                        <a:t>3148,5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18"/>
                      <a:srcRect/>
                      <a:tile tx="0" ty="0" sx="100000" sy="100000" flip="none" algn="tl"/>
                    </a:blipFill>
                  </a:tcPr>
                </a:tc>
              </a:tr>
            </a:tbl>
          </a:graphicData>
        </a:graphic>
      </p:graphicFrame>
      <p:graphicFrame>
        <p:nvGraphicFramePr>
          <p:cNvPr id="15552" name="Group 192"/>
          <p:cNvGraphicFramePr>
            <a:graphicFrameLocks noGrp="1"/>
          </p:cNvGraphicFramePr>
          <p:nvPr>
            <p:custDataLst>
              <p:tags r:id="rId5"/>
            </p:custDataLst>
            <p:extLst>
              <p:ext uri="{D42A27DB-BD31-4B8C-83A1-F6EECF244321}">
                <p14:modId xmlns:p14="http://schemas.microsoft.com/office/powerpoint/2010/main" val="3418717237"/>
              </p:ext>
            </p:extLst>
          </p:nvPr>
        </p:nvGraphicFramePr>
        <p:xfrm>
          <a:off x="1691679" y="3942443"/>
          <a:ext cx="7422952" cy="2782253"/>
        </p:xfrm>
        <a:graphic>
          <a:graphicData uri="http://schemas.openxmlformats.org/drawingml/2006/table">
            <a:tbl>
              <a:tblPr/>
              <a:tblGrid>
                <a:gridCol w="1051161"/>
                <a:gridCol w="1558990"/>
                <a:gridCol w="1312021"/>
                <a:gridCol w="1400003"/>
                <a:gridCol w="978613"/>
                <a:gridCol w="1122164"/>
              </a:tblGrid>
              <a:tr h="761999">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Nem </a:t>
                      </a:r>
                      <a:endParaRPr kumimoji="0" lang="hu-HU" sz="2400" b="1"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Szakmun-kások</a:t>
                      </a:r>
                      <a:endParaRPr kumimoji="0" lang="hu-HU"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Betanított  munkások</a:t>
                      </a:r>
                      <a:endParaRPr kumimoji="0" lang="hu-HU"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Segéd- munkások</a:t>
                      </a:r>
                      <a:endParaRPr kumimoji="0" lang="hu-HU"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Szelle-miek</a:t>
                      </a:r>
                      <a:endParaRPr kumimoji="0" lang="hu-HU"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Össze-sen </a:t>
                      </a:r>
                      <a:endParaRPr kumimoji="0" lang="hu-HU"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Férfiak </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543,4</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336,5</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125,4</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634,0</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1639,2</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71488">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cs typeface="Arial" charset="0"/>
                        </a:rPr>
                        <a:t>Nők </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500,3</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309,8</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115,4</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hlink"/>
                          </a:solidFill>
                          <a:effectLst/>
                          <a:latin typeface="Arial" charset="0"/>
                          <a:cs typeface="Arial" charset="0"/>
                        </a:rPr>
                        <a:t>583,7</a:t>
                      </a:r>
                      <a:endParaRPr kumimoji="0" lang="hu-HU" sz="2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1509,3</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833437">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Össze-sen</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1043,7</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646,3</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240,8</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cs typeface="Arial" charset="0"/>
                        </a:rPr>
                        <a:t>1217,7</a:t>
                      </a:r>
                      <a:endParaRPr kumimoji="0" lang="hu-H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20000"/>
                        </a:spcBef>
                        <a:spcAft>
                          <a:spcPct val="0"/>
                        </a:spcAft>
                        <a:buClrTx/>
                        <a:buSzTx/>
                        <a:buFontTx/>
                        <a:buNone/>
                        <a:tabLst/>
                      </a:pPr>
                      <a:r>
                        <a:rPr kumimoji="0" lang="hu-HU" sz="2000" b="1" i="0" u="none" strike="noStrike" cap="none" normalizeH="0" baseline="0" dirty="0" smtClean="0">
                          <a:ln>
                            <a:noFill/>
                          </a:ln>
                          <a:solidFill>
                            <a:schemeClr val="tx1"/>
                          </a:solidFill>
                          <a:effectLst/>
                          <a:latin typeface="Arial" charset="0"/>
                          <a:cs typeface="Arial" charset="0"/>
                        </a:rPr>
                        <a:t>3148,5</a:t>
                      </a:r>
                      <a:endParaRPr kumimoji="0" lang="hu-HU" sz="2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53" name="Rectangle 121"/>
          <p:cNvSpPr>
            <a:spLocks noChangeArrowheads="1"/>
          </p:cNvSpPr>
          <p:nvPr>
            <p:custDataLst>
              <p:tags r:id="rId6"/>
            </p:custDataLst>
          </p:nvPr>
        </p:nvSpPr>
        <p:spPr bwMode="auto">
          <a:xfrm>
            <a:off x="5470525" y="6281738"/>
            <a:ext cx="3673475" cy="576262"/>
          </a:xfrm>
          <a:prstGeom prst="rect">
            <a:avLst/>
          </a:prstGeom>
          <a:solidFill>
            <a:schemeClr val="bg1"/>
          </a:solidFill>
          <a:ln w="9525">
            <a:solidFill>
              <a:schemeClr val="tx1"/>
            </a:solidFill>
            <a:miter lim="800000"/>
            <a:headEnd/>
            <a:tailEnd/>
          </a:ln>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buFontTx/>
              <a:buChar char="•"/>
            </a:pPr>
            <a:r>
              <a:rPr lang="hu-HU" altLang="hu-HU" sz="2800" b="0">
                <a:effectLst>
                  <a:outerShdw blurRad="38100" dist="38100" dir="2700000" algn="tl">
                    <a:srgbClr val="000000">
                      <a:alpha val="43137"/>
                    </a:srgbClr>
                  </a:outerShdw>
                </a:effectLst>
              </a:rPr>
              <a:t>Független eset</a:t>
            </a:r>
          </a:p>
        </p:txBody>
      </p:sp>
      <p:sp>
        <p:nvSpPr>
          <p:cNvPr id="15554" name="Oval 194"/>
          <p:cNvSpPr>
            <a:spLocks noChangeArrowheads="1"/>
          </p:cNvSpPr>
          <p:nvPr>
            <p:custDataLst>
              <p:tags r:id="rId7"/>
            </p:custDataLst>
          </p:nvPr>
        </p:nvSpPr>
        <p:spPr bwMode="auto">
          <a:xfrm>
            <a:off x="3348111" y="4940895"/>
            <a:ext cx="863600" cy="4333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
        <p:nvSpPr>
          <p:cNvPr id="15556" name="Rectangle 121"/>
          <p:cNvSpPr>
            <a:spLocks noChangeArrowheads="1"/>
          </p:cNvSpPr>
          <p:nvPr>
            <p:custDataLst>
              <p:tags r:id="rId8"/>
            </p:custDataLst>
          </p:nvPr>
        </p:nvSpPr>
        <p:spPr bwMode="auto">
          <a:xfrm>
            <a:off x="1043037" y="3284785"/>
            <a:ext cx="4537075" cy="576263"/>
          </a:xfrm>
          <a:prstGeom prst="rect">
            <a:avLst/>
          </a:prstGeom>
          <a:solidFill>
            <a:schemeClr val="bg1"/>
          </a:solidFill>
          <a:ln w="9525">
            <a:solidFill>
              <a:schemeClr val="tx1"/>
            </a:solidFill>
            <a:miter lim="800000"/>
            <a:headEnd/>
            <a:tailEnd/>
          </a:ln>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hu-HU" altLang="hu-HU" sz="2800" b="0" dirty="0">
                <a:effectLst>
                  <a:outerShdw blurRad="38100" dist="38100" dir="2700000" algn="tl">
                    <a:srgbClr val="000000">
                      <a:alpha val="43137"/>
                    </a:srgbClr>
                  </a:outerShdw>
                </a:effectLst>
              </a:rPr>
              <a:t>543,4=1043,7*1639,2/3148,5</a:t>
            </a:r>
          </a:p>
        </p:txBody>
      </p:sp>
      <p:sp>
        <p:nvSpPr>
          <p:cNvPr id="15555" name="Line 195"/>
          <p:cNvSpPr>
            <a:spLocks noChangeShapeType="1"/>
          </p:cNvSpPr>
          <p:nvPr>
            <p:custDataLst>
              <p:tags r:id="rId9"/>
            </p:custDataLst>
          </p:nvPr>
        </p:nvSpPr>
        <p:spPr bwMode="auto">
          <a:xfrm>
            <a:off x="1619299" y="3626611"/>
            <a:ext cx="1800250" cy="13142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15557" name="Oval 197"/>
          <p:cNvSpPr>
            <a:spLocks noChangeArrowheads="1"/>
          </p:cNvSpPr>
          <p:nvPr>
            <p:custDataLst>
              <p:tags r:id="rId10"/>
            </p:custDataLst>
          </p:nvPr>
        </p:nvSpPr>
        <p:spPr bwMode="auto">
          <a:xfrm>
            <a:off x="3203649" y="5877520"/>
            <a:ext cx="1081087" cy="431800"/>
          </a:xfrm>
          <a:prstGeom prst="ellipse">
            <a:avLst/>
          </a:pr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
        <p:nvSpPr>
          <p:cNvPr id="15558" name="Oval 198"/>
          <p:cNvSpPr>
            <a:spLocks noChangeArrowheads="1"/>
          </p:cNvSpPr>
          <p:nvPr>
            <p:custDataLst>
              <p:tags r:id="rId11"/>
            </p:custDataLst>
          </p:nvPr>
        </p:nvSpPr>
        <p:spPr bwMode="auto">
          <a:xfrm>
            <a:off x="8139509" y="4935910"/>
            <a:ext cx="863600" cy="433388"/>
          </a:xfrm>
          <a:prstGeom prst="ellipse">
            <a:avLst/>
          </a:pr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
        <p:nvSpPr>
          <p:cNvPr id="15559" name="Oval 199"/>
          <p:cNvSpPr>
            <a:spLocks noChangeArrowheads="1"/>
          </p:cNvSpPr>
          <p:nvPr>
            <p:custDataLst>
              <p:tags r:id="rId12"/>
            </p:custDataLst>
          </p:nvPr>
        </p:nvSpPr>
        <p:spPr bwMode="auto">
          <a:xfrm>
            <a:off x="8103790" y="5846277"/>
            <a:ext cx="935037" cy="503238"/>
          </a:xfrm>
          <a:prstGeom prst="ellipse">
            <a:avLst/>
          </a:pr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sp>
        <p:nvSpPr>
          <p:cNvPr id="15560" name="Line 200"/>
          <p:cNvSpPr>
            <a:spLocks noChangeShapeType="1"/>
          </p:cNvSpPr>
          <p:nvPr>
            <p:custDataLst>
              <p:tags r:id="rId13"/>
            </p:custDataLst>
          </p:nvPr>
        </p:nvSpPr>
        <p:spPr bwMode="auto">
          <a:xfrm>
            <a:off x="2621903" y="3626611"/>
            <a:ext cx="797645" cy="22509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15561" name="Line 201"/>
          <p:cNvSpPr>
            <a:spLocks noChangeShapeType="1"/>
          </p:cNvSpPr>
          <p:nvPr>
            <p:custDataLst>
              <p:tags r:id="rId14"/>
            </p:custDataLst>
          </p:nvPr>
        </p:nvSpPr>
        <p:spPr bwMode="auto">
          <a:xfrm>
            <a:off x="3865422" y="3756932"/>
            <a:ext cx="4451564" cy="1256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
        <p:nvSpPr>
          <p:cNvPr id="15562" name="Line 202"/>
          <p:cNvSpPr>
            <a:spLocks noChangeShapeType="1"/>
          </p:cNvSpPr>
          <p:nvPr>
            <p:custDataLst>
              <p:tags r:id="rId15"/>
            </p:custDataLst>
          </p:nvPr>
        </p:nvSpPr>
        <p:spPr bwMode="auto">
          <a:xfrm>
            <a:off x="5220072" y="3756931"/>
            <a:ext cx="3168352" cy="2193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0520"/>
                                        </p:tgtEl>
                                        <p:attrNameLst>
                                          <p:attrName>style.visibility</p:attrName>
                                        </p:attrNameLst>
                                      </p:cBhvr>
                                      <p:to>
                                        <p:strVal val="visible"/>
                                      </p:to>
                                    </p:set>
                                    <p:animEffect transition="in" filter="blinds(horizontal)">
                                      <p:cBhvr>
                                        <p:cTn id="7" dur="500"/>
                                        <p:tgtEl>
                                          <p:spTgt spid="23052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96">
                                            <p:bg/>
                                          </p:spTgt>
                                        </p:tgtEl>
                                        <p:attrNameLst>
                                          <p:attrName>style.visibility</p:attrName>
                                        </p:attrNameLst>
                                      </p:cBhvr>
                                      <p:to>
                                        <p:strVal val="visible"/>
                                      </p:to>
                                    </p:set>
                                    <p:animEffect transition="in" filter="blinds(horizontal)">
                                      <p:cBhvr>
                                        <p:cTn id="11" dur="500"/>
                                        <p:tgtEl>
                                          <p:spTgt spid="15396">
                                            <p:bg/>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396">
                                            <p:txEl>
                                              <p:pRg st="0" end="0"/>
                                            </p:txEl>
                                          </p:spTgt>
                                        </p:tgtEl>
                                        <p:attrNameLst>
                                          <p:attrName>style.visibility</p:attrName>
                                        </p:attrNameLst>
                                      </p:cBhvr>
                                      <p:to>
                                        <p:strVal val="visible"/>
                                      </p:to>
                                    </p:set>
                                    <p:animEffect transition="in" filter="blinds(horizontal)">
                                      <p:cBhvr>
                                        <p:cTn id="15" dur="500"/>
                                        <p:tgtEl>
                                          <p:spTgt spid="1539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5552"/>
                                        </p:tgtEl>
                                        <p:attrNameLst>
                                          <p:attrName>style.visibility</p:attrName>
                                        </p:attrNameLst>
                                      </p:cBhvr>
                                      <p:to>
                                        <p:strVal val="visible"/>
                                      </p:to>
                                    </p:set>
                                    <p:animEffect transition="in" filter="checkerboard(across)">
                                      <p:cBhvr>
                                        <p:cTn id="20" dur="500"/>
                                        <p:tgtEl>
                                          <p:spTgt spid="15552"/>
                                        </p:tgtEl>
                                      </p:cBhvr>
                                    </p:animEffect>
                                  </p:childTnLst>
                                </p:cTn>
                              </p:par>
                            </p:childTnLst>
                          </p:cTn>
                        </p:par>
                        <p:par>
                          <p:cTn id="21" fill="hold" nodeType="afterGroup">
                            <p:stCondLst>
                              <p:cond delay="500"/>
                            </p:stCondLst>
                            <p:childTnLst>
                              <p:par>
                                <p:cTn id="22" presetID="5" presetClass="entr" presetSubtype="10" fill="hold" grpId="0" nodeType="afterEffect">
                                  <p:stCondLst>
                                    <p:cond delay="0"/>
                                  </p:stCondLst>
                                  <p:childTnLst>
                                    <p:set>
                                      <p:cBhvr>
                                        <p:cTn id="23" dur="1" fill="hold">
                                          <p:stCondLst>
                                            <p:cond delay="0"/>
                                          </p:stCondLst>
                                        </p:cTn>
                                        <p:tgtEl>
                                          <p:spTgt spid="15553"/>
                                        </p:tgtEl>
                                        <p:attrNameLst>
                                          <p:attrName>style.visibility</p:attrName>
                                        </p:attrNameLst>
                                      </p:cBhvr>
                                      <p:to>
                                        <p:strVal val="visible"/>
                                      </p:to>
                                    </p:set>
                                    <p:animEffect transition="in" filter="checkerboard(across)">
                                      <p:cBhvr>
                                        <p:cTn id="24" dur="500"/>
                                        <p:tgtEl>
                                          <p:spTgt spid="155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5554"/>
                                        </p:tgtEl>
                                        <p:attrNameLst>
                                          <p:attrName>style.visibility</p:attrName>
                                        </p:attrNameLst>
                                      </p:cBhvr>
                                      <p:to>
                                        <p:strVal val="visible"/>
                                      </p:to>
                                    </p:set>
                                    <p:animEffect transition="in" filter="checkerboard(across)">
                                      <p:cBhvr>
                                        <p:cTn id="29" dur="500"/>
                                        <p:tgtEl>
                                          <p:spTgt spid="15554"/>
                                        </p:tgtEl>
                                      </p:cBhvr>
                                    </p:animEffect>
                                  </p:childTnLst>
                                </p:cTn>
                              </p:par>
                            </p:childTnLst>
                          </p:cTn>
                        </p:par>
                        <p:par>
                          <p:cTn id="30" fill="hold" nodeType="afterGroup">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15556"/>
                                        </p:tgtEl>
                                        <p:attrNameLst>
                                          <p:attrName>style.visibility</p:attrName>
                                        </p:attrNameLst>
                                      </p:cBhvr>
                                      <p:to>
                                        <p:strVal val="visible"/>
                                      </p:to>
                                    </p:set>
                                    <p:animEffect transition="in" filter="checkerboard(across)">
                                      <p:cBhvr>
                                        <p:cTn id="33" dur="500"/>
                                        <p:tgtEl>
                                          <p:spTgt spid="15556"/>
                                        </p:tgtEl>
                                      </p:cBhvr>
                                    </p:animEffect>
                                  </p:childTnLst>
                                </p:cTn>
                              </p:par>
                            </p:childTnLst>
                          </p:cTn>
                        </p:par>
                        <p:par>
                          <p:cTn id="34" fill="hold" nodeType="afterGroup">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15555"/>
                                        </p:tgtEl>
                                        <p:attrNameLst>
                                          <p:attrName>style.visibility</p:attrName>
                                        </p:attrNameLst>
                                      </p:cBhvr>
                                      <p:to>
                                        <p:strVal val="visible"/>
                                      </p:to>
                                    </p:set>
                                    <p:animEffect transition="in" filter="checkerboard(across)">
                                      <p:cBhvr>
                                        <p:cTn id="37" dur="500"/>
                                        <p:tgtEl>
                                          <p:spTgt spid="15555"/>
                                        </p:tgtEl>
                                      </p:cBhvr>
                                    </p:animEffect>
                                  </p:childTnLst>
                                </p:cTn>
                              </p:par>
                            </p:childTnLst>
                          </p:cTn>
                        </p:par>
                        <p:par>
                          <p:cTn id="38" fill="hold" nodeType="afterGroup">
                            <p:stCondLst>
                              <p:cond delay="1500"/>
                            </p:stCondLst>
                            <p:childTnLst>
                              <p:par>
                                <p:cTn id="39" presetID="5" presetClass="entr" presetSubtype="10" fill="hold" grpId="0" nodeType="afterEffect">
                                  <p:stCondLst>
                                    <p:cond delay="0"/>
                                  </p:stCondLst>
                                  <p:childTnLst>
                                    <p:set>
                                      <p:cBhvr>
                                        <p:cTn id="40" dur="1" fill="hold">
                                          <p:stCondLst>
                                            <p:cond delay="0"/>
                                          </p:stCondLst>
                                        </p:cTn>
                                        <p:tgtEl>
                                          <p:spTgt spid="15560"/>
                                        </p:tgtEl>
                                        <p:attrNameLst>
                                          <p:attrName>style.visibility</p:attrName>
                                        </p:attrNameLst>
                                      </p:cBhvr>
                                      <p:to>
                                        <p:strVal val="visible"/>
                                      </p:to>
                                    </p:set>
                                    <p:animEffect transition="in" filter="checkerboard(across)">
                                      <p:cBhvr>
                                        <p:cTn id="41" dur="500"/>
                                        <p:tgtEl>
                                          <p:spTgt spid="15560"/>
                                        </p:tgtEl>
                                      </p:cBhvr>
                                    </p:animEffect>
                                  </p:childTnLst>
                                </p:cTn>
                              </p:par>
                            </p:childTnLst>
                          </p:cTn>
                        </p:par>
                        <p:par>
                          <p:cTn id="42" fill="hold" nodeType="afterGroup">
                            <p:stCondLst>
                              <p:cond delay="2000"/>
                            </p:stCondLst>
                            <p:childTnLst>
                              <p:par>
                                <p:cTn id="43" presetID="5" presetClass="entr" presetSubtype="10" fill="hold" grpId="0" nodeType="afterEffect">
                                  <p:stCondLst>
                                    <p:cond delay="0"/>
                                  </p:stCondLst>
                                  <p:childTnLst>
                                    <p:set>
                                      <p:cBhvr>
                                        <p:cTn id="44" dur="1" fill="hold">
                                          <p:stCondLst>
                                            <p:cond delay="0"/>
                                          </p:stCondLst>
                                        </p:cTn>
                                        <p:tgtEl>
                                          <p:spTgt spid="15557"/>
                                        </p:tgtEl>
                                        <p:attrNameLst>
                                          <p:attrName>style.visibility</p:attrName>
                                        </p:attrNameLst>
                                      </p:cBhvr>
                                      <p:to>
                                        <p:strVal val="visible"/>
                                      </p:to>
                                    </p:set>
                                    <p:animEffect transition="in" filter="checkerboard(across)">
                                      <p:cBhvr>
                                        <p:cTn id="45" dur="500"/>
                                        <p:tgtEl>
                                          <p:spTgt spid="15557"/>
                                        </p:tgtEl>
                                      </p:cBhvr>
                                    </p:animEffect>
                                  </p:childTnLst>
                                </p:cTn>
                              </p:par>
                            </p:childTnLst>
                          </p:cTn>
                        </p:par>
                        <p:par>
                          <p:cTn id="46" fill="hold" nodeType="afterGroup">
                            <p:stCondLst>
                              <p:cond delay="2500"/>
                            </p:stCondLst>
                            <p:childTnLst>
                              <p:par>
                                <p:cTn id="47" presetID="5" presetClass="entr" presetSubtype="10" fill="hold" grpId="0" nodeType="afterEffect">
                                  <p:stCondLst>
                                    <p:cond delay="0"/>
                                  </p:stCondLst>
                                  <p:childTnLst>
                                    <p:set>
                                      <p:cBhvr>
                                        <p:cTn id="48" dur="1" fill="hold">
                                          <p:stCondLst>
                                            <p:cond delay="0"/>
                                          </p:stCondLst>
                                        </p:cTn>
                                        <p:tgtEl>
                                          <p:spTgt spid="15561"/>
                                        </p:tgtEl>
                                        <p:attrNameLst>
                                          <p:attrName>style.visibility</p:attrName>
                                        </p:attrNameLst>
                                      </p:cBhvr>
                                      <p:to>
                                        <p:strVal val="visible"/>
                                      </p:to>
                                    </p:set>
                                    <p:animEffect transition="in" filter="checkerboard(across)">
                                      <p:cBhvr>
                                        <p:cTn id="49" dur="500"/>
                                        <p:tgtEl>
                                          <p:spTgt spid="15561"/>
                                        </p:tgtEl>
                                      </p:cBhvr>
                                    </p:animEffect>
                                  </p:childTnLst>
                                </p:cTn>
                              </p:par>
                            </p:childTnLst>
                          </p:cTn>
                        </p:par>
                        <p:par>
                          <p:cTn id="50" fill="hold" nodeType="afterGroup">
                            <p:stCondLst>
                              <p:cond delay="3000"/>
                            </p:stCondLst>
                            <p:childTnLst>
                              <p:par>
                                <p:cTn id="51" presetID="5" presetClass="entr" presetSubtype="10" fill="hold" grpId="0" nodeType="afterEffect">
                                  <p:stCondLst>
                                    <p:cond delay="0"/>
                                  </p:stCondLst>
                                  <p:childTnLst>
                                    <p:set>
                                      <p:cBhvr>
                                        <p:cTn id="52" dur="1" fill="hold">
                                          <p:stCondLst>
                                            <p:cond delay="0"/>
                                          </p:stCondLst>
                                        </p:cTn>
                                        <p:tgtEl>
                                          <p:spTgt spid="15558"/>
                                        </p:tgtEl>
                                        <p:attrNameLst>
                                          <p:attrName>style.visibility</p:attrName>
                                        </p:attrNameLst>
                                      </p:cBhvr>
                                      <p:to>
                                        <p:strVal val="visible"/>
                                      </p:to>
                                    </p:set>
                                    <p:animEffect transition="in" filter="checkerboard(across)">
                                      <p:cBhvr>
                                        <p:cTn id="53" dur="500"/>
                                        <p:tgtEl>
                                          <p:spTgt spid="15558"/>
                                        </p:tgtEl>
                                      </p:cBhvr>
                                    </p:animEffect>
                                  </p:childTnLst>
                                </p:cTn>
                              </p:par>
                            </p:childTnLst>
                          </p:cTn>
                        </p:par>
                        <p:par>
                          <p:cTn id="54" fill="hold" nodeType="afterGroup">
                            <p:stCondLst>
                              <p:cond delay="3500"/>
                            </p:stCondLst>
                            <p:childTnLst>
                              <p:par>
                                <p:cTn id="55" presetID="5" presetClass="entr" presetSubtype="10" fill="hold" grpId="0" nodeType="afterEffect">
                                  <p:stCondLst>
                                    <p:cond delay="0"/>
                                  </p:stCondLst>
                                  <p:childTnLst>
                                    <p:set>
                                      <p:cBhvr>
                                        <p:cTn id="56" dur="1" fill="hold">
                                          <p:stCondLst>
                                            <p:cond delay="0"/>
                                          </p:stCondLst>
                                        </p:cTn>
                                        <p:tgtEl>
                                          <p:spTgt spid="15562"/>
                                        </p:tgtEl>
                                        <p:attrNameLst>
                                          <p:attrName>style.visibility</p:attrName>
                                        </p:attrNameLst>
                                      </p:cBhvr>
                                      <p:to>
                                        <p:strVal val="visible"/>
                                      </p:to>
                                    </p:set>
                                    <p:animEffect transition="in" filter="checkerboard(across)">
                                      <p:cBhvr>
                                        <p:cTn id="57" dur="500"/>
                                        <p:tgtEl>
                                          <p:spTgt spid="15562"/>
                                        </p:tgtEl>
                                      </p:cBhvr>
                                    </p:animEffect>
                                  </p:childTnLst>
                                </p:cTn>
                              </p:par>
                            </p:childTnLst>
                          </p:cTn>
                        </p:par>
                        <p:par>
                          <p:cTn id="58" fill="hold" nodeType="afterGroup">
                            <p:stCondLst>
                              <p:cond delay="4000"/>
                            </p:stCondLst>
                            <p:childTnLst>
                              <p:par>
                                <p:cTn id="59" presetID="5" presetClass="entr" presetSubtype="10" fill="hold" grpId="0" nodeType="afterEffect">
                                  <p:stCondLst>
                                    <p:cond delay="0"/>
                                  </p:stCondLst>
                                  <p:childTnLst>
                                    <p:set>
                                      <p:cBhvr>
                                        <p:cTn id="60" dur="1" fill="hold">
                                          <p:stCondLst>
                                            <p:cond delay="0"/>
                                          </p:stCondLst>
                                        </p:cTn>
                                        <p:tgtEl>
                                          <p:spTgt spid="15559"/>
                                        </p:tgtEl>
                                        <p:attrNameLst>
                                          <p:attrName>style.visibility</p:attrName>
                                        </p:attrNameLst>
                                      </p:cBhvr>
                                      <p:to>
                                        <p:strVal val="visible"/>
                                      </p:to>
                                    </p:set>
                                    <p:animEffect transition="in" filter="checkerboard(across)">
                                      <p:cBhvr>
                                        <p:cTn id="61" dur="500"/>
                                        <p:tgtEl>
                                          <p:spTgt spid="15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6" grpId="0" build="p" animBg="1"/>
      <p:bldP spid="15553" grpId="0" animBg="1"/>
      <p:bldP spid="15554" grpId="0" animBg="1"/>
      <p:bldP spid="15556" grpId="0" animBg="1"/>
      <p:bldP spid="15555" grpId="0" animBg="1"/>
      <p:bldP spid="15557" grpId="0" animBg="1"/>
      <p:bldP spid="15558" grpId="0" animBg="1"/>
      <p:bldP spid="15559" grpId="0" animBg="1"/>
      <p:bldP spid="15560" grpId="0" animBg="1"/>
      <p:bldP spid="15561" grpId="0" animBg="1"/>
      <p:bldP spid="155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6"/>
          <p:cNvSpPr>
            <a:spLocks noGrp="1" noChangeArrowheads="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Asszociáció</a:t>
            </a:r>
          </a:p>
        </p:txBody>
      </p:sp>
      <p:sp>
        <p:nvSpPr>
          <p:cNvPr id="11267" name="Rectangle 47"/>
          <p:cNvSpPr>
            <a:spLocks noGrp="1" noChangeArrowheads="1"/>
          </p:cNvSpPr>
          <p:nvPr>
            <p:ph idx="1"/>
            <p:custDataLst>
              <p:tags r:id="rId4"/>
            </p:custDataLst>
          </p:nvPr>
        </p:nvSpPr>
        <p:spPr/>
        <p:txBody>
          <a:bodyPr/>
          <a:lstStyle/>
          <a:p>
            <a:r>
              <a:rPr lang="hu-HU" altLang="hu-HU" dirty="0" smtClean="0">
                <a:effectLst>
                  <a:outerShdw blurRad="38100" dist="38100" dir="2700000" algn="tl">
                    <a:srgbClr val="000000">
                      <a:alpha val="43137"/>
                    </a:srgbClr>
                  </a:outerShdw>
                </a:effectLst>
              </a:rPr>
              <a:t>Fő mutatója a </a:t>
            </a:r>
            <a:r>
              <a:rPr lang="hu-HU" altLang="hu-HU" dirty="0" err="1" smtClean="0">
                <a:effectLst>
                  <a:outerShdw blurRad="38100" dist="38100" dir="2700000" algn="tl">
                    <a:srgbClr val="000000">
                      <a:alpha val="43137"/>
                    </a:srgbClr>
                  </a:outerShdw>
                </a:effectLst>
              </a:rPr>
              <a:t>khí</a:t>
            </a:r>
            <a:r>
              <a:rPr lang="hu-HU" altLang="hu-HU" dirty="0" smtClean="0">
                <a:effectLst>
                  <a:outerShdw blurRad="38100" dist="38100" dir="2700000" algn="tl">
                    <a:srgbClr val="000000">
                      <a:alpha val="43137"/>
                    </a:srgbClr>
                  </a:outerShdw>
                </a:effectLst>
              </a:rPr>
              <a:t> (</a:t>
            </a:r>
            <a:r>
              <a:rPr lang="hu-HU" altLang="hu-HU" b="1" dirty="0" smtClean="0">
                <a:effectLst>
                  <a:outerShdw blurRad="38100" dist="38100" dir="2700000" algn="tl">
                    <a:srgbClr val="000000">
                      <a:alpha val="43137"/>
                    </a:srgbClr>
                  </a:outerShdw>
                </a:effectLst>
                <a:latin typeface="Symbol" panose="05050102010706020507" pitchFamily="18" charset="2"/>
              </a:rPr>
              <a:t>c</a:t>
            </a:r>
            <a:r>
              <a:rPr lang="hu-HU" altLang="hu-HU" dirty="0" smtClean="0">
                <a:effectLst>
                  <a:outerShdw blurRad="38100" dist="38100" dir="2700000" algn="tl">
                    <a:srgbClr val="000000">
                      <a:alpha val="43137"/>
                    </a:srgbClr>
                  </a:outerShdw>
                </a:effectLst>
                <a:latin typeface="+mj-lt"/>
              </a:rPr>
              <a:t>)</a:t>
            </a:r>
            <a:r>
              <a:rPr lang="hu-HU" altLang="hu-HU" dirty="0" smtClean="0">
                <a:effectLst>
                  <a:outerShdw blurRad="38100" dist="38100" dir="2700000" algn="tl">
                    <a:srgbClr val="000000">
                      <a:alpha val="43137"/>
                    </a:srgbClr>
                  </a:outerShdw>
                </a:effectLst>
              </a:rPr>
              <a:t> </a:t>
            </a:r>
            <a:endParaRPr lang="hu-HU" altLang="hu-HU" dirty="0" smtClean="0">
              <a:effectLst>
                <a:outerShdw blurRad="38100" dist="38100" dir="2700000" algn="tl">
                  <a:srgbClr val="000000">
                    <a:alpha val="43137"/>
                  </a:srgbClr>
                </a:outerShdw>
              </a:effectLst>
            </a:endParaRPr>
          </a:p>
          <a:p>
            <a:endParaRPr lang="hu-HU" altLang="hu-HU" dirty="0" smtClean="0">
              <a:effectLst>
                <a:outerShdw blurRad="38100" dist="38100" dir="2700000" algn="tl">
                  <a:srgbClr val="000000">
                    <a:alpha val="43137"/>
                  </a:srgbClr>
                </a:outerShdw>
              </a:effectLst>
            </a:endParaRPr>
          </a:p>
          <a:p>
            <a:r>
              <a:rPr lang="hu-HU" altLang="hu-HU" dirty="0" smtClean="0">
                <a:effectLst>
                  <a:outerShdw blurRad="38100" dist="38100" dir="2700000" algn="tl">
                    <a:srgbClr val="000000">
                      <a:alpha val="43137"/>
                    </a:srgbClr>
                  </a:outerShdw>
                </a:effectLst>
              </a:rPr>
              <a:t>tényleges és feltételezett gyakoriságok összehasonlítására szolgál</a:t>
            </a:r>
          </a:p>
          <a:p>
            <a:r>
              <a:rPr lang="hu-HU" altLang="hu-HU" dirty="0" smtClean="0">
                <a:effectLst>
                  <a:outerShdw blurRad="38100" dist="38100" dir="2700000" algn="tl">
                    <a:srgbClr val="000000">
                      <a:alpha val="43137"/>
                    </a:srgbClr>
                  </a:outerShdw>
                </a:effectLst>
              </a:rPr>
              <a:t>Méri a tényleges és feltételezett gyakoriságok különbségét</a:t>
            </a:r>
          </a:p>
          <a:p>
            <a:r>
              <a:rPr lang="hu-HU" altLang="hu-HU" dirty="0" smtClean="0">
                <a:effectLst>
                  <a:outerShdw blurRad="38100" dist="38100" dir="2700000" algn="tl">
                    <a:srgbClr val="000000">
                      <a:alpha val="43137"/>
                    </a:srgbClr>
                  </a:outerShdw>
                </a:effectLst>
              </a:rPr>
              <a:t>Érvényes rá a</a:t>
            </a:r>
          </a:p>
          <a:p>
            <a:r>
              <a:rPr lang="hu-HU" altLang="hu-HU" dirty="0" smtClean="0">
                <a:effectLst>
                  <a:outerShdw blurRad="38100" dist="38100" dir="2700000" algn="tl">
                    <a:srgbClr val="000000">
                      <a:alpha val="43137"/>
                    </a:srgbClr>
                  </a:outerShdw>
                </a:effectLst>
              </a:rPr>
              <a:t>egyenlőtlenség (r sor, c oszlop)</a:t>
            </a:r>
          </a:p>
        </p:txBody>
      </p:sp>
      <p:graphicFrame>
        <p:nvGraphicFramePr>
          <p:cNvPr id="11268" name="Object 2"/>
          <p:cNvGraphicFramePr>
            <a:graphicFrameLocks noChangeAspect="1"/>
          </p:cNvGraphicFramePr>
          <p:nvPr>
            <p:custDataLst>
              <p:tags r:id="rId5"/>
            </p:custDataLst>
            <p:extLst>
              <p:ext uri="{D42A27DB-BD31-4B8C-83A1-F6EECF244321}">
                <p14:modId xmlns:p14="http://schemas.microsoft.com/office/powerpoint/2010/main" val="2196441897"/>
              </p:ext>
            </p:extLst>
          </p:nvPr>
        </p:nvGraphicFramePr>
        <p:xfrm>
          <a:off x="6283325" y="1771074"/>
          <a:ext cx="2890846" cy="1053955"/>
        </p:xfrm>
        <a:graphic>
          <a:graphicData uri="http://schemas.openxmlformats.org/presentationml/2006/ole">
            <mc:AlternateContent xmlns:mc="http://schemas.openxmlformats.org/markup-compatibility/2006">
              <mc:Choice xmlns:v="urn:schemas-microsoft-com:vml" Requires="v">
                <p:oleObj spid="_x0000_s11286" name="Egyenlet" r:id="rId9" imgW="1390627" imgH="495300" progId="Equation.3">
                  <p:embed/>
                </p:oleObj>
              </mc:Choice>
              <mc:Fallback>
                <p:oleObj name="Egyenlet" r:id="rId9" imgW="1390627" imgH="4953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3325" y="1771074"/>
                        <a:ext cx="2890846" cy="1053955"/>
                      </a:xfrm>
                      <a:prstGeom prst="rect">
                        <a:avLst/>
                      </a:prstGeom>
                      <a:noFill/>
                      <a:ln w="9525">
                        <a:solidFill>
                          <a:srgbClr val="800000"/>
                        </a:solidFill>
                        <a:miter lim="800000"/>
                        <a:headEnd/>
                        <a:tailEnd/>
                      </a:ln>
                      <a:effectLst/>
                    </p:spPr>
                  </p:pic>
                </p:oleObj>
              </mc:Fallback>
            </mc:AlternateContent>
          </a:graphicData>
        </a:graphic>
      </p:graphicFrame>
      <p:graphicFrame>
        <p:nvGraphicFramePr>
          <p:cNvPr id="11269" name="Object 3"/>
          <p:cNvGraphicFramePr>
            <a:graphicFrameLocks noChangeAspect="1"/>
          </p:cNvGraphicFramePr>
          <p:nvPr>
            <p:custDataLst>
              <p:tags r:id="rId6"/>
            </p:custDataLst>
            <p:extLst>
              <p:ext uri="{D42A27DB-BD31-4B8C-83A1-F6EECF244321}">
                <p14:modId xmlns:p14="http://schemas.microsoft.com/office/powerpoint/2010/main" val="2268205977"/>
              </p:ext>
            </p:extLst>
          </p:nvPr>
        </p:nvGraphicFramePr>
        <p:xfrm>
          <a:off x="4860032" y="5442320"/>
          <a:ext cx="4314139" cy="542083"/>
        </p:xfrm>
        <a:graphic>
          <a:graphicData uri="http://schemas.openxmlformats.org/presentationml/2006/ole">
            <mc:AlternateContent xmlns:mc="http://schemas.openxmlformats.org/markup-compatibility/2006">
              <mc:Choice xmlns:v="urn:schemas-microsoft-com:vml" Requires="v">
                <p:oleObj spid="_x0000_s11287" name="Egyenlet" r:id="rId11" imgW="1790746" imgH="199934" progId="Equation.3">
                  <p:embed/>
                </p:oleObj>
              </mc:Choice>
              <mc:Fallback>
                <p:oleObj name="Egyenlet" r:id="rId11" imgW="1790746" imgH="199934"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0032" y="5442320"/>
                        <a:ext cx="4314139" cy="542083"/>
                      </a:xfrm>
                      <a:prstGeom prst="rect">
                        <a:avLst/>
                      </a:prstGeom>
                      <a:noFill/>
                      <a:ln>
                        <a:noFill/>
                      </a:ln>
                      <a:effec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2161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yK7Ll54bjlk/0eP5d38K7KuQ26WcKxbWj/AN6qtv8AEbT4rdYnkl3f3PLasnVvF0ussv2O1nmf++0bIlbcvmd1TMVKO52Wn6t9is5FZvv1m6fG/i/xdpOiQbpGup0ib/ZX+Jv++K4+41B7K1bz5N0v8VeN/FT40eIPg3qXg/xRo0m2W21ZJZ03f61EV/3Tf7D/ADVvhqalVV9mfM47EyjQnJbn6zeWkUaqi/ukXYtU7jrXF/B/4yeH/jd4B0/xX4cuvOs7xdksLfftpf4om/21rrJJq+vR+Z6jaKh8yikBz91eIqszN8v9+vlP9oD9vrwP8Jbi60nSV/4S7xBH8jQWsmy1if8AuySf+yrX5u/ED9or4gfENm/tzxdqmpI//LFrlkh/75X5a8uurp522M1R7N9Xp5HWopHvPxo/bK+Ivxutbiw1TUl0/Q5G/wCQNp6+XA3+9/E//A6j/ZNhS/8AiFeBm+Z7F9v/AH0leBtJXonwB8Xf8Il8TtHvHbbBK32WX/db5f8A0PbWOLp3w81T3M6kpRXMnqffi6PcPH5tv96P5Z0X+F60tLvtRik3fN8n96rmm70uI9Rtf9ai7JU/glT+7XcabpOneIbP7VZ/uW6Nt/hb/aWvhaddSVp7n22V4+OMopJ+8t11MO18SS7fnjbf/u1T1TVru6X+7XXL4VlT7zRN/t0XHhuC1+d23f7tdTnFK56fs5dTy260+W93Su22BPnZ2+5XzT+2JdfZfC+jwfdd7122f3U8p6+pPFWsQPJIi7V06z+Zn/gml/8AsK+A/wBpz4iP4t8XLao3+i2a/wDj710YByr4lcuy3Pjs2xkZVFhoO9tyT4A/tWeOP2c9UvLrwreQSWt5s+1affReZbT7futt/gf/AGq+9Pgj/wAFUPC3jK8t9L8f6T/wh91L8n9p28jT2W7/AGv4ov8Ax6vyfWSnQyOrfLX2jimePyp7n9GejeL9I8Q6bBqGmatp+o2U67o7i3nilRh7N3or+ei21a6ihCx3TRIOi72XH4UUuV9yPZ+ZVuJPlqmv3maprqo1j2R01qdDdiNpKmtZngkVlbayfOv+/ULLSr0q3ruZTZ+kfwz+IVtdfDXT9cv7qCzh+xJLPNNJsRf725q4u8/bS8P+GvG1nFo0d3NbztsutRZfLgZf7yq/3/8Ae+WvIvgiz+KvBdjYXUjTWumSyItv/A38XzL/AB/erZ+KHwn0i68M3U+nW/2G6iXzV2/c/wC+a+Khg8KsQ4V20+jXQ8GhX+qYjRtNbW6H1xp/7XngW9tWW81KCzuk2KyN/n7lXtU8aN4g+aBttq67lRW+8n+9X5c2upS2saoi7f7yV6R8M/jtefDnWrewubqebw/c/Jcw/f8As3/TVf7n+0v8Ve/juHlTw3taM7tb36n0GJzXG1aXJGVvTc+nPih4klulawt22wRL+9evgfxtefbPEmpSq25fNevrj4ma1FpPgvVL9pFZtvyurfe3/dr4rupHnkY1xZTS5E32PFwV5NzluiH+Kn/xUxVqSvoj2S4n3aKSL7gooHY9sm+Eejybd1xeH/gaf/EVVf4VaQvSe8/7+L/8TRRVmdxZPhJo/wDz8Xn/AH2n/wARVdvhRo6txNef9/F/+JoooM5bHt/7Nfw/060n1CFJrkx+cjYZlPO3/dr2/V/AGnNZ3CGS427emV/uf7tFFfHYz/ez5nFfxj5BvfhjpEWuamiyXIWOeXaNy8f+O16J8L/g14ck0qCSWKaZ7ppGlMhU7ivT+Giivt8yb+pwPVrP9yM+M3geyg8LR2CXN0LWO7SJU3Lwvp92vBJPh5pqtxLc/wDfS/8AxNFFeNgf4ZWE/hEafD/Ts7POudv+8v8A8TSr4A03+/P+a/8AxNFFemega9l8ONLa3UmW5z9U/wDiaKKKyJP/2Q=="/>
  <p:tag name="MMPROD_12161LOGO" val="iVBORw0KGgoAAAANSUhEUgAABcAAAAXBCAYAAAC67zxHAAAABHNCSVQICAgIfAhkiAAAAAlwSFlzAAEU0gABFNIB+jXYlwAAABl0RVh0U29mdHdhcmUAd3d3Lmlua3NjYXBlLm9yZ5vuPBoAACAASURBVHic7N13eFR12sbx76QnkGSA0MuhBFAELGABxIKIBRUcsGLDtZftu+5r33WLa1l1LYtiXRvicgQFlSIg0hSliwIJZOidE0J6mfePiSkSSJmTnCn357pyZcrJ7zwiTGbueeb5uXw+HyIiIiIikcoyjWggHoir5btd9wEUAYVVvhfWcFtd7qv1GLfHW2rXn5WIiIiISKhxKQAXERERkVBSHli3BNKAVsf47qZuIXV00/4XNLlS6hacW8B+YN8xvh9QoC4iIiIioUQBuIiIiIg4xjKNWI4Ms+sSbLucqFfwUbeg/OehebEj1YqIiIhIxFMALiIiIiK2sEwjjtrD659/T3WkWGlq2dQemlf77vZ4i5wpVURERETCiQJwEREREakTyzRaA93Kv7r+7HJ7INmp2iQs5QA7gSxgc/lXxWW3x7vXscpEREREJGQoABcRERERACzTcHP0gLsr0Myh0kRqkos/EM+i5oDccqowEREREQkeCsBFREREIoRlGs2pDLZ/+l71ssaRSDjJ5meheJXLWW6P97BjlYmIiIhIk1EALiIiIhImLNNIAAyOHnCnOVWbSBDax9EDcq/b4y1wrDIRERERsY0CcBEREZEQYplGe6APNQfc7QCXU7WJhBEfsIuaA/J1bo93p2OViYiIiEi9KAAXERERCULl3dwnAP1/9qUubhHn7QNW/+xrndvjzXe0KhERERE5ggJwEREREYdZpmFwZNDdE4h2si4RqZdSYCPVQ/E1bo83y8miRERERCKdAnARERGRJlK+CWU/qgfd/dDmkyLh7BCwhiOD8RxHqxIRERGJEArARURERGxmmUYU0IMju7q7oRndIuKfMZ7FkWNUMtweb5mDdYmIiIiEHQXgIiIiIgGwTKMFRwbdfYEkJ+sSkZCUB3zPz4Jxt8d7wNGqREREREKYAnARERGROrBMIwbozZFhdycn6xKRiLCdI7vFf3R7vCWOViUiIiISAhSAi4iIiNTAMo0ewBDgTOBU4Hgg3tGiREQqFQE/AN8CC4FFbo93o7MliYiIiAQfBeAiIiIS8cq7u0/GH3YPKf9q52hRIiL1twdYRHkgDix3e7zFzpYkIiIi4iwF4CIiIhJxLNNIBQZR2eF9GprZLSLhJx/4hspQfInb47WcLUlERESkaSkAFxERkbBnmYZBZdg9BP8mlVGOFiUi0vTK8G+yWdEl7vZ4sxytSERERKSRKQAXERGRsGKZRjT+zSl/CrvPBDo6WpSISPDaQeXIlIXAKrfHW+psSSIiIiL2UQAuIiIiIc0yjebAGVSG3WcAzR0tSkQkdB0GluIPxBfhH5ty2NmSRERERBpOAbiIiIiEFMs0OlJ9nMmJQLSjRYmIhK9SYDVVusTdHu92Z0sSERERqTsF4CIiIhK0LNOIAk6g+jgTw9GiRETES2UgvghY6/Z4y5wtSURERKRmCsBFREQkaFim4QJOAS4AhgKDgFRHixIRkdpkA0uAr4CZwHK3x6sXmiIiIhIUFICLiIiIoyzTaAmMAC4CLgTaOFuRiIgEaA/wefnXTLfHe8DhekRERCSCKQAXERGRJlXe5T0Af+B9EXA6EOVoUSIi0ljKgG+Az8q/vlV3uIiIiDQlBeAiIiLS6CzTaIV/rMlF5d9bO1uRiIg4ZC/+MSmfAbPcHu8+h+sRERGRMKcAXERERGxXvnnlQCq7vE9FXd4iIlJdGfAtld3hy7SZpoiIiNhNAbiIiIjYwjKNNKp3eac5W5GIiISY/VR2h890e7x7Ha5HREREwoACcBEREWmQ8i7vU6ns8h6IurxFRMQePvzd4Z/jD8S/Vne4iIiINIQCcBEREakzyzRaU73Lu5WzFYnUX3Gpi5JSF0UlriMuF5e6KC4pv63K9eKfX664jSPvq/G4yusAsTE+YqJ9xEX7iI32ERtT/r3q5YrbOPK+Go879vW48nPGRuv5v4SkA8AsKrvDdztcj4iIiIQIBeAiIiJyVOVd3qdT2eU9AHA5WpREvILiKKzcaLLz/F9WXpXLudWvZ+dFU1DsD7hLykNo8QfqMeWheEKsj9Sk0oovd1Ip7mbVr1dcblZKQqyacMVxPmA5/jD8c2Cp2+MtdbYkERERCVYKwEVERKQayzTaABfiD7xHAC2drUjCWX3CbCs3muz8aAqLFWI7KT7WR2rikSG5QnNx0EFgNuWBuNvj3eVwPSIiIhJEFICLiIgIlmmcAFwJjAROQV3e0gA+HxzIjWHfoZgjg+ujhNtFJfqrFgniYnxHDcl/fltaSgktm5Xg0l8NaRgfsBKYAXzo9nhXO1yPiIiIOEwBuIiISISyTKMXcFX51wkOlyMhIjsvmp1WLDsOxrLjQGzl5YOx7LJi1Z0ttoiP9dHOXUyHFv6v9u5iOrSsvJyapGkXUmc/AB8AH7g93h+dLkZERESangJwERGRCGKZRjcqQ++THC5HglBeYVRFoL3T8ofcFZcPxpJXGOV0iSIkxZdVBuMt/OF4+yqBeVK8Rq5IjVZTGYZnOl2MiIiINA0F4CIiImHOMo3O+MebXAWc6nA54rDCYhc7rVh2Hqzs3K56+VB+tNMligQsJbG0snu8RXG1y+3dxcTH6jWQ8B3+MHyy2+P1Ol2MiIiINB4F4CIiImHIMo32wFjgamAQmukdMUpKXezOjjki2P6pm3v/4RinSxRxXKvmJUd0jf8UlLdNLSEmWq+RIogPWIo/DP/Q7fHucLgeERERsZkCcBERkTBhmUZrYAz+Tu+zAM2qCGNWXjQZu+LJ2BVP5u54tu2PY8fBWPYeiqFMT+9EGizKBa1TSujQophOrYro0baQ9Hb+L7dmj4e7MmAh/jD8f26Pd4/D9YiIiIgNFICLiIiEMMs0WgKX4w+9hwGaXxFmiktdZO2NI3NXPBm74ytC73056uQWaWppySUVYXh620J6tCuka+siYtUxHo5KgfnAJMB0e7wHnC1HREREGkoBuIiISIixTCMFGI0/9D4fiHW2IrHLnkMx/qC7Stjt3RdHSakm2IgEq5hoH0ZaUUUont7OH4y3SSlxujSxTzEwB39n+FS3x5vtcD0iIiJSDwrARUREQoBlGs2BS/GH3hcC8c5WJIHIL4pi8544MnbFs7E87M7cFa8NKEXCSEpiKT3KQ/Ge5V3j3doUkRhX5nRpEphCYCb+MPxjt8d72OF6REREpBYKwEVERIKUZRqJwEj8ofdIINHZiqS+fD7YcTDWH3JX6ezecSBOc7pFIlCUCzq0LKroFE9v5w/HO7QoxqUPeoSifGAG/jB8htvjzXe4HhEREamBAnAREZEgYplGPP4O76vwd3w3d7YiqaucgqjykDuhfGPKODJ3x5NfpL1IReTYEuPK6NG2kB5ty0eptCsgvV0hyQnqFg8hh4FP8Ifhn7s93kKH6xEREZFyCsBFREQcZplGLDAcf+g9Gkh1tiKpzYHDMazeksgP2ysD793Z2pRSROzVNrWkIhA/vmMh/bvk07K5ZouHgGxgGv4wfLbb4y12uB4REZGIpgBcRETEIZZp9AFuBa4HWjlcjhyDd28cq7yJrNqSyCpvItv2xzldkohEqE6tijjRyPd/dcnHaF3kdElybPuBt4GJbo93ndPFiIiIRCIF4CIiIk3IMo0k4Er8wfdgh8uRGhSXuvhxe4I/8PYmsmZLIlaeNqcUkeDkTiqlv5FP/y7+UPy4jgXERus1XpBaDEwEJrs93jynixEREYkUCsBFRESagGUaJ+EPvcehESdB5VB+NKu3JLK6PPD+YXsCRSXajU5EQlNcjI8+nQo40cijf5d8+ncpIDmx1OmypLps4D38XeErnC5GREQk3CkAFxERaSSWaSQD1+APvgc6XI6U234gltXlo0xWeZPI2huHng6JSLhyuaBb68KKsSn9jXw6tNBI6iDyHf6u8PfcHm+O08WIiIiEIwXgIiIiNrNM4zT8offVQHOHy4lopWUuNuyM9wfeWYms3pLIvhxtVikikS0tuaRyjriRT892BURFOV1VxMsFJuHvCv/a6WJERETCiQJwERERG1im4Qauwx9893e4nIiVVxjFmq2V40y+35ZAfpFSHRGRY0mMK6Nv54LyQDyPvp0LSIwrc7qsSLYGf1f4O26P96DTxYiIiIQ6BeAiIiIBsExjKP7QeyyQ6HA5EWfPoZiKsHuVN4mM3fGUKbMREQlIVBT0bFceiHfJ58Su+aQllzhdViQqAP6Hvyt8gdPFiIiIhCoF4CIiIvVkmUYacAP+4Ps4h8uJKHsOxbB0QzO+25zEKm8iu6xYp0sSEYkIHVoU09/IZ0C3PAb1ylUg3vTWA68Cb7k93r1OFyMiIhJKFICLiIjUgWUaLmAY/tD7ciDO2YoiQ0mpi1XeRJZubMbiDc3I3B3vdEkiIgL0bFfIoF65DOp1mP5dCoiO0uvKJlIETMM/ImWO2+PVH7yIiEgtFICLiIgcg2Ua7YCbgFuAHs5WExl2Z8ewZENzlmxoxrJNSeQVaoa3iEgwaxZfxmnpuQzqmcugXrm0TlF3eBPZDLwGvOH2eHc4XYyIiEiwUgAuIiLyM5ZpRAEX4O/2vhSIcbai8FZc3uW9ZEMzlmxoxqY96vIWEQllPdoWMriXPwzv3yWfmGi95mxkpcAM/F3hn7k93lKH6xEREQkqCsBFRETKWabRGbi5/KuLw+WEtV1WLIs3NGPpxmYsy0wiv0hd3iIi4SgpvozTeuQxqNdhzuiZS9tUdYc3sm3A68Drbo/X63QxIiIiwUABuIiIRDTLNGKAkfi7vS8ClMQ2guJSFyuzEllcPtoka69GqIuIRKIebQs5o3xUyolGPrHqDm8sZcAs/F3hn7g93mKH6xEREXGMAnAREYlIlmm0Au4C7gTaO1xOWNp5MJYl5ZtXfrdJXd4iIlJdYlwZp/bI82+m2TOXdm5ltI1kN/Ay8KLb493jdDEiIiJNTQG4iIhEFMs00oHf4N/YMsnZasJLcYmL5VlJLN3QjMUbm+FVl7eIiNRDtzZFDOp1mEE9czmpq7rDG0EB8F/gX26Pd73TxYiIiDQVBeAiIhIRLNMYBPweGI3GnNhm+wF/l/eSDc35blMiBcX6oxURkcAlxpUxsHtld3j7FuoOt5EP+AR4yu3xfuV0MSIiIo1NAbiIiIQtyzSigFH4g+/BDpcTFopKXCzfnMSSDc1YsrEZW/apy1tERBqf0bqIweWzw0/umkdsjF7H2uRr4CngI7fHW+p0MSIiIo1BAbiIiIQdyzQS8Y84+Q3Q09lqQl9RiYvFG5oze00yi35spi5vERFxVGJcGUOPO8zwfjkM6pmrMNwem4BngDfcHm+u08WIiIjYSQG4iIiEDcs0WgN3l3+lOVxOSCsudfH1xmbMXpPMVz82J69QobeIiASfZvFlnN3nMOf1PcTp6XnEaG54oA4A/wGed3u8u50uRkRExA4KwEVEJORZptEL+C1wI5DgcDkhq6TUxbLMJOasTebLdckcLlDoLSIioSM5sZRz+vg7wwd2zyM6Sq91A1AIvAM87fZ4f3C6GBERkUAoABcRkZBlmcaZ+Od7Xwa4HC4nJJWVwXebk5i9JoX53zfnUH600yWJiIgEzJ1Uyrkn5DC8Xw4nd8sjSs8SGsoHfIp/w8z5DtciIiLSIArARUQkpJRvbOnBH3yf7nA5IanMB6uykpi9Jpl53ydzMFeht4iIhK+WzUsYdsJhhvc7xIlGPi6F4Q31Lf4NM/+nDTNFRCSUKAAXEZGQYJlGEnAz/o0tuztcTsjx+WDNlsSK0HtfTozTJYmIiDS51iklnNfX3xnet3O+0+WEqizgWeA1t8d72OFaREREaqUAXEREgpplGm2Be4C7gJYOlxNy1m1LYPaaFOauTWZ3tkJvERGRn7RzFzO8nz8MP65DgdPlhCILmAD82+3x7nS6GBERkaNRAC4iIkHJMo3j8W9seT0Q73A5IWXDznhmr0nhizXJ7DgY63Q5IiIiQa9jy2KG9zvE8H459GxX6HQ5oaYIeA//hplrnS5GRETk5xSAi4hIULFM42z8871Hoo0t6yxzdzyz1yTzxZpktu6Pc7ocERGRkGWkFZV3hh+iW5sip8sJNZ8DT7o93rlOFyIiIvITBeAiIuI4yzSigbH4g++BDpcTMrx745i9Jpk5a1LI2qvQW0RExG492hYyvF8O5/XNoUuawvB6WIF/w8zJbo+3xOliREQksikAFxERx1im0ZzKjS27OltNaNi2P445a5OZsyaZjF2aDCMiItJUerUvrBiT0qFFsdPlhIqt+DfMnOj2eHOcLkZERCKTAnAREWlylmk0A+4F/oA2tqxVflEUs1YnM22Zm3XbE5wuR0REJOL17ZzPqIHZDO+XQ2JcmdPlhAILeBp4TkG4iIg0NQXgIiLSZCzTSADuBP4EtHG4nKC3bnsCU5e5mb06mfyiKKfLERERkZ9Jii/jgv6HGH1qNr07FDhdTijYBzwBvOj2ePOcLkZERCKDAnAREWl0lmnEAbcADwAdHC4nqB0uiGLmqhSmLnOzUSNOREREQkbvDgWMGpjNBSceolm8usJrsQv4B/Cy2+MtdLoYEREJbwrARUSk0VimEQPcADwMGA6XE9TWbElk6rJUvlibTEGxur1FRERCVWJcGcP75TBqYDZ9O+c7XU6w2wY8Brzh9ng1WF1ERBqFAnAREbGdZRpRwDXAI0BPh8sJWofyo/lsZQrTlqWyaY+6vUVERMJNj7aFjD41mwtPPERyYqnT5QSzTcBfgHfcHq/+oERExFYKwEVExDaWabiAMcCfgT4OlxO0VmxOYuq3qcz9PpniEpfT5YiIiEgji4vxMaxvDqMHWpzUVV3hx7AeeBT4wO3xKqwQERFbKAAXERFbWKZxCf6PsJ7kdC3ByMqNZsaKVKZ9m8qWfXFOlyMiIiIOMdKKGDUwm4tPycadpGbno1gDPOz2eKc6XYiIiIQ+BeAiIhIQyzTOxx98n+50LcHG54NvNyUxdZmbBT80p7hU3d4iIiLiFxvt4+w+hxk10GJg9zxceppQk++Ah9we72dOFyIiIqFLAbiIiDSIZRpn4Q++z3K6lmCzLyeGGctT+fi7VLYfiHW6HBEREQlyHVsWM2qgxchTDtGqeYnT5QSjxfiD8LlOFyIiIqFHAbiIiNSLZRqn4w++z3e6lmBS5oOvNzZj6jI3C9c3o7RMbVwiIiJSP9FRPoYel8voUy1OS88lSk8nfm4e/iB8kdOFiIhI6FAALiIidWKZxkn4g+9LnK4lmOw5FMMn36XyyXep7LLU7S0iIiL2aOcu5tIB2Vw6IJs2KeoK/5nP8Qfh3zpdiIiIBD8F4CIickyWafQB/gyMAdSHBJSVwaINzZm6zM2Sjc0oK3O6IhEJV9HRUcTHx5OYEE9CYjyJCQnl3+NJqHo5MZ6E+CrHJMSTmBhf/r38ekI88Qk/Wyshnnt/+WeWfr3S6f9UETmKqCgY3PMwo07NZkivw0RFOV1RUJkKPOL2eFc7XYiIiAQvBeAiIlIjyzR6Ao8A1wB6qQXssmKZ9q2/23tfTozT5YhIGLnzjmu58IKzKsLqnwLq2NjGfaw5eDCbe+79M98tX9uo5xERe6Qll3DpgGxGDcymnbvY6XKChQ+YDDzq9nh/dLoYEREJPgrARUSkGss0DOBh4AZAKS/ww/YE3l3YkrnfJ6vbW0RsFxsbw1dfTsLtTmnU8xQUFPL9uo2sXr2eNWt+ZPWa9WzbtqtRzykijSMqCoadkMO4Mw9wfMcCp8sJFqXAu8Cf3R7vJqeLERGR4KEAXEREALBMowPwAHALEOdwOY7z+fxjTt5d2IIVm5OcLkckpLlcroqRHPHxVUZzJCSQn1/Auh8ynC7RUSNGDOXfzz7UaOsvXrKc51/4L6tXr6e0tLTRziMizji5Wx7jzjzIkF6HcWlYHUAJ8AbwmNvj3ep0MSIi4jwF4CIiEc4yjTbAn4A7gQSHy3FccYmLz1al8N7ClmTtjfj3ASQCxMfHkZSUWDkzunyO9E8BddV50/4AO65ypnRi+e0VIzuqzpguvz3B/zNHk5ubzznDriUnJ7cJ/6uDy4SXHuOcc063fd29ew/wfw88xcKFwbtH3IsvPErOoVw2ZmSRmbmFjEwv27fvRq9RROqva+sirj3zABedeIjYGP0bAgqBV4C/uz1efdxFRCSCKQAXEYlQlmk0wx98/wZo5nA5jjuUH435tZvJS90cOKzJLxI5Xn/tcQYPOsXRGp58aiKvvf6hozU4pVWrFiyY/x7R0dG2rrtp01Zuue1+duzYbeu6doqLi+WbpSYJCfHVbi8oKKwIwzMyvBXft2/fRVmZXruI1KZl8xKuPMPCc7pFSqI+9QHkA/8G/ub2eHOcLkZERJqeAnARkQhjmYYLuA54HOjgcDmO23EwlvcXtWD68lTyi7TXp0See+6+nnPOPp1WaS1o1dJNXFxsk9ewa/c+hp9/AyUlJU1+bqeNHz+W+/5wm61rbtq0lWvG/Zrs7ODPeRIS4hk4sB9DBg9g6NCBpPcwjnpsQUEhmzZvrQjFMzO2sDEji23bdioYF6lBYlwZl5ySzTVDDtKhhTbMBHbhH/f3htvj1YOGiEgEUQAuIhJBLNM4A3gOOM3pWpy2bpt/Y8t567SxpUhVKcnN6ZHehfOHD+H84WfSuXP7JjnvH/74OJ9Mn9sk5womn0x7hZ49u9q2XlmZj2uv+w0rV66zbc2mNOCUvtx00xjOGzaYqKi6DTMuLCxi0+atZGZ4ycjcQkZGFhmZW9i6dQelpXqAF4mKgnP7+DfM7NNJG2YC3wG/cnu8i5wuREREmoYCcBGRCGCZRkf8Hd/jgIjdHsnng0Xrm/PuwpasyEp0uhyRkHBc7+7cfff1nD98SKOeZ90PGXjG3NWo5wg2J5zQkykfvmjrmm/91+Qfj0+wdU0npPcwePLJP3H8cT0avEZRUTGbN2+tFopnZnrxendoM1CJWCd3zWfcmQcY0lsbZgKTgD9qo0wRkfCnAFxEJIxZppEA/AG4jwie811U4uKzlSm8t6glXm1sKdIgl14yjIcevIeUlOaNdo6bxv+RpV+vbLT1g81DD9zNuHGjbFtv69adXDrqNgoKCm1b00lxcbH84fe3cv11o21dt7i4hKysbWzM8JL505zxDC/eLTsicgyPRCajdRHXDjnARScdIi6yN8zMB54AnnB7vHlOFyMiIo1DAbiISJiyTONK/E/ojz5QNcxl50VjfuNm8pIWHMy1d4M5kUjUpk0r3nrjSbp169Qo63+54Btuv+PBRlk72MTGxrBwwQekpibbtua/nnmdVyZOsm29YPHwQ/dy7TWXNvp5SkpKyPJurwjEf5o1npW1XcG4hK0WzUq5ctBBPKdZpCZF9CcjtgL3uT3e950uRERE7KcAXEQkzFimcQrwLDDU6Vqcsv1ALO8vasn05SkUFGtjSxE7de/emcmTnqd58yTb1/b5fFxy6a1kbtpi+9rB5oIRQ3nu2YdsXfOW2+5n4cJvbV0zGERHR/PqxL8z6IyTbV1306atxMbG0LFju2POGy8tLSXLu/2IGeObN2+luFjBuISHhNgyLjnlENcMOUDHlhG9YeZi/PPBw+/BVEQkgikAFxEJE5ZptAX+BowHIjL1/X5bAu9+1ZL565Ip0683kUZz3rDBvPD8I7gaYYDsh//7jIcefsb2dYPNhP88xjlnn27rmkPOvJL9Byxb1wwWbdumMXvmW8TFxdq25p13P8y8eUtJSIine/fO9EzvSo8eXeiZ3pX0dKMOwXgZW7bsICOzsls8I8PL5s1bKSqK6ABRQliUC87pk8O4oQc4IXI3zPQBbwH/5/Z4dzldjIiIBE4BuIhIiLNMIw74FfAgkOJwOU3O54OvfvRvbLnKq40tRZrKY3/5DVeMvcj2dYuKijl32LiwDXIB0tJa8uW894iO9r9XuXLlOk46qU9Aa+7Zs5+zzrnGjvKC1kMP3sO4ay+zbb3zL7iRrVt3HvX+QILxbdt2HjFjfNPmrRQWFtlWv0hjO9Hwb5g59LiI3TAzB/g78Izb4w2PzRVERCKUAnARkRBmmcYo4Ckg3elamlpRiYtPV6Ty3qIWbNmnjS1Fmlr/fr2Z/MHzjbL2S/95l38//1ajrB0Mbh5/BX/8w62Af+zLfX96gif+eV9Aa87/8mvuuNPekSrBxs4u8IKCQk4ZeBllDfi4UNVgvFevbvQ9oRcnnNCz1rFAZWU+tm3bWdkxXt41vmnT1rDZuFTCU5e0Iq4dcpCLT86O1A0zNwG/d3u8HzldiIiINEyM0wWIiEj9WabRF3gGGO50LU3NyotmytduPlzaAksbW4o4ZvWa9WRkeknvYf8+u9dcfQmvTJwUtqGg5/IRFZe//XYNGzZsDnjN/fvDt2P+J7t37+Pbb9cwePApAa+1afPWBoXf4A/P163LYN26jIrbXC4XXbt2pF/f3vTt24t+fXtz/PE9SEiIrzgmKspFly4d6NKlA8POHVRxe1mZj+3bd5GZuYWNGVlkZm4hI9NLZuYW8vMjdgSFBJEt++J4fFpbJsxJ44ozDjLmdAt3ZG2Y2R0wLdOYC/za7fGucbogERGpHwXgIiIhxDKNVsBfgNuBiEp/s/Oieeerlny41K2NLUWCxPTp8/j1r26yfd0WLVIZPep8Jn0w3fa1nda3by/S0yvfNJhiziTfhqC/tCQywqj16zfZEoBnZHhtqKaSz+dj8+ZtbN68jY8/+QLwd4oPGTyA4ecN5txzz8DtrnlKWVSUi86d29O5c3vOOef0amvu2LGnWiiesdFL5qYt5OXl21q/SF1YudFM/CKNtxe05IozLK4beoDUyArChwErLNN4BXjY7fHuc7ogERGpGwXgIiIhwDKNGOAu4FGghbPVNK3DBVG8t6glkxa3IK9QwbdIMPn++43Vru/Zs582bVrZsvb4m8Yw+cMZ9PmvPAAAIABJREFUDe7SDVaXj67s/s7NzefzmQtITU0OeN3ikpKA1wgF6zcG3i0PkJFpbwBek4KCQr6Yu5gv5i4mOjqKAQP6ccH5ZzJmzIXVOsOPxuVy0bFjWzp2bFttw1Sfz8euXXv5xz9fZtasrxrzP0GkRgXFUbz9VUumfOPm6sEHuXbIAZonlDldVlOJBu4ErrFM48/AC26PNzIegEVEQpiSBBGRIGeZxgXAauA5Iij8zi+K4s35rbj8qR68Pq+Vwm+RIPTzEPHTz77Esg7ZsrZhdOTccwbVfmAIiYuL5ZKR51Zc//Sz+RQUFNoy5qK0NDK6MDdv2mrLOhkbGz8Ar6q0tIxvvlnFY397kfPOv4F33p1KcXHDMjOXy0X79m2IzD0JJZjkFUbx+rxWXP50d96c34r8ooh6rubGP45wjWUa9u8ILSIitoqo31AiIqHEMo1elmlMBz4Hjne6nqZSWOzi3YUtufyp7kyYk0ZOgX5ViQSrXbv2VhvF4PP5+O/b9u0RNn78WNvWCgbDzh1Urdt7ijkTwJZZ5yUR0gFeWmZPl2lTdIAfzf79B/nr315ixIU3YX40E5+vYZ9y2Llzj82ViTRMTn40E+akcflT3Xl3YUsKiyPq7ZnjgE8t05hhmUZvp4sREZGaKVUQEQkylmmkWqbxNLAWGOl0PU2luMTFh0tb4Hm6O89/3horL6JGnIuEJJ/PR+amLRXXExPjeeedaeTm2jOfeOCAvvTrGz55wuVVNr/ctGkrK1euA6CoqDjgUS8lETIDPCYm8AmOBQWFbNu204ZqArNz5x7uf+Bpfvf7v1NYWFT/n9+1txGqEmk4Ky+a5z9vjefp7ny4tAXFJREVhF+Mvxv8X5ZpuJ0uRkREqlMALiISJCzTiLJM43ZgI/BbINbhkppESamLqcvcjH2mO09Pb8P+w9qeQiSUeLO2V1xOiI/nUM5h3p/0iW3r33xzeHSBp6W15MwhAyuumx/NrHZ/YWFgXeClpZExfzc2NvDfEZuztgXVbPlPP/uSG278Pfv3H6zzz5SUlNTreJGmtP9wDE9Pb8PYZ7ozdZmbktKICcJjgd8AGy3TuN0yDXVziIgECQXgIiJBwDKNc4AVwASgtbPVNI2yMpixPJUrn+3G49PasjtbwbdIKDpwMLvickKif2O/N98yG9TRWpMR5w+lY8e2tqzlpFGXnUd0tP+pd2lpKVOnzal2f35+YAF4pIxAibWhAzwjw7nxJ0ezavWPjL3yXjbVccb57t37gyrEF6nJ7uwYHp/Wliuf7caM5anYNMEoFKThf06/3DKNc2s7WEREGp8CcBERB1mm0cYyjfeBeUB/p+tpCmU+mLU6hav/3Y3HzHbsOBgRje4iYetg1QA8wR+A79t3oGK+daCio6O44frLbVnLSVXHnyxYsIx9+w5Uu7+gILCNMCNlBEpSUkLAawRjAA7+kSh33PkQhw4drvXYHZr/LSFkx8FYHjPbcfW/uzFrdQoR9N5Nf2CuZRrvW6bRxuliREQimQJwERGHWKZxA7AOuNrpWpqCzwfz1yVz/QtdeXhye7bsi3O6JBGxgWXlVFxOTKgMJ197fTKlpfaEsmPHXERycjNb1nJCv769Se9hVFz/+fgTgPwAN8KMioqMEQOdO7cPeI1gDcABtmzdwe9+/49au7t3af63hKAt++J4eHJ7rn+hK/PXJdPA/V9D0dXAuvLn/iIi4gAF4CIiTcwyja6WacwE3gJaOV1PU1i0vhk3/cfgT+91IHN3vNPlSAhyuVycdFIf0tJaOl2K/MzBGkagAGzfvptPps+15RzNmiVy5RUX27KWE6p2fx84kM28+V8fcUxBgCNQfuq+D3ddunQIeI2MzOANwAG+WriMZ59745jH7FQHuISwzN3x/Om9Dtz0H4NF60P3zc16agW8ZZnGTMs0ujpdjIhIpFEALiLSRMo3ufw1sBYYUdvx4WBZZhK3vNyF373difU7Av/YukSue+6+nknvPcvYMRc6XYr8zEGrSgAeX/2THRMnfoDPpha/66+/nBgb5j83tbi4WC4ZWTkCdtrHc2qc110Q4CaYEROAdw4sAC8sLGLr1h02VdN4Xpk4ibnzlhz1/p07g7sD3I7NSiX8rd+RwO/e7sQtL3dhWWaS0+U0lRHAWss0fmOZhvIYEZEmogdcEZEmYJlGX2AJ8AwQ9q0uK7ISufPVLtz7RmfWbk10uhwJAz+NPRh58TnOFiJHqDYCJbH6G12Zm7YwZ84iW87Trm0aF190ti1rNaVh5w4iJaV5xfWaxp9A4B3gVcfPhLPOXQIbgbI5a1vIbB751NOvHrXWnbuCtwO8d+/uLFzwAQ89cDd9jk93uhwJAWu3JnLvG52589UurMyKiOeNzYB/AUst0+jndDEiIpFAAbiISCOyTCPeMo2/AMuB05yup7F9vy2BX77ZiTtf7cKKyHgBI02kfXv/3lE9e3alZ8+uzhYj1eTm5lVcrqkL+eWJk2w71/jxY21bq6l4PBdUXF6zdj0bN2bVeFygM8Crjp8JV9HR0XTs0DagNTKO8ucfjDZt2srMWQtqvG9XEHeAd+7UjoSEeMaNG4U55SWmfjSB668bjdud4nRpEuRWZCVyx6td+OWbnfh+W0S8qXcq8J1lGn+1TCP8H8RFRBykAFxEpJFYpjEEWAE8BMQ6XE6j2rAznt+/3ZFfTDD4JiPsG9ylibVv36ZaF2HVcRLivPwqncs1hbBr125g8eLltpzr+ON6cMbpJ9myVlNo3bolQwYPqLg+ZUrN3d8ABfkFAZ3r5+NnwlGHDm2Ijo4OaI2MzC02VdM0/jPhvRrHCO0I4hngc75YzMhLb+GLuYsBOK53dx64/y6++nISzz37EGcNPZXoaL0MlaP7JqMZv5hg8Pu3O7JhZ9jnwrHAA8AqyzTOdLoYEZFwpeFsIiI2s0wjGfgHcBfgcricRrVpTzwTv2jF/HXJ2DTmV8KEy+WiW7dOtGvbmuLiYoqKiikuLqGoqJii4mKKi4orLhcUFFJcfORM5JTk5px8ch/+70930KxZ5ScKLr7oHJ559tgbxEnTKSioDG4T4msOKia88j6DB59iy/luvvkKln690pa1Gtuoy4ZXBH2FhUXM+HTeUY8NvAM8/Lslu3frHPAaGRlZgRfShDZs2MwXc5cw/LzBFbfl5xdw6NBhB6uq3bZtu7j7nkcZeuapPPjAXRhGR2JjY7hgxFAuGDGU3bv3MW3aHKZ8NBOvd7vT5UqQWri+OYs2NOecPjncet5+urcJ7HEyyPUGFlimMQH4k9vjPeR0QSIi4UQBuIiIjSzTGAn8Bwj8VXoQ234glpfnpDFnTQohMkpVGlnLlqn0738cJ/Y/nhP7H0e/fr1JTq77pwFKS0vJzy+koKCAvPwCkps3o0WL1BqP7dy5Pf379Wb1mvV2lS8BKCgoqrgcFxdLVJTriLnF33yzipUr13HSSX0CPt/QMweS3sMgI9Mb8FqN7fLLK/c7nj17ITk5uUc9tjDATTATI2ATzPR0I+A1Qq0DHGDmzAXVAvBg3wCzqq8WLuOSy25l/E1jufOOayv2CWjbNo3bbrua2267mm+/W8sU83M+/3wB+QF+EkLCj88H875P5st1yQzvd4jbh++jY8tip8tqLC7gTuAyyzTucnu8HztdkIhIuFAALiJiA8s0WgP/Bq52upbGlFcYxRtftmLS4hYUl4R1c7vUQUJCPJdddh7XXnMZx/XuHtBa0dHRNG+eRPPmSXU6fuTIcxWAB4nS0lJKSkqIifE/rUxISCAvL/+I4ya88j4TXnos4PO5XC5uumkMDz70r4DXakz9+/WmR/cuFdenmEcffwLVR8k0RCTMAE/vEVgAXlRUzNatO2yqpuksX/F9tes7g3j8SU2Ki0t4ZeIk5s5bwnvvPFNtU1iAgQP6MnBAXx564G4++3wBU8zPWb78+6OsJpGqzAezVqcwb10yVw8+yPiz95MUX+Z0WY2lIzDNMo3JwC/dHu9upwsSEQl1CsBFRAJkmcb1wDNAK6draSxlPpixPJUJs9PYf1i/OiJdp07tGHfNZYwZc2G1IMPn87Flyw5+XL+JH37I5Mf1mWRmbiEpKZHWrVtWfLVr25rh5w2mTZuG/5O56MKz+ecTLx/RaSzOyM8vJDnZ/9iQmBBfYwA+f/7XrF+/id4BvlkCcNml5/HMs2+wf//BgNdqLFW7v3fs2F3r2JaCQEegHGX8TDhJ7xlYAL5581ZKS0MvMNu+fTd79uyveMzcuSt0OsCrysjwcvudD/LGa/+sccPcpKRExnguYIznArKytmF+NIup02azZ89+B6qVYFVc4uLtBS35dHkKd47Yx8iTs3GFb0/GlcBwyzR+5/Z433S6GBGRUKYUQ0SkgSzT6ApMAC5wuJRGtcqbyDMz2vDjjvCfLyvHlpLcnPvuu53LR48gKqry1ebGjVm8/e5UZsyYR27ukcEnwPr1m6pd/9vfX2LYsEFcc9UlDBp0Mq56vnpt06YVAwf255tvVtX/P0RsV1BQWDHy5lidyK9MnMTTT90f8Pni4mK5btwonvv3mwGv1Rji4mIZeXHlZq3mR7Nq3MiwqoA7wMN8BIrL5arWUd8QGRnBPzbnaFasXMcFI4YCsCtEA3CAFSvW8Y/HJ/DnR391zOO6du3Eb39zM7/65U0sXPQtU8yZzJu3pMb9IiQy7T8cw1/NdvxvqZvfjtxDf6Pm5x9hoCXwhmUa44Db3R7vptp+QEREjqTtt0VE6skyjSjLNH4NrCWMw+9dViwPftCB2yd2UfgtnHPO6Uz/ZCJjPBdUhN+LFn3HjeP/wKWjbmPy5E+PGn7XpLS0lNmzF3LzLX/igovG88Yb/6OoqH4zPS+pEjCKs6p2Lx+rE/nzmQvYssWeERTXXH1J0Ia+5w0bXPHpCJ/Px0dTZ9X6M1U3E22IxDAfgdK+fRuSkhJrP/AYQmFu/NGsqDIGZceO0BqB8nP/m/IZGzdm1enY6Ogozj7rNP797EMsmP8+9//fnbZ8ikTCx487ErhtYhcemtyB3dlh3d83HFhjmcbvLNOIdroYEZFQowBcRKQeLNPoCyzGP/Kk7jv8hZCC4igmfpHGVc91Y86aZKfLEYelpibzxD/vY8JLj1V8/D4/v4CHH3mWX9z6f3z9deAd2Fu27OCfT76CZ+xdrPsho84/N2LEmRVzp8VZ1QLwYwSxpaVlTHz1A1vO6XancPnoEbUf6ICq40+Wfr2S7dtrH9+aH+AIlPgwH4GS3iOw7m8I7Q7wXbv2Vbkcuh3g4H8ceOrpV+v9cy1apHLD9Zcz7aMJTPnwRa695tIj5olL5Jq9Opkrn+3Oq3PTKCgO25gjCXgKWGqZxolOFyMiEkrC9jeDiIidLNOIt0zjL8By4HSn62kMPh/MXJXClc9047V5rSgsDt+BilI3rVq14P13n+WyS8+ruG3t2g2MuvwOJn/4qe3ny8jwcuVVv+TlV96v05xetzuFIYNPsb0Oqb+q4W1iLV3ZU6fNZvfufcc8pq5uutFTbRxPMGjTphVDBg+ouG7WsvnlTwoDDMDDvQM8Pb1rwGuEcgd4zuHciss7d4V2BzjAwkXfcfhwXoN//oQTevLwQ/fy1Zf+sUqDB58SdI8F0vQKi128OrcVVz3bjVmrU5wupzENBL61TOPvlmnoY5oiInWgAFxEpBaWaQwBVgAPAbEOl9Mo1m33f3z0kQ/bs+eQOmoFWrV089abT9C9e+eK2zZs2Mz4X9xn2wiLmpSUlPDMs28w7vrf1uk8I0dqDEowKKzWAX7s1+LFxSW8/sb/bDmvYXRk2LmDbFnLLqMuG050tP8pdk5OLrPnLKrTzwXaAR4TE0N0dPh+Kj49PbAO8KKi4kZ97Gpsh3OqBOA7Q7sDHPxjsJYtWx3wOvHxcYy8+Bxef/Vxvpj9Nr+890Y6d25vQ4USynZnx/Dw5PbcNrELP2wP23w4Bvg/YJVlGmc5XYyISLBTAC4ichSWaSRbpvEC8BVwvNP1NIZ9OTE8NqUdv5hgsGZLYLNVJXy0bJnKW28+SXoPo+K2HTt2c8tt95NTJYRpTCtXrmPU5Xcwf/7XxzzuvGGDg3YOdCTJrzYDPK7W4yd/+CkHD2bbcu7x48faso5dRo8+v+LyjE/nVRsPcywFAW6CCeHdBR5oB3hW1rY6fbIkWP3UAW5Zh+r8dyrYLV6y3Nb12rdvw113jmPW52/y3zefZNRlw/X7IcKt9iZy8wSDv5rt2H84bBs8egHzLdN42TKNVKeLEREJVgrARURqYJnGSOB74G4g7D5TW1Ti4s0vW3HFM92YsSIVn8/piiRYJCUl8ubrT5CeXhl+FxeXcOttD7Bnz/4mrSU/v4Bf/vovfLVw2VGPadYskbPPOq0Jq5KaFORXbuBYWwc4+P/fvv3OVFvOPeCUvvTv19uWtQJ1Yv/j6NG9slN5ypS6jT+BwDvAIbzngFf9c22IjSE8/xuoePNxZ4jP/67K7lnmn0yfS05OLi6Xi9NOO5F/Pv5HvvpyEo88fC99+qTbei4JHT4fTF+eyhXPdOPtBS0pLgm7p/Xgf61yG7DOMo3RThcjIhKMFICLiFRhmUZryzTeA6YDnWs7PhTN+z6Zq5/rxoTZaeQX6deAVPenP95Or17dqt327nsfk7lpiyP1FBUVc8+9fz5mp+AlGoPiuPrMAP/JO+9MIzc335bzB0sXeNXNLzMyvKxZu77OP1v1TYSGCtcO8Pbt29CsWWCfUsoM4fnfAIcOHearhcv47rs1TpdiG1eUfc9B1q7dwB/++DhDz76aP/zxcb79bi0AycnNuObqSzH/9xLmlJf8G2cma+PMSJRXGMWLs1pz9b+78eUPYft3oAPwkWUaH1qm0c7pYkREgomSDxGRcpZpjAV+AK5xupbGsHFXPHe91pn/e78DOw6G5ShzCdBZQ0/lyisvrnbboZzD/GfCuw5V5FdYWMRddz9y1HmxZ511Gs2bJzVxVVJVYUFRxeW6jhw4lHOY9yd9Ysv5R5w/lI4d29qyVkPFx8dx8cXnVFyfYn5er58vKCyq/aBahOu4h6rjmBqqKTrA+/btxR23X1tt7wS7FBYWcettD/DXv71k+9pOiXLZ14lrfuT/tEVBQSGfTJ/Lddf/lstG384Hk2eQX/7mUp/j03n4oXtZ8OX7PPHP+zj11P62nV9Cx/YDsdz3bkfueb0zmbvD8zETGIu/G/xapwsREQkWCsBFJOJZptHcMo3XgQ+BVk7XYzcrN5rHp7Xlxhe7snyzQkKpWUpKc/762G+PuP211z4kOzvHgYqqKygo5LY7HmT58u+PuC8+Po7h5w1xoCr5SX5BlREo9Qhh33hzCoU2BL/R0VHceIMn4HUCcd6wQRWdpSUlJXz88Rf1+nlbOsATwnOzt/SegQfgTdEBfv11o/n1r26iX9/gGMkT7BJs+sRCYWER06fPO+L2DRs288ijz3HWOdfw93/8h6ysbf7zJsRz2aXn8fZbTzHzsze49ZarSEtraUstEjq+3ZTE9S925YmP25KdF5YbCLcA3rVM4x3LNFKcLkZExGkKwEUkolmmcRqwAhjvdC12Kyl18f6iFox9pjtTl7kp05xvOYaHH7yHNm2OfP9nxqdHhgpOyc8v4Nbb72fV6h+PuK9q5600vaqb8tVnVMX+/QeZOm22LTWMHXOho6MNqo4/mf/lN+w/YNXr5+2YAZ6QUPsGpKEo0A7wkpISvN4dNlVTs6SkREacfybgD16ldif2P86WdeZ8sZhDOYePen9OTi7/ffsjLhr5C2697QF++DGz4j7D6MjvfvsL5s99h78+9ls6ddLUiEhSVgbmN27GPtOND5a0oLQsLOeDjwNWWaahTgERiWgKwEUkIlmmEWWZxgPAIiDsdkZauL451z7flec+a8PhAj3Uy7H16tWNSy4ZdsTtGzdmsW3bLgcqOrrc3HzuufdRDhzIrnb7kMGn0KJFqkNVSX5+ZXhb340YX31tMqWlZQHXkJSUeMQIn6bSpk0rBg8aUHG9vuNPoPqbCA2VEK4d4OmBBeBZWdspLS21qZqajTj/TBITEygtLXNsz4RQY9cIkrr+e/P5fHy1cBljxt7F/Q88XW1j55iYGMaOuZDPP31dQXgEysmP5pkZbbj2+a4s3djM6XIaQ1fgS8s0/myZRli2u4uI1EapiIhEHMs0ugDzgb8CMc5WY6/Ne+L49Vud+P3bHdmyLzw7AcV+140bVePtXy74pokrqZu9ew9w/wNPVbstOjqaC0YMdagiKSyssglmPccabN26k88+m29LHddfN5qYmKZ/WB896nyio/1Pq/ftO8CCBcvqvUZhYRE+X2Af1bFrpESwCbQDfGNGlj2FHMPo0ecD4PVup6iouNHPF+patkylR/cuAa+zc9deli5dUa+fKSvzYX40kwsuGs8LL75d7c0nBeGRzbvX/zz6d293Csfn0dHAw8BCyzS6O12MiEhTUwAuIhHFMo2rgdVAWCVlOfnRPD29Dde9ELadK9JIUlOTuezS82q8L6MJZuY21Pwvv+btd6ZWu22kxqA4pmoHeEM2Ynx54qSAw1+Atm3THPl7MHrU+RWXp06b0+Bu40C7wBPiwy6woX271vUaq1OTzMzG7chu3641p516IgAbNmr8SV0MGNAPlw2bYH700SzKGjjjLT+/gBdefJtrrv01O3ftrXafgvDItmh9M/8nKT8Ny09SngGstEzjBqcLERFpSmH3aC4iUhPLNJIt0/gv8D4QNnMSynww5Ws3Y/7VjQ+Xhu3sQmlEV4y96KiB5dYtO5u4mvp58qmJ/Lh+U8X1gQP70bZtmoMVRa6qwW1iYv3HcGzcmMW8+UttqeWmm8bYsk5dnXji8XTv3rniuvnRzAavFWgA3pA/+2DXI8DxJ+D/+9WYLr3sPKKiXE1yrnBx9lmnBbyGz+fjo6mzAl7nhx8zueLKe2vcX+LnQXjr1tosM1KUlLp4f3HlXjo2vEcbTJKBtyzTmGSZhtvpYkREmoICcBEJe5ZpDAJWAdc7XYudNu2J57ZXuvDkJ205lK9xflJ/0dFRXHvNpUe9f+u24A7Ai4qK+d3v/l4RGrpcLi6+6GyHq4pMVYPb+AZ2Ib/88vu21HL8cT0YdMbJtqxVF54qm1+uXLmOTZu2NnitgDvAG9B9H+x62hCAN3YH+OjLKj8BoA0waxcbG1OxYWggvv12DVu32vN7at++A9xw4++ZPXthjff/FIR/PPVlzjnndFvOKaHByo3m8WltuePVLnj3ht2nbK7Cv0HmWU4XIiLS2BSAi0jYskwj2jKNR4CvgG5O12OX4lIXE79I44YXDdZuDexj4RLZBg06hQ4d2h71/oZ+rLwpZW7awt//8Z+K6xdrDIojqnWAN3AjxlWrf2Tp1yttqWf8+LG2rFOb+Pg4LqrypssUs+Hd31B9lExDhOMM8B4Bzv8uKSkhy7vdpmqOdPLJfap9AmCDOsBrdeaZA0lJaR7wOoH+e/u5wsIi/nDfP4/5JkaLFqlMeOkxHnzgLuLiYm09vwS3Vd5ErnuxK2/Mb0VJaVh94rILMM8yjb9ZphFWeyOJiFSlAFxEwpJlGt2ABcCj+Dd9CQtrtiRy/QtdeW1e2D35FgecdOLxx7w/0Lm7TWXyh58ya9ZXAPTr25suXTo4XFHkyS8oqLgcSAhrVxf40DMHkm5D53Bthp83mJRkf5BXUFDIpwFu5hn4DPDwC8AD7QDPytpOSUmJTdVUFxsbwyMP/7LiekFBIVu37miUc4WTSy4+N+A1cnPz+XzmAhuqqa6goJBf/eYx8vLyj3ncdeNG8+EHz9uykaeEjuISFy/PSePGlwzWbQurkVNRwP3AYss00p0uRkSkMSgAF5GwY5nGdcBKYLDTtdglrzCKpz5py20Tu5AVfh+/FIec0KfnMe9vlhQaATjAgw8/w86dewBthumEgqqbYAawEeOSpStqnMNbXy6Xi/E3NX4X+OWjK8effD5zAbm5xw7NalP1jYSGSAzDESiBdoA35ma+995zA8f17l5xPTNzS0h8csZJCQnxDBs2KOB1Pv1sfsBvGB3N5s3beOiRZ2s9rnfv7kz534tceeXFjVKHBK/M3fHc8rLBs5+2Ib8orCKVU4EVlmnc7HQhIiJ2C6tHaxGJbJZppFqm8R7wNpDidD12WbS+Gdf8uxv/+zrsNuARh/Xpc+wmn86d2zdRJYE7dOgwv//D4xQXl9C+fRuny4k4BYVFFZcD3YjxlVcmBVoOAJdeMoxWrVrYslZN2rZNY/DgARXX7RjHUFhQVPtBxxBuI1DatU2jefOkgNbIyGicAPzSS4bxi5uvrHab5n/Xbti5Z9iyWWsgm83WxYwZ81j3Q0atxyUkxPOXR3/N00/dT3R02HzgUOqgzAeTFrfg2ue78nVGM6fLsVNz4DXLND60TKPxfomKiDQxBeAiEhYs0zgT/0aX1zhdi12s3Ggentye373did3ZGskn9mrVqgVt26Yd85gBA/o2UTX2+G75Wk47w8PDdejcE3vl51cZgRJgF/LceUvYaMMc5bi4WK4bNyrgdY5m1GXDiYryj6LasnUH3367JuA1A+0AD7cRKOk9uwa8RmME4OOuvYwn/nkf0dHVX0ptyMiy/Vzh5pJLhgW8xubN21ixYp0N1RzbpEnT63zsyIvP4YnH/1jxmCCRY+fBWH71Zif+MqU92Xlh9SbIWGC1ZRqBzywSEQkCCsBFJKRZphFjmcZjwHyg8Qe+NpFPV6Rw1XPdmLU6bBrZJcj0PeHY408ABpwSWgE4VA9ipelUHUUQaBeyz+fjlYn2dIFfc/UlAQfyR1N1/MlHH83CZ8NHdAq0CWY16T0Cn6+8afNWGyrxa926JX/76+946MF7cLmODDrVAX5srVq14OyzTgt4ncbu/v7JJ9PnkpOTW+fjR448l0cf/lUjViTB7Kfn7rPYqWaiAAAgAElEQVRXJztdip06AXMs0/inZRra9VVEQpoCcBEJWZZp9AAWAg8SJhtdhnEXiQSZ7nUIlo4/Pp0OHdo2QTUS6qrPAA88hP30s/ls3boz4HXc7hQ8l4+o/cB6OumkPnTr1gmAsjIfU6fOtmXd/ABnGicmhNWmbKSndw14jSkfvsgn017h6afu5847ruX888/k+ON6VGxeWhedOrXjl/feyOyZbzHGc8FRj1MAfmyjLhse8JiQ0tIypk6z599bbfLzC/j44zn1+pkrr7yYO26/tpEqkmBn5Ubz0OQO4fbpzSjgj8ASyzR6O12MiEhDhc2jsohEFss0bgKexz+nLuSV+WDykha8PCct3DbTkSAVHVX737OoKBdXXzWSfz3zehNUJKGsoLAyuI2LiyUqyhXQZoClpWW8+tpk/vxo4N2UN904hkkfTLd1c0JPle7vxYu/Y+euvbasWxDoCBR1gB8hNjaGnj270rOGcSqHcg6zbdsutm/fze7deykpKcNXVkaZz4fP56Nbt06cdFIfWrV013qe7Owc9u49EHC94WzMmKO/eVBXXy1c1qR/zpMmz2BcPUcp3XvP9SxZstyWDX0lNP20f89dI/Yy5jSLGj4wEooGAMst0/iN2+N9xeliRETqSwG4iISU8s1YXgaucLoWu2TujudvH7Vj3bbw6tyT4FbXcQ1XjL2IF196h8LCwDbnk/BWVFRMWZmvYv5tQkICeXn5Aa350dRZ3H3XdbRp0yqgdbp06cCwcwcx54vFAa3zk/j4OC666OyK63aOY8gPdARKfJxNlQSHHj0Cm2y2ZOkKppgz6Zlu0LNnV9LTDTp3al8xviQluTl9jk+nz/HH3hC4LtT9fWwn9j+OHt0Df0PD/GiWDdXU3caNWRw+nFevzVijo6N58sk/MfryOwN+HJTQlVcYxVOftGXmqhQeuHwXXVuHxfOoJOBlyzQuAm5xe7z7nS5IRKSu1GYoIiHDMo2z8W90GRbhd3GJi5fnpHHjS4bCb2lyZXUMwFu0SOXWW65q5GokHFTtXk5ICDyILSoq5o23pgS8DsD48WNtWQdg+PAhJCc3A/xdv3YF60DAbzQlJIbP75K2bdMq/pwbavny75k+fS7PPPsGd939CCMuuInTB43httsf4KX/vMviJcs5fDjPlno32LBxazgb47kw4DUOHsxm3rwlNlRTP5uz6j9HvkvnDvz2N+MboRoJNWu2JHL9C115bV4rSkrDoxUcGI1/g8zhThciIlJXCsBFJOhZphFrmcY/gLlAZ6frscMqbyLXvdiVN+aH1ZNhCSX12LDvtluvrph3LHI0VedXJ9g0i/qDD2aQnZ0T8DoDTunLif2Ps6Gi6uNPpk+fS1FRsS3rQuCbuCY20oafTkhPD3xf64wM7xG3Hfp/9u47rInDjQP4N4Qte8k+RHAgbq1771EH7tm6te5Z69571a24R92HVmtV3HvUWUdVHChTFE9QCSPw+4OfCIqS5O5ySXg/z+NTSXLvvVYJyZv33jfhPc6eu4alyzajZ6+xqFQlCP36T8DxExehVCo1Phd1gH+bubkZmjatzTvOwUMnkZqaxj8hNT19qtki1Q7tm8PN1VngbIg+SlXKEHwis+nl7ksLqdMRijuAYxzLLOBYxrAuPyKEGCQqgBNCdBrHMkUAXAQwFgbwnPUh2Qjz/iyI/uu8ER5HrxWJdFQdgQJkznSePXMUTE1NRMyI6LvkbAVwoQqxHz8mYeu2/YLEEqIL3LWgE6pUKZf19T5WuPEnAKDguQTT3JAK4DzHnwBA2JOvC+BfUirTcebsVQwaPAW163bB70s3aTS24nHYcw0yzB8aNayh1giRb2EF/n5TlaYFcBMTYwzo30XgbIg+exJrhr5rvbHoLxdD2fkjAzASwBWOZYpLnQwhhHyPQTzrEkIME8cyvQHcAFBB6lyEcP4/K3T6vRDYq3bqNN8SIgp1u1bLlAnAwgXjIJfTSweSuxwd4AIuY9y6bb8gc3Qb1K8OT09XXjFatKyfNef8v4dPcf9BGO+8suM9A9yQCuA8O8CVSiWeP49Q65i4uHisWv0Hmv3YB2fPXVPr2Mc0AuWbglrzX355/34Y/nv4VIBs1Pf0mWYFcAAICmrIe48BMSyfFt93WuqDy4/5jXnSIWUAXOdYZoDUiRBCyLfQu1hCiM7hWMaCY5nNAIIB6P0rw7cf5Jiwyx2jtnngVQLtHia64eFD9S/Xb1C/GqZNHU5FcJIrRbbirbmZcIXYd+8SsXPXId5x5HIjdO/WmleM7ONP9u07wjelr2Sfo64JgyqA8+wADw+P0nhcRnT0K/TtNx6/jV8ApTI978fHxCEx8YNG5zJ0np6u+OGHUrzj7BNw2ay63sZzGh9rbGyMBg2qC5gNMRQxnAmGbfbElL1u4D7KpU5HCBYAVnIss4NjGb1//0YIMTz0DpYQolM4limEzJEn3aXORQh/3bBFhyWFcPxfa6lTISSHe/cfazTvtk1QI2xYNxeODnYiZEX0mSJZnA5wANi4aZ8gs7bbtmkMG2srjY4tWzYAPj6Zs/BTU9Nw8NBJ3vl8SaHgtwTTzMwUMplh7JUo7OfN6/gwAUaShIQcw9RpS/N8HM3//rag1o14/5tMSUnFIRG+31RlZcWvltewPhXAybcduWWDjksK4ehtG6lTEUpHAJc5lvGTOhFCCMmOCuCEEJ3BsUwjAP8g8zI6vRb11gSDN3phOuuKhCSD6OogBkahSMYjDS/Zr1SpNELYVahdu5KwSRG9lr0DXOhljHFx8WAF6AC1tLRAhw7NNDq2dbbu75OnLoHjEnjn8yW+M8CBzCK4vnNxcdT4g4pPHueyAFMTu/ccxspV27/7GCqA587ISIbWrRrwjnPi5EVBluFqqgDP+eUVKpSEvb2tQNkQQ8R9lGPyHjcM3+KJGM4g9q0EAviHY5nmUidCCCGfUAGcECI5jmVkHMuMB3AYgIPU+fCRng7suGCPzkt9cO0J/4VPhIjpzp3/ND7WxcURq1dOx/6Q1WjWrA6NRSE5ZoCbiTCKY9363RpdtfClrl1awthYvXFU5uZmaNK4VtbXYow/AYAkniNQAMDCwlyATKTFd/43ADxRYQGmqpYt34IH/z355v00/zt3lSuXhZubC+84Qi+bVZdVAX6v5+RyI5QMLCJQNsSQXXpUAJ2W+mDPZXuk6/++IFsAf3IsM5VjGXqRSAiRHD0REUIkxbGMDYAQADOg589JkfEm6Bvsjd//doEiVa//KCSf4FMA/6RYUV8snP8bjhzeiI4dmhtE9ynRjCLpc/FW6A5wAIiIiMFfh0/zjlOwoBOaNa2t1jH161eDtXXmGITY2Ne4cPE67zxyo+C5BBMwjDngfOd/A8J1gANARkYGFi/e8M37qQM8d22CGvOOERP7GhdF+n5TlRXPDnAAKFyY30gfkn8kpRhh4SEX/LLe2xC6wWUAJgE4xLGMvdTJEELyN6rQEEIkw7FMAIBrAFpKnQtfh2/aoNsKH9x9aSF1KoSo7PqNe4LF8vJyw5TJQ3Dy+FYMGtgNFSuWMohOVKI6RfLn+dXm5uL83a8N3omMDP5tcT16tFXr8dmXXx44cFylxYiaSBJgBIqFwPPXpcC3A1ypVOL58wiBssl09tw1XL9xN9dzPX32UtBzGQIbGyvUr1eVd5wDB0KRLnErrI0Nv3E8AODrSwVwop5bzy3QdbkPQu8YxB6hJsgcicJ/Iy4hhGiICuCEEElwLNMOwBUAen1N6HuFESbudse0fW74mExPqUS/PH8ekWtBhw9HR3sMGtgNWzcvwD9X94PdtxKTJw1Gyxb1wTAegp6L6BZFtvEdYhVhw8LCceLkJd5xihX1RdUq5VR6rGtBJ1SuXDbr630CzCL/luxd9JoyNzOAAjjPDvDw8CikpqYJlM1nf+w4+NVtz8MjBVnQamiaN6sjyBVBUo8/AYDAEvxfqnp6ugqQCclvDOx9hi+ASxzLdJE6EUJI/qTeAERCCOGJYxk5gDkARkmdC1+3nltgyl43Q7g8keRjf+w4iPLlAkWJLZcbIaC4HwKK+6FTxx8BAByXgH/vPsSL8Ci8eBmNly+j8eJlFCIiYgRZAEikk5RtfIeYo3DWrNkhSGdpjx5tcPHSjTwf17JlAxgZyQAA/1y/i/DwSN7n/pbsXfSaMjeEDnB/fgXwsLDnwiTyhXPnrkGpTM+x84Dmf+dOiPEn/1y/ixcvogTIRnNmZqYoX57/z0hjOS1EJ5o7fNMGt8MtMLVdNAK9kqROhw9LANs4lvkBwEi7oHDhP6kkhJBvoAI4IURrOJZxBrATQF2pc+FDmS7DupOO2HzG0RAW1JB87tixc3gztj8cHbUzmtHOzgY1qlcEqn99X1xcfI6C+IsXUXgZEY1nzyLAcQlayY9oLvsHGGKOv/n37kNcvHRD5Q7ub6lRvSL8/BiE5TErOqj15/En+1hxll9+IsSHQPo+A9zZ2QE21vxGToQ9eSFQNjklJLzHjZv3ULFCyazbaP7314oW9UWJEv6844j9/aaK8uUC9f57ihiGyHgT9Av2Qs86b9Cj1hsY6XdD+BAAZTmWaW8XFB4jdTKEkPyBCuCEEK3gWKYigH0AvKTOhY/IeBNM2u2OexE025gYhtTUNOze8zcG9O8sdSpwdnaAs7MDypUr8dV9b968xeOwcISFPcfjx+EICwvHo8fPkJj4QYJMSW6yF2/FLhitWbuDdwEcAHr2aItx4xd+8/6yZQOyRvd8/JiEI0fO8j7n9ygUycjIyIBMJtM4hr6PQPH38+EdQ6wOcAC4ePF6jgI4dYB/LfuHRprSxvebKqpVKy9IHCF2FxCiTJch+IQTroQVwNS20XCz1+vxSzUAXOdYpp1dUPhFqZMhhBg+KoATQkTHsUxvAMsB6PW78r9u2mLBQRckpeh3ywUhX9qyNQQd2jeDg4Ot1Kl8k6OjPRwd7VG5Upms29LTM3D//mNcunwTl6/cwvXrd2mMioS0WQC/cuU2bt9+gNKli/OK07xZXSxavBGvX8fnen9Q60ZZv//7yFkkCTCjOy/JySm8/v/p+xLMwoX5LwsUqwMcACIjY3N8/ZA6wHMwMTFGix/r8Y5z5Kh2vt/yUrUq/w/aANBVTERQd8It0G2FD0b/GItGpfX635Y7gNMcywy3CwpfIXUyhBDDRlUcQohoOJYx41gmGEAw9Lj4nagwwvhd7pi+z5WK38QgvX37DjNmLpc6DbUZGckQGFgEfXp3wPrg2bh2JQRbNy9Axw7NYWVlKXV6+U72GeDaGBmweu0O3jFMTU3QtUuLXO8zNzdDk8a1sr7W1jgGvkU/fR/XwLcDXKlU4tmzl8Ikk4vYV6+zfq9QJCMiIlq0c+mjOnWqwN6e/4ep+/ZJv/zS28sdxYr6ChLr+XPxdgeQ/Om9wgiT97hhyl43fNDvBZkmAJZzLLOZYxkLqZMhhBguvX6mJIToLo5lvACcA9Bb6lz4uPncAl2XFcKJf62lToUQUR3++wxOnNTvK1BNTIxRsWIpTJk8BOfP7sKsmSNRpkyA1GnlG8nJ2WeAi1+EPX36iiDzlzt1/DHXonGD+tWyPkh5/jwCN27c430uVfBdhGku4vx1bSjsx68DPDIyFqmp4u1Vi419k/X7sLBwpNMykBzaBDXK+0F5CA+PxPUbdwXIhp9+/TrxGkeU3XMRl+eS/O3ILRt0W+6Df1/ofe24O4ALHMv4SJ0IIcQwUQGcECI4jmXqALgOoKLUuWhKmS7D6lAnDFzvjdh3NC1KV+l7p6OumTJ1KRIS30udhiDMzc0Q1LoRdv6xBAdCVgs2x5V8W44OcC3Moc7IyMCa4J2849jaWuc6s7h1ttvYkGO8z6MqRRK/MT7mZqYCZSINvh3gERHi7lOLi/tcAH/0mMafZOfi4ojq1SrwjrMvRPrub3f3gmjZgv8ol0+ePBVvLA8hUW9N0G+dN9addER6utTZ8FIWmXPB+X+SRgghX6ACOCFEUBzLjAIQCsBZ6lw0FfHGFH3WeGPTGUdQY5duCijuh/XBs3HsyCaUDCwqdToGIy4uHgMHTja4OdpFi/piffBsrFoxDd7e7lKnY7C0OQP8kyNHzuDFyyjecX7+qQ2MjD53erq5OqNypbIAAKUyHfsPhPI+h6qSFPxGoFjocQe4k5MDbGyseMUQuwCuVH6uLtECzJxatWwAuZzf20ulMh0HDhwXKCPN9evbEcbGwjRAcFwC7t59KEgsQr4lPR1Yd9IJ/dZ5I+qtidTp8OEA4DDHMuM4lhHmEgxCCAEVwAkhAuFYxopjmd0A5gOQS52Ppg7dsEW3FQzuR+pvAcGQubm5YNHC8di3dwWqVSsPFxdHbNu6EM2a1ZE6NYNx7Z9/MeCXSUjmOYZBF9WpUxl/HVyHEcN6ClbYIJ9lL9yaa2kRo1KZjnXrdvOO4+3tjnp1q2Z93bJlg6yC+Lnz1/Dq1ZtvHSo43h3genxljL8fwztGRKS4BfDsaAFmTrldSaGuCxevIzb2dd4PFJFrQaccC3D5On36So4PTggR078vLNBtuQ+O3LKROhU+jADMBMByLKPXfxBCiO6gAjghhDeOZYoAuAKgndS5aCoxSY7xO90xg6VFl7qsYoWSaNqkVo6ZnGZmplg4/zcMG/qzYLM687tLl29i8JCpos7RlYqJiTH69u2ILZvmw9nZQep0DEqy4vOHJhbm2vsQMWT/MUEKZj1+bpv1+9atGmT9XpvjTwDwvgLD0lJ/58D6CVEAF3kppZHR59cI1AH+WblyJeDj48k7DstKP/5kwoRBMDER7kNSfd+vQfTPh2QjTNnrhsl73PBeodfva1oBuMaxDC10IYTwptfPhoQQ6XEs0xLANQB6+8LkxjNLdFnmgxN3adGlrouOfvXN+/r364ylv0/S68v/dcnZc9fQu+9viJG4E08s5cqVQMi+lahYoaTUqRiMHB3g5tqbQ52amoaNm/byjlOuXAmULlUM5cqVAMN4AADevn2HU6cu8Y6tDmW6ktfxtrb6+7NMmAK4uB3gnz5n5bgExMXFi3oufdImqDHvGO/eJUpeLO7TuwPq16ua9wNV9Caew7nz/wgWjxB1HL1tg24rfHAnXH8/GAVQBMAVjmXa5vlIQgj5DiqAE0I0wrGMEccyMwCEANDLS9PSlDKsPOaMQRu88CqBxiHog6jvFMABoEH9atjxxxK4uxfUUkaG7cqV22jRoi8OHjopdSqicHJywKaN89ChfTOpUzEI2Ud3aHsMx67dh8FxCbzj9OzZDq1bfR7j8OfBE1q/EiKd5/IJu/xeABd5BIpMJkN6egZ1f2djYWGOJo1r8o5z8JD2v9+yq1SpNIYN7SFozPXr9xjcXg2iX6LfmqD/em8En3CCMl1vr5S0ArCHY5l5HMvo7ahNQoi0qABOCFEbxzIOAA4DGA9AL19JvXxjij5rvbHlrAMtutQjsbFv8iwOFSvqiz27l6FcuRJaysqwJSS+x+gxczBs+AzEx7+TOh3ByeVyTJk8BE2b1JI6Fb2XlK3Io+0rMZKSFNiyNYR3nPr1qqF5tp0C2h5/AgAZGfx+KOl1B3hhfgXwpCSF6M9T799/RLkKLTBqzBxRz6NPmjSuJcjoHZbV/vfbJy4ujli0cDzvJZ7ZvYnn8MeOPwWLR4im0tOB9acc0X+dFyLj9XpB5mgAxziWcZY6EUKI/qECOCFELRzLlAHwDwDhtgNp2Z/XbdF9BYMHtOhS76SlpeH167wvOXd0sMPmjfMFXWKV3x05ehZ16nXBqDFzcPXqbd5FOl0ik8kwd86vqFSptNSp6DWl8vPoDnNzM0Fn6Kpi2/YD+PAhiVcMudwoq3h/795jPHz4VIjU1MPzW0tfC+BOTg68c4+MjBUom+9TKJIlX9SoS4KC+P+sffDfE9x/ECZANupzc3PB+uDZcHSwEzQudX8TXfPvCwt0W+GDv/V7QWZdANc5lqkodSKEEP1CBXBCiMo4lukG4CKAQlLnoomEJDl+2+GOWSG06FKffW8OeHYmJsaYNXMkfh3TD0ZGenmhgs5JTk7BoUMn0f3n0WjUpAeC1+3CmzdvpU5LECYmxlixbCqKFvWVOhW99eWHIra22n2DnZDwHjt2HhQs3j72iGCx1MG7A9xOPwvgRfx9eMcQe/43+RrDeKBC+UDecaRaflm6VDHs3b0M/gL8+8uOur+JrvqYbISpe90wcbe7Pi/I9AJwjmOZXlInQgjRH3r7jEcI0S6OZaYD2AJAL7eoXH+auejy1D39LAyQz/KaA/6lHj+3wepVM2BlZSlSRvnTixdRWLhoPWrW7ozBQ6bi1KnLgsxglpKVlSVWLJui9fnVhuLL8UT29trvMNu0mUVycgrvOMnJKTj01ykBMlJfBs8WcGurAoKOcdCWgAA/3jEiIqMFyISoo41AV1rJZDKtP/c2bVILWzYvgKOjveCx58xZTd3fRKeF3rFG1+U+uK2/CzLNAKz7/1xw6nQhhORJ/14dE0K0imMZU45ltgGYIHUumkhTyrDiqDMGb/RCHC26NAiqdoBnV7NGRezauRTeXu4iZJS/KZVKhB6/gAEDJ6Fy1baoU68rBg2egpWrtuP0mSt49eqN1CmqxdPTFb/07yJ1Gnrpy85lOzvtF8Bfv47HPgE6SY+fuIiEhPcCZKQ+IyN+L89lMhk8PFwFykZ7AgL8ecegDnDtksuN0LJlfUFijfttAM6f3YVpU4fhhx9Ki3rllq2tNX4b2x8LF4yDmZmp4PE3btxrsMujiWGJ4UwwYL031hx3Qnq61NlobDSAXRzL0GxLQsh3UTWIEPJNHMvYA9gPoKbUuWjidaIxxu10xx397WwguYiKitPouMK+3tizexmGDpuOy1duCZwV+SQ6+hWio1/h+ImLWbc5OtqjRIAfAgL8EVC8MAIC/OHpqbsFup492+LPgycQ9iRc6lT0ii4UwAFg/Ybd6NC+KeRyucYxpBp/AgBOAnSjFi3qixcvogTIRnsCS1ABXN9Uq1oeBQs68Y4zbPgM2NnZoH27plm/Xr16gyNHz+Kvv07h9p3/BMg2czdB9+6t0btXe9hYWwkS80vnz/+DBYvWiRKbEDGkpwMbTzvidrgFZnaMgn0BZd4H6Z52ADw4lmlpFxROCxoIIbmiAjghJFccy/gCOAygqNS5aOJOuAXG7XTH60R6mjM0MTHqd4B/YmtrjfXrZmPGzJWCzgom3/fmzVucPXcNZ89dy7rNxsYKJQL8ERhYBCUDiyAwsAjc3QtKmOVnxsbGmDJlKLp1H2lQyz61zV6iAnhkZCwOHjqJVi0baHR8dPQrXL58U+CsVOfs7MA7RtEihRAael6AbLTDysoSXl5uvONQAVy72rRpzDtGTOxrHAs9h/T0DOzcdQgBAX7o07sDGjeqie7dWqN7t9aIiIjB4b9P4/Dh0/hPg8W05uZmaNWyAQb+0lWQ769vCQ+PxIiRs6BU6m8rrapsbKzg6+sNS0tzWFqYw8LCHBaW5rAwz/y95f+/Tk1NRURETOavyBhERsYKMqaKCO/GM0v8tMIHsztHooSnQup0NFEVwCWOZZraBYU/ljoZQojuocoQIeQrHMtUAvAnABepc9HEnsv2+P1vZ6QpaRycIVJ3BviX5HI5Jk8aDH9/H8yctRJKpV52uui9hIT3uHT5Ji5lKzTa29sisEQRBAZ+KowXhYuLoyT5VSgfiHp1q+ToZCfqcXS0k+zcwcG70LJFfchk6v8cCNkf+tU8c20xMpLByYl/B3ixYoUFyEZ7ihf30+jv6ksRkYZdADc2NkZaWprUaQDIvMKjbp0qvOOEhBzL8f12/34Yho+YidVFd2DI4O6oV7cqPD1d0bdPR/Tt0xFRUbG4eesBbt/O/HX/QRhSU7/+f+LuXhC1a/2AWrUqodIPpUWfL/748XMMHDwFCYnSjE4Sk7GxMYoV80XpUsVQqlQxlC5VDAzjodH3bEZGBl6/fptVEI+IiMHz5xG4eOkG4uLiRcieqONVgjH6B3tjZPNXaFWRkzodTfghswje0i4o/ILUyRBCdAsVwAkhOXAsEwRgG/Rw2WVyqgyzD7jiyC1pug6JdkRHazYC5UudO/0IX18vDB02He/eJQoSk/Dz9u07nDt/DefOf+4Ud3Z2QGBgkf8XxougTOnisLXVzjLbLl1aUgFcDQ4OOQvefoUZiTIBnjx9gePHL6BBg+pqHZeRkQE2hP8McU3Z29vxGt3ySQkBFkpqkxDjTwDgw4ckQeLoqt+XTEDpUsXQucsIvHgp7YibH5vXhYkJv7eSGRkZCAk5lut9Dx8+xcBBUxAYWARDBv+EmjUqAsgsbLu7F0SzprUBACkpqXjy9AUy0jNgYmIMExNjmFuYw1WA0Syq2scexfQZyw1q6aVcboRKP5RBs2Z10LBBdVhbFxAkrkwmg7OzA5ydHVC2bEDW7RkZGbh/PwynTl/G6TNXcO/eY7oCSyKpShnmHCiIexHmGP1jLEyN9e7vwRHACY5lutsFhe+WOhlCiO6gAjghJAvHMiMAzIceLsiNjDfB2D888DhG3A4fIr23b99BoUgWpJurcqUy2LNrGQb8MglPnr4QIDsitLi4eJw6dRmnTl0GkNmJVqvmD2jZoh5q164MU1MT0c5dpXJZ+Pp64enTl6Kdw5B82a3v7+8jTSL/tyZ4p9oF8KtX70g6RqNokUKCxHFzc0HlSmX0Zt9B9WoVBIkjkwGGWjPz82NQt04VpKUpEc1jFJhQhBh/8s8//+ZZyL979xH69huPkSN6oU/vDl/db2pqguISXfGQlKTA1GnLsP9AqCTnF0OpkkXRokU9NGlcC44C7CNQlUwmQ4kS/ihRwh+DBnbD69fxOHP2Gk6fvowLF2/g40fD/nBLFx28bovH0WaY0zkKrnapUqejLjMAOzmWKWQXFD5X6mQIIbpB74pchBDhcSwj51hmOYCF0LD5RkkAACAASURBVMPnhUuPCuDnVQwVv/MRobrAAcDb2x07d/ye1V1GdFtaWhpOnLyIIcOmo3rNDpg5ayXexIt3mW6XTi1Ei21ovpyt6+vrBWNj6Xot7t59hIsXb6h1jJTLLwGgQYNqgsXq1OlHwWKJydq6ACpVKi1ILJlM717CqKxvn46QyWR4/Ph5riM/tCkgwA/FivryjrNPjastFi5aj127/+J9TiEolen4+8gZtGk30GCK3z/8UBpbNy/A7l3L0LVLK60Wv3Pj5OSANkGNsGzpZFy+uBfrg2ejQYPqgoxKIqr7L8ocP69kcO2JpdSpaEIGYA7HMqs5luF/aRUhRO8Z7qtEQohKOJYpAGA/gIFS56KujAxg/SlHjNzqicQkel2Tn0TznAP+JWvrAli1cjp6/NxG0LhEXAkJ77F12340bPQT1q7dKcpirZYtG8DCwlzwuIboyw5wY2NjFCrkKVE2mVav3aHyY9+//4hjEi6OlMlkqF9PuAJ4/XpVJZuhr46aNX8Q7IMSIyPDLI55erpmjfy4e++RtMkAaNO6Ee8YHz4k4ciRs2odM3XaUvz11yne59ZUQuJ7bNi4B/UbdsfwETMN4uqgT4XvLZvmo2LFUlKnkytTUxNUq1Yey36fhEMHg9GyRX1BRkUR1XAf5Ri62Qtbz4q3QFZk/QAc5FjGSupECCHSogI4IfkYxzJuAM4CaC51Lup6rzDC6O0eCD7hBIl2lREJRccI1wH+iVxuhF/H9MOsmSN5zzUl2vXhQxIWLdmAxk174t+7DwWNbWVlmWNOKfk230JeX91WpXJZCTL57OrV27h1675Kjz18+LSkM3wrVyrzVRc9H3K5HLNmjIRcrtsv9+vXqypYrAIF9LJLMU+9e7XPKvjdu/dY0lxMTU3QvHld3nEO/63+91t6egbGjJ2HmzdV+57OTqFIVnu5bVpaGsKehOPYsXOYPmM5atfpgnnzgwX/EF4KRYv6Ysum+TpV+FYqlYiLi0di4odvzv8u7OuNuXPG4OjfG9GhfTNRx6CRz9LTgRXHnDH2D3d8TNbtnynf0ATAOY5lPKROhBAiHXqHT0g+xbFMIIC/AHhLnYu6nsSa4dc/3BHxxlTqVIhExHzzGdS6ERjGA4OHTEV8/DvRzkOEFx39Ct26j8KiheNQt04VweKWKllM7VEa+Y1MJkO9XAqZHTs0x5atIRJk9NnqtTuweuX0PB8n5fgTU1MTTJwwSPC41atXwKgRvTF3/lrBYwvB0cEOtWtVEiyev78Prl27I1g8XeDk5ICgbB3X9+5LWwCvX6+qIIuINV02q1QqsXbdTqxaMU2t416+jMZPPUYDyFzY6+BgBwd7Wzg42GZ9bW5uiufhkXj65AWePH2BFy+ioVQqNcpTV5mYGKN/v87o17ejJCOqlEol/vnnLm7dvo+YmNeIjX2N2FevERv7BvHxb7M+pJDLjWBtbQV3NxeULl0cZcoUR9myAfD2cgeQeVXE1ClDMfCXrtiwcQ927T6MpCSF1v88+c3p+9Z4FmeGeZ0jwTgLf9WdyMoAuMyxTDO7oHDD+kFBCFEJFcAJyYc4lqkPYC8AW6lzUVfoHWvM2u+KpBS97D4gAomKErf7qny5QOzdvRwDBk7Gw4dPRT0XEZZCkYxBg6dg0sTB6NhBmItbSpcqJkgcQ1YysAhcCzp9dbuvrxd++KE0rl69LUFWmU6fvoKHD5+i6HdmFoc9CcftO/9pMaucBg/qDl/frzvohdCjR1vEvX6LjZv2frOrUipDh/ws6IihokV8Da4A3uPnNlldrmlpaXj06Jmk+QQJMP7k2bMIjbq4Pzlz5gpevoyGl5ebysf4+/tg1crp+LnHGISFhQMI1/j8+iowsAhmzxyl9QXF799/xLnz13Dy5CWcOXsVCQnv8zxGqUwHxyWA4xJw/0EYduw8CAAoWzYAPX5qg3r1qkEuN4KLiyPG/tof/fp2QvC63di0ea/anf5EPeFxpuixmsGkNjGoHZAodTrq8gRwnmOZtnZB4cekToYQol1UQSIkn+FYpgeAw9Cz4rcyXYbfD7tg4m53Kn6THB3gYnVnubsXxI7tiwW9PJ9oR3p6BqZNX4aTpy4JEq9UqaKCxDFkTRrX+uZ9/f6/vE9Ka4N3fvd+lpXufXDdOlXQs0c7Uc8xZnQfBK+ZCScn3ZnhWrSoL9q2bSJozCJFfASNJzUbG6scH+Q9evwcKSmpkuXj5uqMqlXL846jaff3J+npGdi2/YDax5UuVQwrlk/Jd2POTE1NMGpkb+zasVRrxe/37z/ijx0H0avPb6hSrS2Gj5iJg4dOqlT8/p6bN+9jyLDpaNTkZ2zewuLDhyQAgL29LcaM7oPNmxbAzdVZiD8C+Y6PyUYY+4c7VhxzRnq61NmozRrAXxzL9JY6EUKIdlEViZB8hGOZ6QA2ANCrgXnx740xaKMndlyUdiM90R1R2Qrgz55HYM7c1aJ0/FhaWmDZ0sno17eT4LGJuNLTMzB6zBw8fvycdyxHR3u4ubnwT8pAFfb1RpcuLb95f7Vq5dGnTwctZvS1I0fP4sWLqFzvUyqVOPDncS1nlKld2yZYtnSyVuZ0V69eAYf/WocRw3tKvhzT3NwMUycPEXxpZd06lWFmZjjj0bp1bYUCBSyyvpZ6/nerVg14/50plenYfyCUdy5syFF8/Jik9nFVq5TD2DH9eJ9fXzg5OWDLpvn/nyMv/vPMu3eJWLZ8C+rW64pp05fhwoXrSE1NE/w8ERExmD1nNWrV6YS589YgKioWAFCxQkkc2L8GDRpUF/yc5Gtbzzpg6GYvcB/1bimpMYBgjmVmcixjmNuTCSFfkU+ZMkXqHAghIuNYxlTxYMlmAMIPGBXZ3ZcWGLTRC09izaROhegQhSIZA/p3BgBYWJhjwC+TcO/eY9SpU0XwhUgymQxVKpdFIR9PnDl71eDmgRqy1NQ0nDt/DS1b1Ie5Ob/nkFu37iPsSf67ZD4vcrkRVq6cBg/3gt993A8VS+PmzXuIiIjRUmY5ZWRkQKFIznU2/KnTl7F3n3bnf9vb22Lsr/0wZPBPgheBv8fMzBTlyweiW9dWKFbUFw4OdkhJScXbtxy0NR3F3NwMq1dNR4UKJQWPbWlpgdjY17h775HgsbXNwsIcixaOy/HctWfP35L92WQyGWbOHMl7/vfZs1exe89h3vmkpKTCxdkRpTQYUVWyZFFcunwT0dHCL9TWJSVK+GPzpvnw82NEP9ebeA6rVm3HqDGzceHiDSSnaGc+dEpKKm7deoBt2w8gMfE9fvihNCwtLdC0SS24ODvi0uWbSEuj121iinprguP/WqM0kwRnG+E/7BBZDQBFFA+WHDIvPpz+oRBi4KgDnBADx7GMPYBjALpInYu62Kt2GLDOC3EJ+etSVZK35OSUrAWVFhbmsLe3xekzV9Cx89CsLiChNWtWB9u2LoSzs+6MECB5i4iIwfwFwbzjFClSSIBsDM/gQd1VmpEulxth2dLJaNiwhhayyt3+A6GIiX391e3aHH/i5uqMvn074tiRTYLNqNeEsbExGjasgYkTBuFAyGpcv3YAx49twb49K7Bh3ZwcXcdCsrYugNWrpqNypTKixAeAnj3baqXTVWyDBnaDnZ1NjtvuS7gAs0KFklkLCPnYx3P8SXbHjp/X6DiZTIYZ00YI/oG5LmnWtDa2b12U624GIb169Qaz56xGvfrdELxuV9ZIEm1TKtOxaTOLdh0GZ1351b59U+zbu+K7+x+IMGI4E/QN9sbB63o1YfOTTgBCOZahF/iEGDj9f3VICPkmjmUKAbgI4NvDWXVQSpoM01lXzPuzIFKVdFUayV32OeAeHpndp48fP0e79oN5Ldf6npKBRbF393IEBhYRJT4Rxz72KO9/E/ltZmxeZDIZfhvbH/37dVb5GCsrSyxdMhHjfhvAuyNfE6mpadi4cW+O2968eYvTZ66Icj5TUxP4+/ugYcMaGDGsJw6ErMapk9sxYlhPWFsXEOWcmrKwMIenpytKlPBH1arlUKCApaDxZTIZglo3wpG/N4pa/AYAby93NG5UU9RziK1K5bLo2aNtjtuUSiX+k3Apc5sg/ssv4+Pf4dSpywJkk+nOnYdQKjUbQOzr62WQOz5kMhmGD+uBhQvGifo8m56egY2b9qFBo5+weQsLhSJZtHOp4+HDp2jbfhC2bA1BRkYGCvt6Y8+uZejapZXUqRm81DQZZoa4Ys4BvXz/VgPARY5l6NMSQgyYTNe2wRNChMGxTCUAfwLQq8G1MZwJfv3DHQ+jzKVOhei4ZUsno0H9agCAIcOm49ixc1n3mZqaYMb0EWjxYz1Rzq1QJGPc+AU4/PcZUeIT4RUr6ot9e1dq3BkavG4XFi5aL3BW+snZ2QETxg9EIx7d3PHx77D9jwPYtv0A3r1LFDC77zM3N8OpE9tgb5/ZpbZh4x7Mm8//CoEvTRj/Czp3ainKeJOMjAwkJ6cgKUkBRXIKFEnJSFIokKxIQZJCAYUiGUlJyUhOzvyvQvH5V+bXn45TIEmRDEVSMhTJyf+Pk4xkRTLecu8E2avg5uqMhg1roGXL+ggo7ifAn141D/57gtZBA7R2PiHZ2dngz/1rvprT/t/Dp2jVur8kORUoYIEL53bzLqhu2sxiztzVAmWVid27EgEBmv3bOnL0LIYNnyFoPlKbOGEQunRuIeo5IiJi8Nu4+bj2z7+inoevBg2qY8mi8ZDLM+dT79h5ENOmLwfVP8QX4KnAnM6RcNG/kShxAFrYBYUL90kdIURnUDsTIQaIY5nWALYDEOcaZpFcCSuASbvd8E7/FqkQCeToAHfP+TlPSkoqxvw6F0+fvsTQIT9BJhO2CGVuboZFC8fD378Qli7bTG+m9MB/D5/izz+Po3XrhlKnorecnBzQsUMz9OrZDhYW/D6kdHCwxeBB3TGgf2c8+O8Jbt68jzv/PkRc3BskJnzAu4REvHnDCd5VqFAkY8vWEAwd8jMA8caffPygwNNnL3IUlZMUXxajFf//fQoUim8XozNvz7w/OTlFZzotAaBq1XKYOH4QZDLAyMgIkAEyyCCTySCXG8HV1Vnw519VFC9WGIMGdsPyFVu1fm4+5HIjzJk1OtclpVIuwGzapLYg3cSsgONPPrl5857GBfBaNX+AubmZTn1P8TF+3C+iF7/37P0bc+aulmzUiTpCQ89j1Og5WDD/N8jlRujU8UcAoCK4FtyPMMdPK3wws2MUyhX6KHU66nAGcJJjma52QeGs1MkQQoRFBXBCDAzHMsMBLIAejTjKyAC2nHXEmuNOEKDhjOQT0TGfl1d9GoHypdVr/sDTZy8xb84YUS4FHtC/M/wKe2PM2HlISlIIHp8I648dB6kArqICBSwQGFgEpUoWQ8nAIihZqhjcXJ0FP4+xsTFKBhZFycCiX923NngnFi3eIPg5t2//E1WrlkdkRIxoi00XLdmARUuEz13XMN4e8PZ218mZ24MGdgMAvSmCy+VGmDN7DGrXrpTr/fckXOwpxPiTu3cf4dGjZwJkk9PN2w/QpUtLjY61sDBHjRoVERqq2SxxXTL21/7o1lW8MR9xcfGYMHERzpy9Kto5xPD3kTMwMzPF7FmjIJPJqAiuRW8/yDFooxcGNYxD5+rxUqejDgsAeziWGW0XFL5I6mQIIcKhAjghBoJjGTmAJQAGSZ2LOj4kG2HaXjeceWAldSpEz0RHfe4Ad3fPvQAOAMeOnUNkZAxWrZiWa1cdXw0aVMcOb3cM+GVSjq50onv+vfsQd+8+ohnuedi2dRHKlS0hyviO7BT/72jO0eGc1fGcjPDwSFHOm5D4Ht26jxQldn6zY+dB7GOPoFAhL/j5MfArzGT9VxcK4/pSBP9U/P6xed1vPkaqDnBfXy+UKRPAO44Y3d9AZgc4Hw3qV9P7AvjoUX3w809BosUPPX4BEyYu0uq4KiHtPxAKUzMTTJsyDACoCK5F6enA0iPOuBdpjgmtY2BhqtnMfgkYAVj4/5ngQ+2CwpVSJ0QI4Y8K4IQYAI5lCgDYAeBHqXNRx7NXphj7hwfCX5tKnQrRQzlHoHy7AA5kFg7ath+EVSumoUQJf8FzKVbUF3v3LMegwVNEW8BJhLFz1yHMCBwhdRo6zcHeFhyXkDkrWpE5ciNJofhqPEeO+7PGeWSfNZ398Z+Oz5xdnZycQoUHA5GSkoqHD5/i4RcLGk1NTeDj4wl/PwaFCzPw92Pg5+cDb2+3rJm82qDrRXBzczPMnDESzZrW/uZjpFyA2b5dM94xkpNTcOjQKQGy+VpkZCzi4uLh7Oyg0fF+fozAGWnXgP6d0atnO9Hir9+wBwsWrtP75+vduw+jetXyaPj/3RVUBNeuE/9a41msKeZ0joK3U4rU6ahjIACGY5mOdkHhH6ROhhDCDy3BJETPcSzjCuAQgPJS56KOk/esMX2fK5JSdO+yaaIfnJ0dcO7MTgBAYuIHVKzUOs9jzM3NMG/OmKw3QEJLTU3DxMmLsX9/qCjxCX8uLo44e3qH2sctWrwBa4N3ipARIfmLiYlxZsd4YW/4+flk/Zdh3EUtjF+8dAPLV2zFjRv8OoaFVKZMAObOHg2G8fju4x4+fIqWEizANDMzxdnTO2Bra80rzl9/ncLI0bMFyuprS5dM1Pjnenz8O1StLl4BWUy1a1fCqhXTRJmzr1SmY/qM5di565DgsaXiWtAJh/9aD0vLzyuSaDGmdhUwS8eUdtGoUey91Kmo6zqA5nZB4TFSJ0II0Rx1gBOixziW8QFwAoCvxKmoZdOZzHnf9FqT8PH69VukpqbBxMQY1tYFYGNthYTE77+gViiSMXT4DAwb+jP69e0keE4mJsaYM2s0ivj7YMHCdUinofY659WrN4iIiIGnp6taxz16LPzsWkLyo9TUNDx69Oz/86DPZN1uYmL8Vcd4YT8GPoyHIIXxqlXKoWqVcrh48QaWLt+CW7eku1rHxMQYQwb/hJ492qk0JubefWnGnzRpUot38RsA2P3iLJv95NHj5xoXwB0cbGFmZorkZL3qSoW3tzvmzx0rSvH748ckDB8xU+/mfeclJvY1lq/YhjGj+2TdRp3g2vUh2QhjtntgcCO9mwteHsAFjmXq2QWFP5c6GUKIZqgAToie4limKIDjADylzkVVynQZ5h4oiD+v20qdCjEAGRkZiImJg5eXGwDA3d0FCQ/z7ijJyMjA4iUb8eTJC8yYPgKmpiaC59azRzsULsxg5KhZeP/+o+DxCT/Xb9xVuwD+8CEVwAkRU2pqGh4/fo7Hj5/nuN3ExBgM4wF/P5/M+eL//6VpYbxq1XKoWrUczp//BytXb8fNm/e1WvgKKO6HuXPGwN/fR+VjpJr//ak4yEd0TBwuXbohQDbf9vJlNK/jC7o44cXLKIGyEZ+FhTlWLJsCa+sCgsd+9y4RPXr+ivsPwgSPrQs2b2HRulWDHN9/nTr+CIUiBXPnrZEusXwkIyNzLnhEvAlGNY+Fkf5cDOwL4BzHMvXtgsIfSp0MIUR9VAAnRA9xLFMSQCiA7w8+1iEfko0wboc7roQJ/2Kd5F/ZC+AeHq5qzUj98+AJvIyIxoplU+HgIPyHMrVq/oCdO37HL79M1qs31vnB9Rt30bJFfZUfn5j4gRacEiKR1NQ0hIWFIywsPMftxsbG8PHx+Lx4M1th3Ng477c41atXQPXqFRAf/w7X/rmDq1dv48qV2wh7Ep7nsepydnZAw4Y10LhhDZQvX1LtBbN3JSiABxT3Q+lSxXjHCQk5JvrVUC8j+BXAXd2c9ern9KyZI9X6AEVVHz8moU/fcQZb/AYy5+mvXLUdixeNz3F7j5/bICoqFlu37Zcos/yHvWqH2HcmmNEhSp+WY3oCOMuxTAO7oPA7UidDCFEPFcAJ0TMcy1QEcASAZtt+JBD7zhgjtnjiSayZ1KkQAxOVrSjp7u6i9vE3b95Huw6DsHrldFHeTPoVZrB711IMHT4dV67cFjy+NhUvVhiNG9fEvn1H9apQkJvoqDi1Hv/wEXV/E6Jr0tKyFcaPfr7d2NgYPoxHjqK4X2EGPj65F8YdHGzRqGENNPr/CI038RyuXcssiN+7H4a4uHi8fh2PlJRUlXOTyWRwdXVG/XpV0bhxTZQtU0LtovcnSmX6VwtGtaFjh+a8Y2RkZIANOZr3A3mKiOA3lte1oJNAmYive7fWaNK4luBxU1JSMXDQFNz51/AbW0+cvIiEhPewsbHKcftvYwcgJiYOoccvSJRZ/nPhYQH0C/bGou4RcLJOkzodVbkAOM2xTCO7oPBrUidDCFEdFcAJ0SMcy9RA5sJLG6lzUdWjaDOM2OKJ14n0dEOEl70r18NDvZEWn0RGxqJj56FYtHA8atX8QajUstjZ2WDDujmYPmOFXi+Tql69Avr17YSqVcuhU+fhSEvTmzcqX/n4MUmtx581sDmohBiytLQ0hD0Jz+zk/qIwzni7w8+Pgb+/DwoX9oa/n89XhXFHBzs0blQTjRvVzBE3IeE94l7HZxbE4+IR9/otEhPfw87OBo4OdrB3sIWjgx0cHe1gb28r2ELPJ0/CoVAkCxJLVS4ujmjRoh7vOLduPeBdnFZFXFw8kpNTYGZmqtHxrq7OAmckDm9vd4wY3lPwuEplOkaOmoVLl28KHlsXpaSk4q/Dp74a8WNkJMP8eWPxc89fJd0RkN88ijZDr9UMFnWPQOGC2n2u48EewAmOZZrbBYWflToZQohqqCJFiJ7gWKYBgP0ALKXORVUXHxXA+J3uSErRn+Fu+iSodSOcPHUJHJcgdSqSyd4B7qFBB/gnHz4kYcAvE/HrmH74qXuQEKnlIJfLMWXyEPj7+2DW7FVQKpWCn0NsoccvYOSIXigZWBQjhvfAvPnBUqekMXUL4EePnRMpE0KItqSlpeHJ0xd48vRFju9puVwOH8YDhf0yF29+7hj3hInJ57dKNjZWsLGxQmFfb63mLcX87yGDf4K5Of+r9g79dVKAbPKWkZGBiMgYjf9u9KEALpPJMHP6CEH+XrLLyMjAhEmL8l3Xc0jIsVxn3Jubm2HViqno2HkYwsMjJcgsf4p9Z4y+a70xq1MUKvl9kDodVVkD+JtjmdZ2QeHibvolhAiCCuCE6AGOZVoA2A1Ab2aIsFftsOBQQaTrzUg3/WFqaoIpk4cgqHUj3Lp1Hz/3/FXr3WG6IvsoC007wD9JT8/A7Dmr8eTpC0yeOFiw7r3sunRuAV9fLwwdNh0JCXkv7NQlz59HICwsHH5+DHr83BYXL93E+fP/SJ2WRj6oUQD/7+FTehNMiAFTKpVZhfFjXxTGGcYdfn4+8CvsnfXfQoW8chTGxXbvvnbnMfv5MWjdqiHvOEplOo4c0V5j5MuX0TwK4Lo/AqVjh+aoWLGU4HGD1+1CSEj+q93d+fchnjx9keu/GXt7W2zaOA+9eo/F06cvcz1eJpNpdXlufvAh2Qgjtnjg1xaxaFHhndTpqMoSwEGOZTrYBYXTAHlCdBy1ZRKi4ziW6QhgH/Sk+J2RASw/6ox5f1LxWwwuLo7YumUhglo3AgCUKROARQvHQS7Pn0/n0TH8ZoDnZvfuw+jV+zfRCtRVKpfFnl3L4OvrJUp8MX3qEJPJZJg7ZwycnPRmFUEODg52Kj/26FG6spWQ/EipVOLp05c4duwcVq7ajhEjZ6JFq34oU+5HNG3eC4OHTsPSZZvx1+HTePToGVJTxRkLde/+I1HifsuoEb0FeU1x+fJNvInnBMhINZE8Rq0UdNHtAribmwtGjewteNwrV27j96WbBI+rL06cuPjN+9xcnbF96yIEBhb56r4mjWvh5IltGPtrf8E78vM7ZboMs/a7YlWoE/To8wVTAHs4luksdSKEkO+jDnBCdBjHMj0BBENPPqxKSZNhyh43nLxnLXUqBqlMmQAs+30SnJ1zFh3r1qmCSRMHY/KU3yXKTDrZZ4Db2dnA0tJC7fEWubl85RbadRiMNaumw8fHk3e8LzGMB3btWIrhI2fqVRd1aOh5DOif+fre0cEO8+aMQa8+v+ldF5RvIdU+fEhOTsE+VvwFboQQ/fGpMP706UuEhp7Pul0uN4K3d+4d46amJhqeKx0PHjwRKvU8NWtaG7VrVxIk1qHDpwSJo6qXEdEaH+vi4ihgJsKbMW04ChSwEDTmq1dvMGLkTCiV+bdb5W4e44Xs7W2xZdN8/HnwBC5cuA43NxfUrl0JVauUAwDUqV0JCxau00aq+c7mM46IemuKSUHRMDHWi9eYxgC2cixjaRcUTv8oCNFRVAAnREdxLDMIwFIAMqlzUQX3UY7R2zzw7wthX6CTTG3bNMbkSUO+edl1h/bNEBv7GitXbddyZtL68CEJCYnvYWNtBSCzCzwsLFyQ2OHhkWjfcQiW/j4JlSuVESRmdtbWBbBm1QzMm78Wm7ewgscXw/0HYYiMjIWHR0EAQNWq5dC7V3sEr9slcWbqUbX7fsfOQ3j16o3I2RBCDIFSmY5nzyLw7FkEQkM/3y6XG8HLyx3+fgwKF/48Z1yVwvizZy+1NuKsQvlAzJ41WpBYKSmpOK7lmdIvX2reAe7gYAe53Egni8H161VFtWrlBY2pVCoxbMQMrXbo66J79/K+usLS0gIdOzRHxw7Nv7pvwcJ1er0QXNeF3rHGq3fGmNclEraWerE7xwjAWo5lCtgFhee/riRC9AAVwAnRQRzLjAUwW+o8VPXitSmGb/FEZLxmHU7k2+RyOcb9NgBdOrfI87FDBv+E2NjX+a5jNTrqFWyKZhbAPdwLClYAB4CEhPfo1fs3TJ44GO3bNxUs7idyuRF+G9sf/v4+mDptqWiX0Asp9PgF/PzT50Whw4b+jKtXb+P2nf8kzEo9foWZPB+TlKTA2uAdWsiGEGLIlMp0PH8egefPI3IsGvxUGM/eLe7n74NCPp4wMzMFANxVoUAnBF9fL6xYPlXjTvUvXb9xF4mJC8dWoQAAIABJREFU2l1kFxen+YeVcrkRHBzsEBcXL2BG/MlkMgwa1F3wuPPmB+PGjXuCx9U3kZGxePcuEba26l+5ev3G3Xy3OFQKt8Mt0HuNN5b8FAEPh1Sp01GFDMASjmWs7ILCZ0qdDCEkJyqAE6JjOJaZDmCC1Hmo6na4BcZs98C7j8IvDMzvHBxs8fviiWotPZo2dRhev36LM2evipiZbomOjkPRor4AkNWZLCSlUolJU5bgydMXGDO6ryjz1tu2aQwfH08MGToV8fG6vfjn+PHzOQrgcrkcCxeMQ+s2A7Re8NCElZUlKlfOu6N/y9YQnf+7IITor+yF8ePZZhHL5Ubw9HSDvx8j+hUoMpkM7ds1xehRfWBlZSlYXCmKqxyXyOt4Z2cHnSuAN2hQHcX+//pGKBcuXNebq8604d69x6hatZzax82bt1aEbEhuXr4xRa/VDOZ3jURJb/5jDrVkxv+L4L9JnQgh5DO9mCtMSH7Bscxi6FHxO/SONQZt9KLitwgCivth354VahW/gcxi5JLFE1AysKhImemeqOjsizCFL4B/snkLi18GTsKHD+K8+K5QPhB7di1HkSKFRIkvlBs373112bSnpyvmzxsLY2Pd/1y9aZPaeS6tevYsAqvXUPc3IUT7lMp0hIdH4viJi7jz70OVjytTJkCtTtbixQpjy6b5mDplqKDFbyCzO1bbOC6B1/G6NgdcJpNh8MBugsZMSlJg0pQlgsbUd5pcZXH47zN6ddWbIeA+yjFwgxdO3NWrPVNjOZZZyrGMXowzJSQ/oAI4ITqAYxkjjmXWABgmdS6q2nzGEZP2uCM1jX6mC61Zszr4Y/tiuLm5aHS8hYU51qyeAW9vd4Ez000xMXFZvxejAzy7M2evomPnoYiMjBUlvodHQez8Ywnq1a0qSnwhpKdn4ES2bsVPateqhMWLxkMu1+0PxFq1bPDd+1NSUjFi5EwkJSm0lBEhhPBjbV0AmzbMxaULe8HuXYlRI3ujcaOaKFMmAG6uzrCxtoKfH4Ma1Sti4C9dcehgMELYVWp/yK4KpTIdt28/EDxuXhLff+A1w9vFWbcK4I0b1YS/v4+gMRcv2Sja6xd9dS+PRZhfSk1Nw6LF60XKhnxPSpoME3a5Y+s5B6lTUcdgAOs4lqG6GyE6QPdbtQgxcBzLyAFsBtBF6lxUoUyXYd6fBXHgH1upUzE4RkYyjBjeC717tecdy8HBFuuCZ6FTp2EGv+RIWx3gnzx+/BztOgzCimVTUbZsgODxLS0tsHzZZCz+fSPWrt0peHwhhIZeQPt2X89Eb1C/GhYtHIcRI2dBqdS9hUUBxf1QrlyJ7z5m3vxgPPjviZYyIoQQ/kxMjLFr919o8WM9BAT4ISDAT7Jcnj59IdqVUt+TkZGBhIRE2Ntr9vrU2Vl3impGRjIMHNhV0Ji3bz/Atu37BY1pCJ48faHW47dtP4CICM0XrhJ+MjKAFUedERVvgtE/xsJIP8rKPQEU4Fimq11QuO4v+yHEgOnHUwYhBopjGVMAu6Enxe+PyUYYudWDit8isLG2wtrVMwUpfn/i7eWONatnwNLSQrCYuig66nMB3FPkDvBP4uPf4aceo3Hgz+OixJfJZBgxrCfmzxubtQxNl1y+cvOb874bNayB+fPGijIrnQ8jIxmmTBn63cccPXaOCgSEEL0TH/8Os+esRo1anTB46DScPnOFVzc0H1LuguAzB1yXRqA0bVpHpWXNqkpNTcP4CYuQnp4hWExDkZam+of1CQnvsWr1dhGzIaoKuWaHEVs98TFZt15rfkcHAPs4lvn+DD5CiKj05hmDEEPDsYwFgAMAgvJ6rC54lWCMvsHeuPy4gNSpGBy/wgz27lmO6tUrCB47MLAIfl8yQefHUvCRvQPcwcFOawXjlJRU/Dp2HkJCjol2jh+b18XWLQt1qjMNyHwzfebMlW/e37RJLcydPQZGRrozIqljh+YoVfLbs/FPn76CUaNnazEjQggRVlpaGkJDz6P/gImoXbczFi5aj+fPI7Seg1T4zAHXlZ+zRkYyDBwgbPf3mrU7EPYkXNCYhiIjQ/UPBVat3o6EhPciZkPUcflxAfQL9kZcgt4MNWgB4BDHMsIuXSCEqIwK4IRIgGMZKwCHATSWOhdVPIo2Q6/VDMJi6ENrodWrWxW7di4VdV53jeoVMWPacNHiS+3VqzdZnW4ymQzu7prNTleXt5c7Fswbi1atvj9Tmq9SJYti7+7lKFHCX9TzqCv0+IXv3t+8eV3MnjVaJ4rgbq7OGD6s5zfvP3P2KgYPnYrUVLoylRBiGOLi4hG8bhcaN+2Jzl2HYx97FB8/ij+aJE3C8Vd8CuC6MgO8QoVSKFTIU7B4b9++w4aNewWLZ2hULYC/fBmNbdsPiJwNUdfjGDP0XM3gsf68R60P4CjHMjZSJ0JIfqQ3H5cRYig4lrED8DeAylLnoopLjwpg3E53JKXQ52VCkslkGPhLVwz8pStksu8XCD9+TMK9e4/x7HkEPnxIwocPH/HxowIODrZwc3OBh7sL/P0LoUCBb486ad26IV7FvcHiJRuF/qNITqlUIu51PFwLOgHInAP+7Jl4HW9OTg74ZUAXtG/XBMbGOX+MKhTJMDcX/kV4wYJO2L51EX4btwB/HzkjeHxNnD13DcnJKd/tuG/Zoj4y0jMwcfJiyYrLjg522LB+Lqytc7965ey5axg8hIrfhBDDdePGPdy4cQ8zZq5A48Y10SaoMSqUDxTlXLY21qLEVcW7d5qPQNGVDvDmzeoIGm/jpn1a+eBDb6nYAL5o8QZ6naCj4hKM0S/YG7M6RqGyv3QjmNRQHcAJjmUa2wWFv5E6GULyEyqAE6JFHMs4AzgGoIzUuagi5Jod5h8siHRpxkgaLEtLC8yb+yvq16ua6/3p6Rm4fPkmjhw9i5u37uPJk/A85zaampqgSuWyaNCgOurWqQIHh6/ntPfr2wkxMa+xY+dBQf4cuiQ66lVWAdxDpDng1tYF0LtXe/zUPeirIveNG/ewaPF6xL56g1Urpwk6u/MTc3MzLF40Hn5+DJav2KrWZbtiSEpS4MLF66hbp8p3H9eqVQMEBhbBb+MW4N+7D7WUXSYbGytsWD8n12669PQMrFm7A8tXbJFsVi4hhGhTUpICISHHEBJyDN7e7mgT1AitWjZAwf///BRCsWKFYWNthYRE7Y+KeMujA9zJyR5GRjJJ52SbmBijcaOagsXjuATqWs5DhgoV8Nt3/tOZ5gOSu097qkb/+AqtKnJSp6OKCgBOcyzTwC4onLaqEqIl1NJJiJZwLOMO4Az0oPj9acP23ANU/Baat7c7du9cmmvx+/Hj55g7bw1q1emEnr3HYveew3j8+LlKb8ZSUlJx5uxVTJi4CLXqdMKkKUvw8mX0V4+bOGHQNwvv+iz7HHAPd2EL4ObmZujVsx2OH9uCfn075Sh+P3r0DP1/mYjOXYfjn+t38fJlNDp2Gopz568JmkN2A3/pit8XTxCl01xdx0LPq/Q4Pz8GO3f8jhHDe8LU1ETkrDJ5eBTEhnVzULSo71f3vX4dj169x+L3pZuo+E0IyZdevIjC4iUbUadeF/TpOx5Hjp4VpMNVLjdCxYqlBMhQfXxGoMjlctjb2wmYjfpq1vgBNjZWgsXbsGkvdX/nQZVmgrnz1mghE8KXMl2GOQcKYsUxZ0jcI6KqQABnOZbxkjoRQvILKoATogUcy/gAOAeguMSp5CklTYYJu92x9ZxuXApqSKpVK4+9u5fDzy9nd/Dr1/EYP2EhWrbuh42b9iEuLp7XeVJT07B792E0btoDo8fMQUTE58YCIyMZFi4Yh3LlSvA6h66JFqEALpfL0b5dUxz9eyNGj+oDW9vPl3W/fBmN0WPmoFVQf5w+nXMZ5Pv3H9F/wERs275fkDxy07BhDez4YwncXJ1FO4cqTp26DKWK817lciP07dMRIewqlC5VTNS82rVtgj/3r0VgYJGv7jt+4iJatuqPS5dvipoDIYTog/T0DJw7fw3Dhs9AjVodMXPWSjz47wmvmHXqSDPlL5Fn13lBF2nngDdvLtz4E45LwHbq/s6Ticn3L4gPDT2PGzfuaSkbIoStZx0wYbc7UtKk30GjAn8A5ziWKSx1IoTkB1QAJ0RkHMsUAXAWwNdtiDrmY7IRhm72xIl/pZvfaKh69WyHtatn5ujsSU5Owdq1O9GoSQ/sY48KftmtUpmOg4dOomXrfti/PzTrdjMzU6xaMQ2Ffb0FPZ+UshfA3XkWwGUyGRo3qom/DgZj2tRhOS4Nf/06HtNnLEeTZr1w8NDJb/6dKZXpmDFzJaZOW6ZygVhdxYsVxt49y1GmTIAo8VXx7l0irl67o9YxhX298cf2JRj7a3/ef1df8ivMYO2amZg+bfhXM/Fv336Art1GYNDgKXgTrxeXxxJCiFZxXAK2btuP1kEDENTmF2zffkCjudqtWzUQdJGjqj584NftLOUc8AIFLFCntnAfHGzctI/3/4/8gPH2+OZ9aWlpWLBovRazIUI58a81hm721JcdVgwyi+DSvaAnJJ/Qi2cEQvQVxzIlkVn81vlLmxKT5Bi80Qs3n1lKnYpBMTc3w4J5YzF6VB/I5Z+fco8cPYumzXth0ZINor9B+fAhCWPHzcew4TOy3sja2lpjXfAsuEjc7SSUHCNQeMwAr1q1HPbuXo4liyfAx+fzm/eExPdYvGQj6jf8Cdv/+BNpaapdJr5j50H06TtetFmojo722LJpPjp1/FGU+KoIVXEMSnZyuRF+/ikIJ0K3YOOG/7F332FNnW0YwO9MhiBhKCAjFa249957oFbFvXHvUavW1lH3qJ8TcC/cokatq+696m5R3BgBBWWEPUKS749YlMoMJzkn4fldl5chOefN3asCOc953+ddhs6dWurc0oXP56FVy4bYvm0ZThzfjKZN6mR5/e3bMEyavAC9+07CvftBOr0HIYQUNU+DX2HBIn80adYHP05ZhOvX7+X7Rr1AIMC0qSP0nPBbSUnJhTqfzc9ErVs1Yqy1WVxcgl5XoZmS3G7U7D9wAnJ5uAHTECY9DLHE+G1uSEg1ipKXM4ArCpm0BttBCDFlPLY30SLEVClk0moALgLgfC8RRZK2+P0ygv2ewqbE2bkk/H3nomLFspnPPXnyEouXrMf9B+wU4hwdHbB0yTQ0qK/9fPXs+RsMGDgFiYmFu2hkW4XyZXBEth6Adjl31eod812kBoCqVTwxZcow1K+XtUV/amoadu85hk2b9yM+XvcidunSrti4fiHc3UvpPEZejp+4iDm/rUZKSqre3iM7JUva48qlveDxCrfUNCEhCadPX8HJ05cQGhqBqKgYpKcrvzmuuLUVPMt7oEL5MqhQvgzq1av2zUzyjIwMXLh4C4EHT+HWrQesbmpGCCGmwsnRAV27toW3d1u4u+X9+2zJ0g0I2CkzQDKtBvVrYPu2ZTqfv9Y3AOvW72EwUf6t95/PWOuY1Wt2YMPGvYyMZermz52MXr28vnk+ISEJbdv7IDY2joVUhEnlnNOw1icUkmL6WZHJsDgArSXe8ntsByHEFFEBnBA9UMik5aGd+c1ug958+BQvxPjtbpB/ErMdxaTUqV0Fa1bPgZ2dDQBtX+jFS9bjyNGz+dpwR594PB58Bnvjx8naDQlv33mE4SN+LVDBmGtsbKxx59bhzK/btBuc7Sag/1XGwx2TJ/mgTZvGWZ5XqVQ4dPhP+K/bjY8foxnL6LtmDurWrcbIeNl59VqOiZPm482bUL29R3YO7FuDatWY3+IgPj4RHz9F49OnGKSlpuP777/LcYa/Wq3Bi5chOH78Ao4ePUdtTgghRE94PB5q166C7t3aoV27JrCwMM/2OI1Gg5+mLsap01cMkqtqFU8EHvDV+fx9+49j3nzdzy+MG9cOwN7ettDjxMUloGXrAdT+JJ927VyBOrWrfPP8/1ZswZatgSwkIvrwXYl0+A0NhYO1UVzrxABoLvGW/8N2EEJMTe67PhBCCkwhk5YGcB5GUPz+ECvC+O1uCI8RsR3FpPTr2xm//jIGQqH2R2zws9eYNHkB3r17z3IyLY1Gg+07DuPmrYdYsfwXPH360qiL34D2gi8lJTXzItyllGOuBXBnpxIYP34QunZpk6U1jUajwanTV7Bm7Q7G/3/FxSVg6PBf8NucCejZowOjY/+rbBkpDgX6YfacVTh56rJe3iM7587f0EsBvHhxKxQvboWyZaTfvBYTE4fHj4Px6HEwHj8Oxj9Bz+mCnxBCDECj0eDu3b9x9+7fWLDID14dmsO7WzvUqJG1hS2Px8Py32fAza0UNm/Zr/fVOIX9HcBWC5QSJewYKX4DQMBOGf0uLACPbFqgfPjwEbt2UwsZU/L2kxijNrvDb0gonG2/XV3IMXYAzilk0iYSb/lLtsMQYkpoBjghDFLIpK7QzvwuzXaWvMijxJiwzQ0f4+k+GFNEIiHmzM5a3Nx/4AQWL1mfbSsHLhAIBHrbpNHQTp7Ykrmx568zV0B25Mw3x0gkxTFqZF/07/cDxOKsN36uXruLVau2IfjZa71nHeLTHdOmjgSfr78d6vfs/QNLl22AUqn/mxvu7qVw9s8d2b726VMMbt95hJev3iJDqYK9vQR2tjaws5fAzs4GdrYSiMUiqNRqaNRqqFRqqDVqqFVqqNUaqNVqqNVqJCenIOjJCzx6/AyPHwfna4Y/IYQQw/HwcIN3t3bo2qU1HByydgC8dz8I039ehvfvI/X2/k6ODrh8SffWH3//8xy9ek9gMFH+NGtaFxs3LGRkrBatBmTZGJzkrLi1Ff66822LnmnTl+L4iYssJCL65miTAd8hoXB3SGc7Sn6EAmgi8ZbL2Q5CiKmgyhchDFHIpCWhnfnN+eL3qwgzTNjuhtgkAdtRTIaDgx381s5B9era2U9JSSmY85thZ+HqwlSK3wDw4f3HzAL4f9tkWFpawGewN4YO6Qkrq6wbvT58+BQrV23F3XuGW2m4fcdhhLwNw4rlv6JYMQu9vEf/fj+gShVPTJq8QO8Xw+/evcfLl2/x/fffZT6nUqnxvxWbsWfvH5y9AUQIIYQ5b96E4n8rtmDV6m1o0qQOunu3R4vm9SAUClG7VmX8eWobAg+exKbNBxhrL/a1pGTjnAFeoULZvA/Kh8d/P6PidwFktwHmkycvceLkJRbSEEOIjBNi9BY3+A4JQxnHNLbj5MUNwIXPM8Fp1gchDDCKLXEJ4TqFTGoL4BwAT7az5OVpuDnGbqXiN5OqVvGE7JB/ZvH72fM38O4xlvPFb1PzIeJT5mOXz5siikRCDOjfFefOBmDihMFZit8vXoRgzLg56Nt/skGL3/+6fPkO+vafrNfZcFWreOKobD2aNqmjt/f419lz17N8vWChH7bvOEzFb0IIKWJUKjUuX76DCRPnoWnzvli6bANevnwLsVik/Z18JgA/Th7C+PsmF7IAXsLB9pvVYYZQsUIZRsY5c+YaI+MUFaVLu33z3LLlm1jfq4foV0yiEGO3uuHZ++z3LuCYMgDOK2RSB7aDEGIKqABOSCEpZFJrAH8CqMp2lrw8emuB8dvcEJ9CxW+mdOvWFrt3rcycNRQYeAq9+0yEXB7OcrKi5+tZT65uzujyQ2v8eWo7Zs0cC3s7SeZrYWERmP7zMnT1Ho1Ll26zETXTixch6NlrAh49eqq397CxscbGDQsxaaKPXluunD9/I/Nxamoajh47p7f3IoQQYhxiYuKwI0CGzl1GomevCdi3/zjS0tMZ63n9NZVKjdRU3Wd1CgQClCtn+IWcTM0AP3P2KiPjFBUe/ymAX7p0G3/99ZilNMSQ4pIFGLfVDX/L9bMKk2EVAZxRyKQ2bAchxNhRCxRCCkEhk1oAOAGgLttZ8nLnVTH8vKcUUpV034sJAoEAM34ehYEDugLQzjqaM3cNTlDPQNa8/6oAXrtWZdSuVTnL69HRsVi3fg8OBJ7i1Kaf0TEKDPKZhkULf0LnTi318h48Hg9jRvdDjRoVMWfOarwLZX5D1uBnrxEWFgFXVydcv3G/UEUIQgghpuefoOf4J+g5li7bqLf2X0lJyTA3N9P5/IoVyyIo6AWDiXJnbV0Mrq5OhR7nn6DnCA/X34oyU/R1CxSVSoXlKzazmIYYWlIaH5MCXPF7/3DUKZPMdpy81ARwSiGTtpV4y5PYDkOIsaJKGCE6UsikYgBHADRlO0tergZbYepuFyp+M0QiKY5tW5ZmFr+fP3+D7j3HUfGbZTn1vUxISMKq1dvRuu1g7Nn7B6eK3/9KT1di2vSlWOsboNelt/XrVcepk1swa+ZY2NkVfCKJWCxCixb1sXTJtMyWP187d/4GkpNTcIxmfxNCCMlBWlo6YmLi9DJ2UlLh2qBUrliOoST54+bqDB6v8Kuz/vyTZn8X1NctUA4eOo03b0JZTEPYkJLOx5Rdrrj+3IrtKPnREMAxhUxqFL1bCOEimgFOiA4UMqkQwAEA7djOkpezfxfHvENOUKn11/qgKCnv6QF/v3mZmywePHQaixavo9muHPDh/acsX6empmH3nmPYvOUA4uISWEpVMOvW78G70A9YtmQaBAL9tCoSCrV90bt2aYvde47i7LnrePr0VY7Hm5uboWnTumjXtgmaN6uXOWvPzEz8TeuWDRv3YvWa7UhLS9dLdkIIISQ3iUmFm8lZsSIz7UjyS2wmZmScM2ep/3dBCAQCSKUuALQ3TXx9d7KciLBFmcHDjL2lMK/nB7SqzPnrhVYADipkUm+Jt5w22SGkgKgATkgBKWRSPoAAAF3ZzpKXP+7bYOlRJ6hpLxdGdGjfDEsWT82ytPbqtbtU/OaIiMhP0Gg0mTOpRo6eZZS9HE+cuIjkpBSsXjVLr5txWVlZYvSofhg9qh8+fozGtev3EBcXD5FIBKFQAKFQCHt7CRo2qJnl37xCEY+Nm/Zh777j34xpLDcaCCGEmKakxMIVwMuVKw2hUGiw1WJM/J5/8uQlwsIiGEhTdLi7O0Mk0pZCNm85gOgYBcuJCJsyVDzMDiyFVGUEOtbQz+oUBnUCsFshk/aTeMtVbIchxJhQAZyQgtsAoB/bIfISeMsWq06VBG1kXnh8Pg+TJw7ByJF9vnlt2ZJpePs2DC9fvjV8MJJFeroSMTGKzI21bIobxXLGbF28dAujRs/COv95sLDQ/0rHkiXt0d079wUtyckp2BEgw7btB5FYyAIDIYQQog9x8YmFOl8sFqHc99/haXDOK6OYZCYu/AzwP89Q+5OCKuPhDgCIjIzCjoDDLKchXKBWAwtlTkhN56F7Pc7fEOkFIEkhkw6TeMvpap+QfKKGwIQUgEImXQVgBNs58hJwxR4rT1LxmwnW1sWwft2CbIvfAGBpaQF/v7kobsTFVlPy9UaYTGwqxaZbtx9i6PAZSElJZTWHUpmBXbuPok3bwVjrG0DFb0IIIZwVH1/4lUiGbIPCxAzwS5duM5CkaAkJCcOTJy+xeu0OWslJMmk0wPLjjth9zY7tKPkxBMBatkMQYkyoAE5IPilk0oUAJrOdIy8bzjlg/TkHtmOYBA8PNxw84ItmTevmepy7WymsXjkLAgH9SGXbh/dfCuD/9mk3Zg8fPsXCRf6svLdarcHRY+fQ3msIFi1eR8uDCSGEcF58fFKhx6hU6XsGkuRPYQvgKpUab+XhDKUpOl6/eYeevcfTpt0kW35nSmDLRaO4nh6vkEmXsB2CEGNB1RpC8kEhk84AMJPtHLnRaIBVJ0tixxV7tqOYhBYt6iNwvy+++841X8c3bFgTU6cM13Mqkpf3H75shOnq4sxiEuYclp3ByZOXDPqeFy7exA9dR2LGL8sRHh5p0PcmhBBCdMXMDHDjKYBHRHwyWL9yU6NWa6CmjZJIDrZctIfvnyXYjpEfMxQyKafrFIRwBRXACcmDQiYdD4DTd1bVGmDJMSccuGXLdhSjx+PxMGZ0P6zzmwcrK8sCnTtkSA907tRST8lIfnwwoRYoX/tt3hp8/Bit9/e5e/dv9O47CePGz8WrV3K9vx8hhBDCpPfvP0JTyB6A5T09IBAIGEqUu8IWwOXvaPY3Ifqy57odfv/D0Rjaii5UyKST2A5BCNdRAZyQXChkUs731lKpeZh70Bl/3LNhO4rRs7Awx5pVszBpog94PJ5OYyyY/6NBl86SrD5EfDUD3IQK4ImJyThy9Kzexn8a/ArDR/6KgYOn4vHjYL29DyGEEKJPR4+dQ5t2g7Fu/Z4sN8ULwsxMnGf7O6YUdtPO0NAPDCUhhGRH9pcEC2VOUKvZTpKnVQqZlJYjE5ILKoATkgOFTNobwBYAulVCDUCp4uHXfaVw9u/ibEcxem5uzjiwbw3atm1SqHHMzc3g5zsX9nYShpKRgvi6B7i5uZlJ/X+QHWG+AC6Xh2PKT4vQvcc4XL9+j/HxCSGEEEMLC4vAWt8AtGozEEOHz8DJU5eRnq4s0Bj9+nbWU7qswsIKV8B+9+49Q0kIITk5+dAGswNLIUPF2bIAoK1ZbFTIpH3ZDkIIV1EBnJBsKGTSzgB2g8PfI6lKPqbucsGVYCu2oxi9hg1q4lCgH8qVK83IeM5OJbBmzRwIhUJGxiP59/4/s71MaRa4XB6O+ELOFPvXx4/RmDN3Nbw6Dcep01cKvVycEEII4Rq1WoObNx/gp6mL0bhpbyxY6IcnT17m69xGjWqhvKeHnhNqi/WFQQVwQgzjQpA1ZuwthfQMThfB+QB2KmTSLmwHIYSLOFvcI4QtCpm0NYCDADhbvUxO4+PHAFfceVWM7ShGz2ewNzZvWgwbG2tGx61dqzJmzRzL6JgkbzExiiyzvEypAA5oN7sqjPj4RPxvxRa0be+DwMBTUKlUDCUjhBBCuCs+PhF79v6B7j3HoUu30di56whiY+NyPJ7H42HZ0ukQifR7ORAfn4iEhCSdz39HLVAIMZjrz63w0y5XpKRzuoyp6GqIAAAgAElEQVQmBHBAIZO2YTsIIVzD6e9cQgxNIZM2AnAMgBnbWXKSkCLA+O1uePjWgu0oRs3MTIxlS6djxs+jIRDw8fZtGA4EnmT0Pfr07oRevbwYHZPkTqPRZCkSu5hYAVyt40zt1NQ0bNy0D63bDMKWrYFITU1jOBkhhBBiHJ4/f4PFS9ajafO+mDR5Aa5c/Qsq1bcNfj09PbBm9WzY2up3n52wcN1ngdMMcEIM6+5rS0wKcEViKqdLaWYAjipk0sL19iTExHD6u5YQQ1LIpLUAnAJgyXaWnMQlCzBmqxuehpmzHcWoOTk6YM+ulejyQ2sAwL37QejddxLmzV+Ly5fvMPpes2eOR82alRgdk+Tu6zYopZxLspiEWQIBHx6l3Qp0TkZGBvbuO47WbQdj1ertiE9gpoUKIYQQYuyUygycOXsNo0bPQotW/bFy9TbI5eFZjmnZogGOH9uIJo3r6C1HmI6zuKNjFEhJSWU4DSEkL3/LLTB+mxsSuF0EtwRwQiGT1mY7CCFcwenvWEIMRSGTVgZwBgBnd5NMTOVj0g5XvIrg7OR0o1CrZmUcPuSPypXLAQCOn7iIIUOnIy4uAWq1BlOnL0FISBhj7ycSCeG7Zg4cHR0YG5Pk7uPH6MzHJUvas5iEWeW+Lw2xWJSvY9VqDY6fuIgOHYdh/gJfREXF6DkdIYQQYrw+fozGpk370a7DEPQfMAWyI2cyi8sODnbYvGkRZs8aD3Nz5j+H69oHXN/tWQghOXv23hw/BnC+HUpxAGcUMmkVtoMQwgWc/m4lxBAUMun3AM4B4GylLCWdjx93uuLZe5r5XRi9e3VEwI7fYW9vCwBYt34Ppk1fCqUyI/OYxMRkjB0/p1D9GP/L3t4Wfr6/wcxMzNiYJGdfF3tLluDst3WB9enTKV/HXb5yB926j8G06UsRSr1BCSGEkAK5/yAIv85cgUZNemPmrBV48OAJAKB/vx9Q+jtXxt/v1Wu5TudZWxWDQECX84SwJSjUAj/tckGaktMbY9oBOPe55kFIkUa/MUmRppBJpQAuAOBso+D0DB6m73HBP++o57euhEIh5s2dhHlzJ0EoFCIjIwMzfl2Otb4B2R4fEhKGadOXQq3Wrd9ydqpU9sS8uZMYG4/k7FNUbOZjU5kBbmtrk9myJyf3HwSh/4ApGD1mNp4/f2OgZIQQQohpSk5OwWHZGfQb8CPaew3FkqUbEPzsNePvc+XqXWh02OODx+NBYsPZxauEFAkPQiwxY58LlCpOF8EdAVz4XPsgpMiiAjgpshQyqTO0xe+CNdU1oAwVD7/uK4W7rznblpzz7O1tEbDjd/Tu1REAEJ+QiGEjfsHRo+dyPe/ylTs5Fsh11bVLGwwe5M3omORbUZ++zAC3t7cFn8/pD6R5EgqFWLni1xyXXT9//gajx8xG/wFTcP9BkIHTEUIIIabv7dswBOyU6WXsqKgYPH4crNO5EgkVwAlh260XxTD7gDPU3+6lyyVu0BbBndkOQghbqABOiiSFTGoN4DSAMmxnyYlaDfx20BnXn1uxHcVoVa5cDocP+aNWzcoAtD0W+/SdhDt3Hufr/A0b9+LM2WuMZpo+bSQa1K/B6Jgkq09fFcAFAj4cHUuwmKbwFi74Mdt/M6GhHzBt+lJ09R6Dy1eY3byVEEIIIYZz4eItnc6ztaUCOCFccPmpNebLnMHgAmJ9KAPg9OdaCCFFDhXASZGjkEmFAAIBVGM7S040GmDRUSdcCKLfTbrq8kNr7Nm1Ek6fN5+Uy8PRf+AUvHkTWqBxZvyyHC9ehDCWSyDgY9XKmXB15WzXHaMX9VULFADw8ODsIo88TZrog65d2mR5LioqBvMX+KJDx2E4fuKiTsumCSGEEMId5y/c0Ok8mgFOCHf8+ag4lv/hyHaMvFQDEPi5JkJIkUL/6ElR5A+gPdshcvO/E444+cCG7RhGSSDgY+pPIzDEp3vmc2/fhmGQzzR8/Bhd4PFSUlIxdvxvOHzQHzY2zNyQkEiKw993Lvr0m4yUlFRGxiRffPpqE0wAKOPhjhs37rOURjfFillgwfwp8OrQLPO5+IREbN16EAE7ZUhNTWMxHSFFl0DAh0gkglgkgkgsglgsgkgkhDjzseirx0KIxeIvj0VfjgEApVKJ9HQl0pVKKJUZ2sfp6V89Vn45Jv3LMcrMc5RQqbi93poQkj8hIWF48ya0wDftbW3peoEQLjlyVwJzsQaTOnxkO0pu2gNYB2Ak20EIMSQqgJMiRSGT/gyO/6D3O1MCh+9I2I5hlGxsrLFq5Uw0bFAz87mQkDAM8pmapS1GQYWFReDHKYuwedNiCATMLJzx9PTA0iXTMGnyAkbGI1/ExSVAqcyASKT9FWdsM8ArlC+DNatnw929FAAgNTUNu/ccw6bN+xEfn8hyOkKMk1gsgkRSHLa2NpBIrGErsfny2Nbm82vFIZEUh4W5ubZQLRZBLBJ+/ltbuGbqdwBTVCq1tkiu/LcwnqH9O12JlNRUKBTxiI2N//x3HBSKBMTGxiFW8eWxQhGP9HQl2/8phBR5Fy7ehIdH7wKdQzPACeGefTdsYSFWY2SrKLaj5GaEQiZ9I/GWL2U7CCGGQgVwUmQoZNJeAJawnSM3Wy/ZY/c1O7ZjGKVy5UrD33cu3Ny+7Ovx5k0oBvlMQ1SU7sXvf9289QDL/7cJM34eXeix/tWubROMHtUPGzbuZWxMohUVHQtnJ23v7zIe7iynyb++fTrjlxmjIRaLoFKpcPjwGfit26XT6gVCTJWZmRi2kuJfFbS1xevMx9m8ZmlpwXZsvRAI+BAIzHLcJDe/kpNT/lMoj0es4svX2b2WlpbO0H8FIQQATp26jBHDC1YAd3HhfLsFQoqkbZfsYSFWY2CTwl+H6tFihUz6VuIt3892EEIMgQrgpEhQyKSNAAQA4LGdJSf7bthi8wUHtmMYpbZtm2DZkmmwsDDPfO7VazkG+0xHdHRsLmcWzI4AGSpUKIsuP7RmbMyJEwbj2fPXuHyZNjFkUlRUTGYB3FhmgEulLpg9azx4PODU6StYs3YH5PJwtmMRYlA8Hg8ODrZwdXWCi4sTXF2c4OLi+PlrR5RwsMvys54ww9LSApaWFgUqpqWkpOJTVAzCwyMRFhah/Ts8AuHhEQgLi0BUVCztUUBIAQQ/e43zF26idauG+T6naZM6ekxECFCqlCPev49kO4ZR8j9TAhZiNXrUU7AdJSc8ADsUMmmYxFt+ne0whOgbjz6YElOnkEnLArgNwJ7tLDk5cleCZcdoBkdB8Xg8TJwwGKNH9QWP9+XexqtXcgz2mYboGOY/bJiZibFn10pUrlyOsTETE5PRs/d4hISEMTZmUbfefz5atKif+XXd+t5G0T5k8CBv3L37N54Gv2I7CiF6Y2dnA5dSTnB1dcosbGsL3U4oVaokzMzEbEckDEhLS8f79x+1BfHwiMxCeVhYBMLfRyAmJo7tiIRwTrlypXFUtgF8fv7n7PzQdRSjG7YTAgDVqpbHpEk+aFC/Blas3IotWwPZjmSUeDxgVrcIdKzJ6d950QAaSrzlL9gOQog+UQGcmDSFTGoPbfG7LNtZcnL6UXHMP+wM+lYsGCsrSyxfNiNLkRMAXr58i8FDpun1wtrJ0QGHD/nD3t6WsTFDQsLQq88EJCQkMTZmUTZ/3mT06umV+XXf/pPx8OFTFhMRUnQUL26lLWi7OsH1q+L2v8VumsFNAO0M8i+zx7VF8rDwSISHaR8bw01LQvRhxfJf0LFji3wfv3L1NmzaRB0MCDPKe3pg0kSfb66x9u0/joWL/GnzZR3w+cCCnu/RqkoC21Fy8xpAfYm3nNONywkpDCqAE5OlkEnNAZwH0IjtLDm59MQaMw+Ugpo+RxTId9+5Yp3fvG9aW8THJ6JLt9H48EH/u27XqlkZATt+h1DIXCepy1fuYOy4OVCr6edyYU2cMBhjx/TP/Hrd+j1Y6xvAYiJCTI+jowM8y5WGp6cHPMuVRpmyUri6OMHauhjb0YgJSEhIQlh4BF6/kuP5ixA8f/4Gz1+EIDKSrs2JafvuO1ecPL4l35vuPnr0FH36TdZzKmLqPDzcMGH8ILRv1zTLytqv7dn7BxYs9DNwMtMgFGiwtN97NPbk9M3dWwBaSrzlqWwHIUQfqABOTJJCJuUB2A+gF9tZcnLrRTFM3+MCpYqzbck5qVnTuvjf8l+yLbBMmDgP587fMFiWPr07Ye5vExkdc+OmfVi1ejujYxZF/fp2xpzZEzK/fhf6Hm3b+bAXiBAjZm5uhu/LfgdPzy/Fbk9PD9jYWLMdjRRBcXEJmcXw58/f4PnzELx89RapqWlsRyOEMYsX/QTvbu3ydaxarUHjpr2orRDRiZubM8aNHYDOnVrledNl2e8bsX3HYQMlMz0ioQYrB4ahTplktqPk5hCAXhJvORUKicmhTTCJqVoCDhe/H4RY4ue9VPwuqJEj+mDypCHZ9kXcu++4QYvfALD/wAlUrFAWvXp55X1wPo0a2RfBwa/x55mrjI1ZFH2Kyrr5qbtbKVSt4om//3nOUiJCuI/H48HFxRGe5TyyFLvd3V0K1I+WEH2ysbFG3brVULdutczn1GoN3r0Lz1IUf/7iDcLDI2kjTmKU/NftRudOrSAS5X25zufz0LRpXRw9es4AyYipcHJ0wJgx/dHdu12+VrRqNBqcPn3FAMlMlzKDh+l7XLBmcBiqSlPYjpOTHgB+BzCN7SCEMI1mgBOTo5BJRwLYyHaOnASFWmDCdlekpOdvWSPRzj5csngqOrRvlu3rL16EoGfvCUhLSzdwMkAkEiJg+3LUrFmJsTFTUlLRp99kPH/+hrExi5paNStjz+6VWZ7buesIFi9Zz1IiQrilWDELlCtX+kuxu5wHypUrDSsrS7ajEcKYxMRkvHihLYb/WxR/8SIESUmcLTwQkmnkiD6Y8uPQfB174eJNjBs/V7+BiEmwt5Ng5Mg+6NunM8RiUb7Pu3c/CAMGTtFjsqLDylwNv6GhKF+K051Gxkq85XThREwKFcCJSVHIpO0BHAdHVze8+GCGcVvdkZBKxe/8cnFxhL/fPJT39Mj29dTUNHTvMQ6v37wzcLIvHBzscPigHxwdHRgbMywsAj16jYdCEc/YmEVJtWoVcGDfmizPRUXFoGnzvtRjnRQ5NjbWqFGjIqpWKZ9Z7HZxccyxxychpkyj0SA8PDKzKP73P8/w8OFTxMVxenMyUgTxeDxs2rgQTRrXyfNYjUaDnr0nICjohQGSEWNkY2ONYUN7YuCArjptRj1/gS/27juuh2RFk42lCuuHh8KjJGfbd6kAdJF4y0+yHYQQplABnJgMhUxaDcA1AJxsSvr2kxijt7hDkSRgO4rRqFevGlavnAVbW5scj5k9ZxUOHjptwFTZq1LZE7t3rYCZmZixMW/feYRhw2fQbus6yK4ADgC/zlwB2ZEzLCQixHDc3JxRq2Zl1KxZCTVrVkIZD3cqdhOSC41Gg9dv3uHBgyd48OAJ7j8IQmjoB7ZjEQI7OxsclW1AyZL2eR57/0EQ+g+gGbokq2LFLOAzuDt8BnfXeZNqlUqNJs16U595htlbZWDDiFC42Rt+FXM+JQFoKvGWP2A7CCFMoAI4MQkKmdQFwB0ALmxnyU54jAijNrsjKoGTE9M5aeCArpjx8ygIBDnfMHj/PhKt2gziTH/Prl3bYOliZtulUdsO3eRUAE9KSkGXbqMQFhbBQipCmCcQCFChQpnMgnetmpXg4GDHdixCjF5UVAzuf1UQDw5+DZVKxXYsUgTVqV0FO7Yvz3ODQgCY/ONC2keGANC2kOzf7weMGN4bEknxQo118+YDDB0+g6Fk5GtOEiU2DA+Fk0TJdpScfABQT+ItD2U7CCGFRQVwYvQUMqk1tDO/q+V1LBsi44QYtdkdEYr891grysRiEeb9NgndurXN89hNm/Zj5eptBkiVf7/+MgaDBnZjdMwZvy6njY0KKKcCOAD8E/Qcw4b9gviERAOnIqTwihWzQPXqFTML3tWqltdpKTMhpGBSUlLx+O9nmQXxR4+eUi9xYjBjRvfDpIk+eR4XHh6JDh2HIj2ds8U0omcikRC9e3XC6FF9GLshTiso9cvVPh0bhofCwTqD7Sg5CQLQSOItp96cxKhRAZwYNYVMKoS253d7trNkJyZRiNFb3PAuirm2GKasZEl7+PnORdUqnvk6vlPnEXj1Wq7nVAUjEAiwdcsS1K9XnbEx09OV6D9gCv4Jes7YmKauRo2K2LdndY6vv3z5FsNH/orIyCgDpiKk4JwcHVCrVmXUrFEJNWtVhmc5D/D51M6EELap1Ro8f/EGD+4H4cHDJ7h/PwgR9DuF6Amfz8OWzUvQsEHNPI9duWobNm3eb4BUhEsEAgG8u7XF2DH94exckrFxlcoMNGrciyaO6FnpkulYP/wdJJacXWl0HoCXxFtOd9eI0aICODFqCpl0I4CRbOfITnyKAGO2uOF1pBnbUYxC9eoV4bd2Tr5nKgQ/e41u3mP0nEo3EklxHD7oDxcXR8bGjIyMQvee4xEVFcPYmKasTetG8F37W67HfPoUgzVrd+DI0bP56rPu7lYKCYlJiI2l/odEP/h8Hr7/vjRq1ayEmjUqoVatyoxexBJC9OvDh4+4/29B/METvHwZQhsvE8ZIJMWxfdsyVChfJtfjkpJS0La9D6KjYw2UjLCJz+eho1cLTBg/CO7upbK89iHiE97J36NePd0XSl+8dAtjx+X+mZoww7NUKvyHhsLKnLP7P22XeMuHsh2CEF1RAZwYLYVM+jOApWznyE5SGh/jt7khOJyWpedHj+7t8duciRCJ8t8j/fflm7Ft+0E9piqc8p4e2L9vDczNmbsB8vDhUwzymQqlkrPL4zijf/8umD1zXL6OffVajiNHzuL2nUcIDn4FjQYwMxPDzEwMqXsptGrVEK1aNkTZslLs238c8+b76jk9KUocHR3QtEkdNGlcGw0a1NR5gypCCPckJCTh1q0HuHb9Hq5eu0urjkihFbe2wuZNi1CtWoVcj7tx4z5GjZmNjAz6zGiqeDwe2rRpjInjB6FsWWmW12Ji4rBx0z7s238c27YuQ+1alXV+n5+mLcHJk5cKG5fkUxX3FKz1CYOFmLNF8DkSb/kCtkMQogsqgBOjpJBJewHYD4Bz68BTlXxM2uGKx3ILtqMYjXFjB2DC+EEFOqdl64F4/z5ST4mY0aF9M6xaOZPRMQMPnsKc33Ju7UG0pkweipEj+xT4PJVKneMmU1FRMVjrtxOBgacKG48UYUKhELVqVUKTxnXQtEkdlCtXmu1IhBADefEiBFev3cW163dx//4TKk4SnVhaWmDDuvmoWzf3Wb0nT13GtOlLaBWCCWrWtC4mTfRBxYplszyfkJCErdsOYueuI0hOToGzc0lcPL8LPJ5ul8ypqWlo0KgnUlJSmYhN8qm2RzJWDgqDWMjZ792BEm/5brZDEFJQ+Z9uSQhHKGTSRgACwMHit1oNzNxfiorfBbR+wx7Ur1cddepUzfc5MTEKPSZixuk/r6BChTIYOaLghdic9OrpheDg19i3/zhjY5oiRycHnc7LrvidkJCELVsDsXPXEboAIDpxdi6JJk1qo2mTumhQvwaKFaPfEYQUReXKlUa5cqUxfFgvJCWl4Nbth7h67S9cu3YPHz58ZDseMRLJySkYOXoWfNfOQZPGdXI8rqNXcygU8Viw0M+A6fTHzs4GFhbmCA/n9gQYfapXrxomTxyCGjUqZnk+NTUNO3cdwZatgYiP/9Kru6NXc52L3wBw6fJt+uzLgntvLDEn0BmL+74HR7d92aqQSUMl3vIrbAchpCBoBjgxKgqZtCyA2wDs2c6SneXHHXH4joTtGEbJ0dEBx45sgERSPF/HV6jUDsbw84vP52HD+oVo2iTnC5SCysjIgM+Q6bh3P4ixMU3NieObUbaMNO8Dc5GamoY9e//Aps37EReXwFAyUhSIRELUrlVF29qkaZ1C/1skhJi+V6/luHb1Lq5eu4t79/+hdmckTyKRECtXzESb1o1yPc7Xbyf81xn3ZE17OwkCdiyHnZ0EvftORGjoB7YjGVT16hUxeZIP6ternuV5pTIDgYEnsX7jvmz3CTp6ZAPKe3ro/L4TJs7DufM3dD6fFE7fhrGY5MXZm6OxABpKvOXP2A5CSH5RAZwYDYVMag9t8btsXseyYe91O6z9swTbMYxayxYNsM5/Xp7HZWRkoHJVLwMkYoa1dTEcPOCL775zZWzM6BgFevQYhw8Rnxgb01TY2Fjj9s1DOs94UalUOHz4DPzX76Z+rSTfXFwc0bRJXTRtUgf161eHhQXtAWGSNBnQqJWAOh0aVTqgVgLqNGjU2sfav9MBVfq3z6m/PAcA4IvA44uBz3+0jz8/J8jmOb6Z9nHmayKAR4s5TVFKSipu336Eq9fu4uq1v4r0jFeSO4FAgGVLpqFTp5a5Hjdvvq/Rrh50cLBDwI7fUcbDHecv3MSEifOMYhIMEypWKIuJEwejebN6WZ5XqdQ49sc5+PnvzrElZNkyUpw4vlnn905MTEbDxj2Rnq7UeQxSeD91+oie9Tm7oW0IgPoSbzlnq/SEfI0+NROjoJBJzQEcA0eL35eeWMPvDBW/C+vipVvYvecoBvTvmutxaWnG9UEsISEJ48bPxYH9a2FlZcnImPZ2Evj7zUO/AT8iNTWNkTFNRc2alXQqfms0Gvx55ipWr9kBuTxcD8mIKTEzE6N2be0s76ZN6qJ0aeZucBF90ECjTIAmPRaatBio0xXQpMdov05XQJ327+MYaNIU0KhSvipY/1u8VgIajm1KxeNrC+FZiuhi8AQW4JlJwBPbgSe2Bd/MDjyxBDyxLXhiO/DFEvDMtK/xRNbgYFe5Is3CwhwtWtRHixb1AQAhIWG4eu0v7ezwe/8gLS2d5YSEK1QqFabPWIaU1DT07NEhx+NmzxqPpKRk/HH8ggHTFV6JEnbYueN/KF3aFU+DX2Ha9KVFovhdtowUEyYMQts2jbN8ptVoNDhz9hrWrN2BkJCwXMfo1KlFoTKcP3+Dit8csOpUSThLlGhcPjHvgw2vNIDjCpm0hcRbnsx2GELyQjPACecpZFIetBte9mI7S3aehJlj7FZ3pCnp4pEJYrEIB/avRYXyZXI8JjY2Dg0a9TRgKma0bNEA/n5zC9WL77+On7iIadOXMjaeKZj603AMH1awHxfXr9/DytXb8PTpKz2lIqbA2akEWrZqiKZN6qBe3WowNzdjO1LRpFFDo1RAk6aA+t+idXosNGmxn7/+6k9azOfn4gANtZTIFk8IntgGfLHtl6L45z/a52y/KpzbagvrIgnAy37DYKJfqalpuPPXY1y9dhcXL9yklWAk04D+XTH1p2G5/m46EHgSS5ZuMIrJE46ODti5YzmkUhd8+hSDHr3Gm/zKPHe3Uhg/fiA6dWwJ/n+aP1+5+hfWrNmBp8H5+6x67kwA3Nycdc4yYuRMXLt+V+fzCXMsxGqsHx6K8qU424/9KIDuEm85x2YJEJIVFcAJ5ylk0qUAfmY7R3bCY0QYtlEKRZKA7SgmpXRpV8gOrcuxhUBEZBSat+hn4FTMGDumPyZOGMzomL8v34xt2w8yOqaxEgj4OHN6B1xdnfJ1/OPHwVixahv++uuxnpMRY+XgYIf27Zqio1dzVK9egdEbWCRnmrQoqJJCoU56B3VyGNRJodq/k0OhTg7/0kaEsIMvAt/SBXxLN/AtXcEv9u/f7hAUcwPPTLeNiEnBaDQaPHoUjJOnLuPPM1ez7QFMipYyHu5YvnwGKlbIedHsmzeh+GnqYgQ/e23AZAXj7FQCAQHL4e5WCqmpaRgw6CcEBb1gO5beODuVwJgx/dHdux0EgqzXlXfv/YNVq7fhwYMn+R6vWtXyOLB/rc55FIp4NGrSGyqVSucxCLPsrTKwdfQ7OEk4+/lnjcRbPpntEITkhgrghNMUMukIAJvYzpGdhBQBhm90hzxKzHYUk+TdrR0WL/op29fS05WoXberUS7L4/F4WLt6Ntq0aczYmCqVGiNHz8SNG/cZG9NYeXVohpUrZuZ53KtXcqxavR0XLt40QCpibGxtbdC2TWN09GqO2rWrfjMLixSeJj32S1E78+/Pxe7kMGhUnJ3lRPKBJzDXFsQ/F8WzFsndwBPbsh3R5KjVGty79zdOnrqMs+euIzY2ju1IhCVCoRCTJg7GsKG9cvz9pVRmYOXqbdix4zDnWoo4O5fEzh3L4ebmjNTUNIybMNdkP+Pa29ti9Ki+6N2rI8RiUZbXgoJeYPXaHbh+/V6Bx53561gMHJB7S8ncHAg8id/mrtH5fKIfHiXTsGnkO1iZc3ai9USJt9yX7RCE5IQK4ISzFDJpAwBXAIjyOtbQlCoeJm53w8O3FmxHMWkrlv+Cjh2z71/Xb8CPBZoJwSWWlhYI3L8WZctKGRszPj4RPXqOx7vQ94yNaYwOH/RHpUrf5/h6eHgkfP124o/j56FW0+8/8kVxayu0bt0IHb2ao3796t/MwCIFo1Emamdr/3cGd1Io1Mmh0GQksR2RsIgnLKadPV7s2xnkfEs38ERWbEc0aiqVCrdvP8LJU5dx/vwNxCdwsncs0bM6tatg2dLpKFXKMcdjbt58gJ9/+R2fPnFj9UCF8mXg5zsXLi6OSElJxeixs3Hnjumt0pNIimP4sF4Y0L/LNy1rXr2WY83aAJw7d12nsQUCPq5e3gd7e91vNA7ymUarIzmqTplkrBoUBqGAk9cxGQBaS7zlV9gOQkh2qABOOEkhkzoCeACgFNtZsvPbQWeceVyc7Rgmz8rKEkcOr8+2f92KlVuxecsBFlIxw92tFA4d9EPx4sxd5L96JUevPhORnJzC2JjGJLfZ39ExCmzYsBf7D5yAUkl9gIlWsWIWaNmiATp6tUCjRrUgEtHe4AWmyYAqIQSquKdQx+KmqecAACAASURBVD+DKi4YqrhnUKd8YDsZMWJ8C2cIbMpDYFMB/OLlIbCpCIF1aYBH36MFpVRm4MaN+zh56hIuXrqFpKSi+RmhqLKyssSc2RPwQ+dWOR4TGxuHVWu24+jRc6ytruTxePDx6Y4pk4dCJBIiKSkFI0fNxP0HQazk0RcrK0v4DO4On8HdYWVlmeW1sLAI+PnvKvQkjYYNa2LbFt33B/r0KQbNWvSliSIc1rFmHGZ7R7AdIycfAdSUeMvD2Q5CyH9RAZxwjkImFQK4AKAp21mys/G8A7Zftmc7RpFRpbIn9u1dBaEw60Xv5ct3MHrsbJZSMaNRo1rYtGERBALmNhI7d/4GJk6az7nlrPpWsWJZ7N296ptZNImJydi2/SB2BMiK7I0BkpW5uRmaN6uHjl7N0bRpXZiZURur/NKkRUMV9wyquKdQ/Vvsjn8JqNPZjkaKAr4YguLfQ2BTAYJ/i+I25cEzo89k+ZWWlo6rV//CyVOXcfnKHaPYCJEwo0P7ZvhtzgRIJDlP4Pn4MRrbAw7jwIGTBv3MVLKkPZYumYaGDWoC0BbkR4+dg8ePgw2WQd/Mzc0wcEBXDB/WCzY21lle+/gxGus37MXBQ6eRkVH4SRpLFk1Ft25tdT5/564jWLxkfaFzEP0a0SoKw1pEsx0jJ7cBNJN4y+kDIuEUKoATzlHIpKsAcHIDhRMPbLBQlr/N9Qhzhg3tiWlTR2R5Li4uAfUb9jD6Qu/QIT0xfdqIvA8sAF+/nfBft5vRMbmsZEl7HDzgC0fHL5uupaWlY+++49i4aR8UingW0xEuEItFaNK4Dry8mqNli/o5brBLPlNnQJXwUlvsjg+GKi4Y6rhgqFM/sZ2MkG/wzUuAb1Phc2G8gnbmuPX3AJ9mi+cmJSUVFy/dxqlTl3Ht+l2j3FeFFIylpQX69O6EoUO6w8HBLsfj4uISsGv3UezafRRxcQl6zTN0SA8MHdIDlpbatpL37gfhp6mLERkZpbf3NSSxWIQ+vTth1Mg+37QkUSjisXnLAezZ+wdjN6PMzMS4cS3wm9nlBdG77ySTuvlgyub2+ID21Tl7nbNe4i0fy3YIQr5GBXDCKQqZtC+AvWznyM7d15b4cacrMlS0GZqh8Xg8bN64CI0b187yfKfOI/DqtZylVMz53+8z0KlTS8bG02g0GD9hXpHY4LG8pwfWrpkDd3dttySVSo0jR8/Cz28nIkzk4onoRigUomGDGvDyao7WrRoV6mLQlKlTP0L9uW2Jttj9DKqEl4CaWgURI8YXQmD9vbYY/rkozrepAL55SbaTcVJiYjLOX7iBU6cu4+ath4zMQiXcZWYmhne3dhg+rBdcXHLuD56Skor9B05i504ZPkQwdwPUysoSXbq0wdgx/WFvJwGg/ey6afN+rPUNgErF2Q3+8k0gEKB793YYO2YAnL6aoAEASUkp2L7jEHYEHEZiYjKj79umTWP4rpmj8/nh4ZFo1WYgg4mIPokEGqzxCUPN0sz+O2KQj8RbHsB2CEL+RQVwwhkKmbQKtMtlOFelePPRDCM3uSMxlblWFaRg7O0k+OPYxiyzJ+bN98W+/cdZTMUMc3Mz7N29ChUrlmVszKSkFPTuM9EkbhDkpGePDpg1c1xmC4szZ69h9ZrtCAkJYzkZYVONGhXh3a0d2rZp/M0y46JOo0qDKvYRMqLvQRV9Dxmxj6FJ4+zyWUIYxzOzh9C2GgT2tSG0rw2BbXXwBGZ5n1iExMUl4Oy565AdOYOHD5+yHYfokUAgQOdOLTFyRB94eLjleuzbt2G4dz8I9+7/gwf3nxR40/XSpV3RvFk9NGtWD7VrVc7S2vDdu/eYO38tbt58oNN/B5fw+Tx07tQK48cN/GYPo7S0dOzd+wc2bTmA2Ng4vbz/2tWz0bZtE53P37R5P1au2sZgIqJv1uZqbB4lx3clONltJBVAQ4m3/CHbQQgBqABOOEIhk0oA3AXAXAWQIdGJQgzb4I4IhYjtKEVew4Y1sXXzEvB42ln4wc9eo5v3GJZTMcPZuSQOH/SHnZ0NY2PK5eHo2WsC4hMSGRuTKxo1qoWtm5cAAG7eeoCVq7YhKOgFy6kIWySS4ujyQ2v07NkBZctI2Y7DGZq0aGRE30NG9F1twVsRBKipzQEhmfgiCCWVPxfE60BoX5t6in/l1Ws5Dh48jWN/nKd2YiaMz+ehdevGGD2yb74nY3z6FIN79//B/ftPEBurAHg88Hk88L7+w+ehYoWyaNasLtzdSn0zRkxMHPzX78aBAyeNftUBj8dD2zaNMXHiYJTxcM/yWkZGBg4d/hPrN+zVa2sXKytL3LgWWKi9Tbp2G41nz98wmIoYgrOtEltHvYOdFSe/j94CqCXxlsewHYQQKoAT1ilkUh6APwB0YjvLf6Wk8zFmixuevad+sVzx05RhGDG8d+bXg3ym4a+/HrOYiDl1alfBju2/QyAQMDbmtet3MWr0LJPbyV0g4OP3pT/j0OE/ces2TSooing8HurWrYpePbzQpk1jiMV0k1Kd8AYZ0Xc/F73vQZ1IF7GEFBTfygPCzzPEhfZ1wLf2YDsS69LTlTh37joCD53CX3/9bfT7r5CcNWxYEx29WqBF8/qMTsr42qdPMTh0+E9s3RbIeAsQNjRvXg+TJvqgQvkyWZ5XqzU4cfIifP12IjT0g95zdOvWFksWTdX5/DdvQuHVaRiDiYghVXRJxbrhoTAXcbKF0BkAXhJvOSfDkaKDCuCEdQqZdA6AeWzn+C+1Bpi+xwXXn1mxHYV8RSgUYs/ulahWtTwA4NKl2xgzTvded1zTv98PmD1rPKNjbtkaiP+t2MLomISwxd7eFt7d2qJnjw6Zvd+LJHU6MmL/0c7sjr6LjOj70KTT5BpCmMYT20FoXwtC+zrameK2VQC+7jMsjd27d+9x8NBpyI6cRXR0LNtxiJ7w+TzUqF4JrVs1ROPGteHh4Q6BQPdWkPHxiThz9hpOnryEv+4+NomJGQ3q18DkST6oVq3CN6+dO38Da9buwKtXhmtFuG3LUjRsWFPn8/38d8HPfxeDiYihNauQiCX9wsHn5pZliyTe8llshyBFGxXACasUMqkXgBMAOPdjesWJkjh42zbvA4nBubo64ahsA6ysLKHRaNDeayjk8nC2YzFm4YIp6NG9PaNj/jR1MU6euszomIQYCp/PQ6OGtdGrZwe0bNmA0VUSxkKTHouM6PtZ+ndDzcl+j4SYNr44Sx9xoX0t8MRF7/OiSqXCxYu3EHjwNG7cvGcSBU2SM3NzM3iWK40KFcqiYoWycHIuAVvb4rCV2MDW1gbm5mIkJaUgKSkZSUkpiFXE49mz1wgKeoGgoBcIeRtqMv9GatashMkTfVC3brVsX58waT7Onbtu0Ez29ra4enlfoW5SdOg4lPbRMQG9G8Tix44f2Y6RHQ2ArhJv+R9sByFFFxXACWsUMqkHgHsAOHfVsP+mLVafKsl2DJILrw7NsHLFTADAnr1/YMFCP5YTMUckEmL3zhXZzijRVWpqGvr2m4zgZ68ZG5MQfXNydED37u3Ro3t7ODsXrZ/JGmUCMj5egzLyKlTRd6FKeA3ttQMhhFt4EFiXgcC+DkSOTSEs2QQ8UdHagPfDh484dPhPHD78JyL02OOYEDZVqvQ9Jk30QdMmdXI9LiIyCiNHzcSLFyEGSgYMHNAVM38dq/P5prSvEgGmdPyIXg04uUInDkAdibf8JdtBSNFEBXDCCoVMagngFoCqbGf5ryvBVvhlrwtMZJKCSft3pnRKSiqateiH+HjT2eyxRAk7HD7oj5IlmduM6/37SPToNR4xMfrZeZ4QJggEArRoXg89e3qhSeM64HN0HSfzNFDFBUMZcQkZkZeREf0A0HByMyNCSG54Qgjta0Lo2BwipxYQ2FQABxc66oVarcG163dx8OApXLp8ByqViu1IhBRa2bJSTJowGG3aNP7mtaCgF1i5ahvKlfsOP08fBR5P+72ekJCE8RPn4s4dw+xTdGDfmkJNnFmxcis2bznAYCLCJj4PWNovHE0rcPLa+AmAehJveRLbQUjRQwVwwgqFTLobQH+2c/zX0zBzjN3qhlSl7svHiOGYm5vh8CF/lPFwN8kPbtWqlseunSsY3dzvr78eY8iwGXRRSjjHzc0ZPbt3QLdubVGihB3bcQxCo4xHRuRVKCMvIyPyCtSpnFyySggpBL55SQgdm0Hk2BxCx6bgiYqzHckgPn2KwZEjZ3Hw8GmDbABICNPc3Uth4vhB8PJq8c3N+JCQMKxesx1nzl7LfK5D+2ZYtnR65ud2pTIDv8z8H06cuKjXnG5uzjh3JqBQY7RqMxDh4ZEMJSJcYC5SY/3wUFRwSWU7SnYOSLzlfdgOQYoeKoATg1PIpBMArGU7x399iBVh6AYpYpOKXm9ZY+bp6YHdO1dgzdoA7N5zlO04jOvu3Q6LFv7E6Jh79hzDgkX+jI5JiC5EIiHatG6Enj29UL9e9cyZU6ZLA5XiyZdZ3jEPAQ3djCKkyOAJILSr8WV2uKQSTH12uEajwe07j3Dw4CmcO38DSiWtbCHc5u5WCqNG9UXXLq2/2XMkMjIKfv67IDtyBiqV+ptz69SuAn//eShubQVA++9/xcqt2LI1UG95R4/qh8mTfHQ+/9Gjp+jTbzJzgQhn2FllYOuod3C2VbIdJTtTJN7yVWyHIEULFcCJQSlk0sYALgJgbkorAxJS+RixUYq3n8RsRyE6KFbMAklJKWzH0JvZM8ehf/8ujI45c9YKHJadYXRMQvKrZEl7DOjfBT17dICtrQ3bcfRKo4zLnOWtjLgMTRr1xyWEaPHMHCByav7V7HDT/nkYGxuHg4dOY/eeY/j4MZrtOIRk4eHhhtGj+qGjV4tvNpOMi0vAps37sXvPMaSl5b4BddkyUmzetCjL3iV79hzDoiXr9LIR6Injm1G2jFTn8xctXoddu01vEhHRKl0yHZtGymFt/u0NG5ZlAGgt8ZZfYTsIKTqoAE4MRiGTOgN4AMCJ7SxfU6p4mLTDFQ9CLNmOQki2BAIBtm9dmuNu87pIT1di4OCpePw4mLExCcnL999/h6E+PdCpU0uIREK24+iJBipFEJQRl5EReQkZMY9oljchJG88AYR21SF0bAGRU3MIJJVhqrPDlcoMnDhxEdt2HMLLl2/ZjkOKuPKeHhg9uh/atmnyTauT1NQ0BOyUYcvWQCQk5L9lccmS9ti8cRE8PT0ynzt3/gamTluSZwG9oNmPHtmg8/lqtQbNWvTFp08xjGUi3FPLIxlrBodBKOBc7S8SQC2Jtzyc7SCkaKACODEIhUwqAnAJQCO2s/zXvEPOOP2oaPRjJMbLzs4GhwL9UKqUI2NjfvoUg569xiMikmakEv1qUL8Ghg7tgSaN67AdRS80yvjPbU2uQBl5GZo0mtlICCkcnpn955nhzSByamGyvcOvXb+LrVsP4vadR2xHIUVMlcqeGDOmH1o0r/9NC7bU1DQcCDyJzVsCERWlW3HYysoSvmt/Q4P6NTKfe/jwKcaMmwOFIr5Q2f819afhGD6sl87n37nzGIOHTGMkC+E2rxrxmNOdk/sx3AbQTOItZ+7OECE5oAI4MQiFTOoLYDzbOf5ry0UHbLloz3YMQvKlYoWy2LtnFczNzRgbM/jZa/QfMAXJyabbQoawQyAQwKtDMwwd2hMVypdhOw7jNBlJUL4/C2XYcSg/XgXUnOyvSAgxBXwRRCWbQuTaGaJSbcETFmM7EeOeBr/Ctu2HcPr0Fdqom+hVrZqVMXZMfzRqVOub11JT07Bv/wls2RqI6OjYQr+XUCjE4kU/4YfOrTKfCwkJw/CRvxR600kej4eL53dlabVSUHPmrkZg4KlC5SDGY3jLaAxvycmJT+sl3vKxbIcgpo8K4ETvFDLpQAA72c7xX6ceFsf8w85sxyCkQDp2bIEVy39hdMzLl+9g7Pg5eulLSIoeKytL9OzphUEDu8HZqQTbcRilyUhGRsQFpIcdR0bkZWhUaWxHIoQUMTyBGYSOzSF27QyhUyvwhKbVwu/Dh48I2CnDwUOnTXp/F2J4DRvUxJjR/VCnTtVvXlOpVNi77zg2bNiL6BgFo+/L4/Hw4+QhGDmiT+ZzUVExGDl6Fp4+faXzuLVrVcbuXSt1Pj8jIwONm/ZhbDY6MQ6/9fiADtU5+f/cR+ItD2A7BDFtVAAneqWQSasDuAnAgu0sX3v23hwjN7kjPcM0eysS01bY5Y7Z2bnrCBYvWc/omKRocXJ0wKBB3dCrZ0dYWZlOQUajSkNG5CVt0fvDBWhUVJAhhHADT2ABoXMrbTHcsQV4AuZWiLEtISEJBwJPYtfuo4ikVm2kEJo3q4cxo/uhWrUK2b5++codLPt9I0JCwvSao1/fzpg1c3xmn/Hk5BRMmrwQ167f1Wm83+ZMQN8+nXXOc/XaXYwcNVPn84lxEgs12DTyHcqXSmU7yn+lAmgo8ZY/ZDsIMV1UACd6o5BJbQHcB1Ca7Sxfi0sWYPA6KSIUIrajEKITPp+HTRsWoXHj2oyOO3+BL/buO87omMT0lff0wNChPeHVoRmEQhPZ2FKthDLyira9yYdz0GTkf+MrQghhA09YDCLnNto2KY7NAL5pfM7NyMjAiZOXsG37Ibx4EcJ2HMKwSpW+R6OGtbBt+yFkZGQwNq61dTF4dWiOPn065diG7dUrOZYs24AbN+4z9r55ad2qIf63/JfMdoYqlQqz56yG7MiZAo0jEAhw/ep+2Nra6Jxlxi/LcfTYOZ3PJ8bLSaJEwFg5bCw5127qLbSbYtKurEQvqABO9EIhk/IBnATQnu0sX1NrgMkBrvjrlen1TiRFS/HiVjgU6Ad391KMjalSqTF5ykKcO3edsTGJ6WrcuDaGDumBhg1qsh2FGeoMKD9d1xa935+BRpnAdiJCCNEJT2QNUal22mJ4icYA3zRuTl6/fg/bth/CzVsP2I5CGMDj8SA7vA4VypfBy5dvMWfuajx8+LRQ49WpUxXdvduhXdsmOe6ZExsbh7W+OxF48CRUKrXO76er6tUrYsO6+ZBIvmxs6+u3E/7rdud7jGZN62LjhoU6Z0hLS0ejJr2QmJis8xjEuNUtm4TVg8PA596C+DMAvCTecsN/cxKTRwVwohcKmXQ+gNls5/ivdWdLYOdVO7ZjEMKIsmWlOLBvLYoVY67DkEr1f/buOqDJ9e0D+HcbG6MRRETQ2Yodx+4+xxY7zrG7wNZjoIIdIHZ3O7uP7bE74FgooCgKOBix3vsHyqs/i9h2PxvX578ztuf+HgXcrue+r0uHKVMXZ3onCskZrKys0LJFA/Tp3QHFi3PqcE/W6LXQfLgK1evDUEefgF5l2L6fhBDCGk/kDGG+39PapLjVAHgC1pGyLey/F1i/fg+O0cBMs+fp6Y41q2ahcOH80Ov1OHX6Mg4fPoOLl25Cpfr1cOm87rlRvXpFVK9eATWqV4S7e+6fPv/M2SuYOHEBEuVJhvpfyJKCBb2wdvUseHnlTX9sz97j8J8enKGi/Px5E9CqZcMsr3/69GUMHzkjy68nlqFXvTgMasLJFlOBzj4Rk1mHIJaHCuDE4GRSSSsABwFw6n7i+VB7TNzhCfqWJ5akcaOaCFkyDTye4X7c9Ho95s1fjQ0b92X7Wnw+D61bN8bx4xegVKoMkI6w4OBgh86dWuCvP9shTx5X1nGyR6+DJu4G1K+PQPXmGPTKONaJCCHEJHjWrhB5NofQqyWsXKsCPD7rSNny9t0HbN6yH3v2HKOdrGbMyckBy5dNR+VKZdIfS5Qn4cKFG4iOjoFMloiPHxOh1mjg6ekOL8+88PLKC0kBT3h6umd4nbXrdmPR4nWcGfru6poLq1cGoHTpYumPXbh4A75+AUhN/XF/ZrHYGlcu74atbdY3wPj6BeDEyYtZfj2xDDweMKfbG9TzZntD6Dv0ANo6+0QcYh2EWBYqgBODkkklxQDcBJD1hmRGEBErQp8VEiQrzfuNPiHfM2zonxg29E+DX3fd+j0ICt4AtTprPRmLFC6AwIBRqFChFLZtO4iZgcsMnJAYm6OjPfr26Yge3dsa9KQBC7qkl1C+2gF15H7oFO9ZxyGEEKb44jwQFmgH64Jdwbc37xM9SUkp2LRZio2b9kEup5kN5sjaWoT5c8ejadM6Br+2Wq3BVP8g7N9/yuDXzi5bWxsELZ6MunWqpD/26NFTDBw0GXHx3z+V1qJ5fSxcMCnLa6akpKJm7U5QKJRZvgaxHHbWOmwYHIECuTm3USkBQBVnn4hnrIMQy0EFcGIwMqnEDsA1AGV+9VxTSlXx0XuFBK8+iFhHIcQoeDweloZMQ6OGNQ1+7VevXmNm4LJMDQhydLRHr57t0b9fZwiFVnj8+BmGDffH23cfDJ6PGIednQ169WyPXj3bw8HBjGcm6FRQvTkO1avt0Hy4xjoNIYRwkpVbdYgKdoPI8w+Ab77vlxMTk7Bu/R5s2XoAKSmprOOQTOLzeZgwfhD++rOdwa6ZkCDHsOH+uHnrocGuaWgCgQAzpvuivU+z9Meiot6i34BJiIh4883zVyybgQYNqmd5vSNHzmLMuDlZfj2xPIXzKLFuUCRsRJxru/0IQHVnnwi6s0kMggrgxGBkUskOAF1Y5/hfk3bkw9nHDqxjEGJUdnY22L0rBEUKFzDK9c+cvYKDh87g2tW7P+ybKJF4olvXVujY4Y/0Y5mHj5zFlKmLaZeJmRCLrdGjexv069vpq+FM5kab+AyqVzugitxHfb0JISSDeCJniAq0h6hgVwgci/36BRwVH5+ANet2YceOw/T+wwz17t0B48b0N0h7v4GDJuPCxRsGSGV8/3ui8+PHBAwaMhX374elP+boaI9/L+2GUJj1wbaDh07FuXO0KYB8rVFZOQI7R7OO8T27nH0iOFdjIuaJCuDEIGRSyUgAQaxz/K+tl1yw9KQb6xiEmETRIhLs2R0CGxux0dbQanV4+PA/REa9hVKpgkqpgqdnXpQrVxIuLk5fPW/BorXYsGGv0bIQwxGJhOjSuSUGDugCV9dcrONkiV6bCvXro2m7veMyfmKBEELIt6xcK0NUsBuEXi3AE5hnC6wPH+KxcvUO7N59NMvt3Agbzf+ohzmzx0EkEmb5Grt2H8U0/2ADpjK+jh3+gP+0ERAI0obVKhRKjB4zG2fOXgEAdOrYHDOm+2b5+omJSahVpxP9PJDvGvnHe3St9ZF1jO/xdfaJMK8fZsJJVAAn2SaTSsoDuA7AmnWWL90Ot8Xwjfmh49xJHkKMp03rxpg7ZxzTDAkJcviNDsSVK3eY5iC/ZmVlhfY+zTB4cHfkdc/NOk6WaBNCoXq5A6qo/dCr5azjEEKIReEJHSDK3w6iQl0hcCrFOk6WvH37HitWbsc+6UlotVrWcUgGValSDsuW+sPRwT7Tr1UolKhbr+sPTy1yWb26VRG0eHL6hhatVoeAwGXYsfMwNm+cj6pVy2f52vukJ/H35IWGimq2ChfOjzKli+PQ4TOso3CKgK/H0t6vUbEQ54YKKwFUc/aJuM86CDFvVAAn2SKTSmwA3ALAqXfEMQlW6Lm8IGTJAtZRCDG5GdN90aljcyZrP3v2CkOGTUNU1Fsm65OMEQj4aN26MYYO7gEvr7ys42SaXpMM9etDUL7cAe1Hei9MCCGmIMhVHtaFukLo1Ro8K/ObDxEZFY3ly7fh8JEz0Gpph4w5KFpEgjWrA+HhkSdTrzt46B+MnzDPSKmMr0yZ4li1MgCuLs7pj+3cdQSdOrYAn5/11jB9+k3I0RtUeDweundrgzGj+0IotELPXmNx6/Yj1rE4JZedFpuHvoKbI+dOCYQC+M3ZJ4IGPJAsowI4yRaZVLIUwFDWOb6k1vAwcG0BhL42XhsIQrjM2lqEnTuC4V2yiEnXPX36MsZPnE+DpziMx+Oh+R/1MGzoXyhUyIt1nEzTfrwP5cvtUL8+DL2G5uEQQggLPCs7CL1awbpQNwhyZX03Kivh4VEIWboZJ05eBH0W5r48eVyxelUgSpYonOHX9Ok7AVeumnehN39+D6xdPQsSiadBrhcXL0Pdel1y7M0fd/fcmB04BjVrVkp/7MOHeLT1GYy4OE62/WCmTP5UrOgXBaGAc78flzn7RAxjHYKYLyqAkyyTSSUtABxhneN/zTnojgM3nX/9REIsWIEC+SDduxz29rZGX0uv12NJyCasXLWDPkhyWJPGtTB82F8oXrwQ6yiZolfLoYraD9XL7dAmhP36BYQQQkxG4OQNUaFuEOVvB57QvIbOP3kSjiUhm9P7KxPusre3xZLgqahZo9Kvnwygdt0uiI2NN3Iq48uVywkrl89A+fLe2b7Wtu2HMDNgqQFSmZ8Wzetj2tQRcHT8tp3OjRv30bvv+Bx7Y+BHfKrKMK51DOsY39PS2SfiKOsQxDxRAZxkiUwqyQPgIYDMnUczskO3nTBrv/kd5yfEGLp1bYWpU4YbdY2kpBSMHT+HpslzWN06VTByRC+ULl2MdZRM0cTfherlVqhfH4Feq2AdhxBCyE/wBGIIvVpCVKgHrFwqso6TKY8ePUXwkk24dPkm6yjkJ6ysrBAYMAptWjf+6fMUCiUqVGplolTGJxZbY0nwVNStUyVb1+neYxRu38lZ7T4cHe0xbeoItGhe/6fPW71mJxYtXm+aUGZkSvt3aFExgXWM//UeQFlnn4j3rIMQ88NnHYCYrQ3gWPE77I0Y8w+7s45BCGfs3HUEoWHPjXb9V69eo1OX4VT85qhq1cpjx7YgrF4VaD7Fb70O6uiTSLrgg6TzbaGK2EvFb0IIMQN6rQKqiL1IOt8WSRd8oI4+CejNY0dlmTLFsWZ1ILZvXYxq1cyvpUtOodFoMH7CPKxaveOnz0u2sFZ8CoUSUZHR2brGu5hY3Ln72ECJzEPNGpVw+ODqXxa/AaB/v85o0KC68UOZmXmH3PH0rTXrGP8rXEL4qAAAIABJREFUD9JqUYRkGu0AJ5kmk0qGAQhhneNLshQBei2X4J1MyDoKIZxSoUIp7Ni2GDxe1gfmfM+FizcwZuxsyOXUh5lrKlYsBd8Rvc3qQ3xa4WQPlM/XQpf0inUcQgghBsC3Lwjrov0gknQET2A+s3muXb+H4CUbcfduKOso5Ae6dG6JKZOHQSD4dj+fTqdH2fLNodVqGSQzPIGAj4sXdn41EDOzNmzYi7nzVxswFXeJxdYYPaovenRvk6nPP4nyJPi0H4LXr98ZMZ35yZdLjY1DIuBow7mfp+HOPhE5s6cPyTIqgJNMkUklpQHcAsCZd7E6HTByU37cfGH8XsfmSCy2hkqlgk5HP+s51ezAMWjXrqnBrrd69U4ELdlA31McUyB/PowfPwCNGtZkHSXD9Mo4KMM3QfliC/Qq8+/VSQgh5Fs8kQusi/wJ68I9wbN2ZR0nw86cvYK5c1cjMip7u2+JcTRoUB2LF/4NsfjbHaoNG/+J6GhO9i/OtFq1KmPdmtnZukaHTsPw6NFTAyXirtKli2He3PEoUrhAll4fGvocXbqNhEqlNnAy81a9WDIW/fUafMPup8ouBYDfnH0ictbRBpIt1AKFZJhMKrEGsB0cKn4DwMp/3Kj4/QMCgQBLgqdiSfA0WFuLWMchjKxdt9sg11EolPAbFYhFQeup+M0hdnY2GDO6H44eWWs2xW+dPBwpdyci8UQNKMKCqfhNCCEWTK+KhyIsGIknaiDl7kTo5OGsI2VIo4Y1cfTIWowZ3Q92djas45D/ce7cNfTsNRbx8d/2KG7ZsgGDRMbRqkXDbL0+MjLa4ovfAgEfgwd1w64dwVkufgNAqVJFMfnvoQZMZhmuPbPD2rO5Wcf4X2IA2z/VqAjJECqAk8yYDaAc6xBfOh/qgM0XXVjH4KyZM3xRt04VFCrkBZ3OPPowEsN7ER6JJ0+y92HzzZsYdOk6EsdPXDBQKpJdfD4P7X2a4dSJjejXtxOEQivWkX5JE3sdyVf7IvF0Q6hebodeq2QdiRBCiInotUqoXm5H4umGSL7aF5rY66wj/ZJQaIV+fTvh1ImNaO/TDHyObYHM6e4/+A9duo38Zpd+t66tIRAIGKUyHGtrERo3rpWtaxw7ft4wYTiqQIF82L51MUaO6AUrq+y/F+7UsTnatmligGSWZcN5V1z+z551jP9VDmk1KkIyhArgJENkUkkTAL6sc3wp4oMIM/blZR2Ds0YM7wmfds2g1+sxdWoQ1GoN60iEoaPZePN77fo9tO84FP9ls4hODKdSpdLYs2spAgNGw9U1F+s4P6fXQv36COTnWiPpYieo3/4DgE4QEEJIzqWH+u0/SLrYCfJzraF+fQTQc66/7FdcXXMhMGA09uxaikqVSrOOQ74QGRmNLl1H4sHDJ+mP5XXPjaZNajNMZRj161WDvX32TjofPXbeMGE4qHOnFji4fyXKl/c26HX9p41A8eKFDHpNc6fXA/57PfA6jnOnyn0/1aoI+SXqAU5+SSaV5AbwAIAH6yyfpar46L1CglcfOPcLmBM6dWyOGdPT7lfs3n0MU/2DGCcirJUqVRTSvcsz/brNW/Zj7rzVFjNIyNx55HXDmDH9MzTRnjW9JgWqiF1QPl8HXXIU6ziEEEI4jG+XH9ZF+0Ik6QyeFfdbGx49dh4LFqzB23cfWEchn4jF1li88G80aFAdABAR8QbtOw5FUlIK42RZF7JkGppkYwf4s2ev0KrNAAMm4obcuV0QGDAK9epWNdoalvD9YwxF3JVYNygSYiGnTpe/BVDO2ScilnUQwm20A5xkxFpwqPgNADP25aXi9w/Ur18N06aOAADExsZjwcK1jBMRLpDJ5Jl6vlKpwoRJ8zFr9goqfnOAWGyNYUP/xPFj6zlf/NYp3kPxeB4Sj1dH6n1/Kn4TQgj5JV1yFFLv+yPxeHUoHs+DTvGedaSfatG8Po4fW49hQ//87hBGYnoKhRLDRvhj1+6jAACJxBOzZ41lnCrrHBzssl3gtcTd302a1Mbhg6t++Wej0+mzNcxSIvHErIDRWX69pXoRY41Z+91Zx/hfHkirWRHyU7QDnPyUTCoZAGAV6xxf2nLJBctOurGOwUnlypbA5k0L0t+I+/oF4MTJi4xTES5wdLTHjWvSDD03JiYWw4ZPx8NHT379ZGJ0LZrXx5gx/eGRl9u/97SJT6F8tgaqqP2ALusfOAghhBDwhRDlbwfrYv0hcCzOOs1PvX33AQsWrLHIYqO5GjSwG3xH9gIAzF+wBuvW72EbKAva+zRDYDYLsE1/74XIyOhfP9EM2NvbYvKkoWjb9vvdLt68icGDh//h4cOnePjwPzwOfY6UlFSIREI42NvB3sEODg52cLC3Q/4CHmjTujEqVyrzy3XnzF2JjZsy9hkqJ/Fr8R6da3xkHeN/DXT2iVjNOgThLiqAkx+SSSUlANwBwJlziLfCbTFiY37QPMdvFSiQDzu3B8PFxQkAcPHSTQwY+DfjVIQrrKys8OjBsV8+7+7dUAwfOQOxsfEmSEV+pnTpYvh74hDO9xrVJoRCEboQ6rdnQL29CSGEGBYPQo9GEJcaDYFTKdZhfurOnccInL0cjx8/Yx2FAGjbpgkCZvohOTkV9Rp0g0JhXoO3N6yfixrVK2b59Y8ePUWHTsMMmIidKlXKYe7ssciX7/93Hms0Gpw8dRmHj5zBgwf/IT4+IdPXLVjQCz7tmqJtmybIk8f1u8/RarX4s+cY3LnzOMv5LZGAr8eyPlGoUDCVdZQvpQCo5OwTQbu4yHdRAZx8l0wqEQK4CqAy6yyfxSRYoefygpAlm/9Eb0NzdXHGjh1BKJA/X/pjI31n4uSpSwxTES4pXDg/jh1Z99Pn7N59DDMDl9LAVMZy53aBn29v+LRrCh6PxzrOD2kTn0ERtgjqN8dBhW9CCCHGxYPQ8w+IvUdB4FiMdZgf0uv1kO4/hcVBG2gzAQfUrFkJWq0W16/fZx0lU9zcXHDh3A7w+Vl/Hzh3/mps2LDXgKlMTyQSwndkL/Tq2SH9z+Ltuw/Yteso9uw9jrg4w+xAFgj4qF3rN4wd2x9Fi0i++XpMTCx82g9BXLzMIOtZCld7DTYNjUBuB059drwNoIazTwQdRyXfoAI4+S6ZVDIHwHjWOT5Ta3gYuKYAQt+IWUfhHBsbMTZvmo+yZUqkP6bRaFC9Zgca2kHStWzZEAvmTfju1zQaDQICl2PnriMmTkW+JBRaoedfPhg8qDvs7GxYx/khXdIrKMIWQ/X6EKCn4ziEEEJMiMeHyKs1xN5+4NsXZJ3mh5KTU7Fi5TZs2iyljQUk03r+5YOJEwZl+fV6vR4NGnbHuxjzngno5ZUXRw6tgbW1CFev3sX2HYdw7vw1aLXGef9pYyPGzOm+aNmy4Tdfu3rtLvr2mwCdjupnXyonScXyPlGwEnDqz2Wus0/E9z/4khyNCuDkGzKppD6AM+DQkNR5h9whveHMOgbnCAQCLF82/ZshIA8ePkGnzsMZpSJcNOXvoejevc03j8fFyzBy5Azcuv2IQSryWaOGNTF+/ICvTnFwjS7lDRT/BUMVsQ/Q04d5QgghDPGsIJK0h7jkSPBtPVmn+aHIqGjMnbsaZ85eYR2FmJE9u0O+2tyUWbfvPEL3HqMMmIidOrWrIDIqGhERb0y2ZreurTBxwmAIhVZfPb5y1XYEBW80WQ5z0aXmR/g259TgYh2ARs4+EedZByHcwpkCJ+EGmVSSC8AWcOh742KYPRW/f2C6/8jvTsCWyRIZpCFcZWtrg1atG33z+OPHz9Chw1AqfjNUrFhBrF83B8uW+nO2+K1TxCD13hQknqoH1atdVPwmhBDCnl4D1atdSDxVD6n3pkCniGGd6LsK5M+HZUv9sX7dHBQrVpB1HGIGChTIl63iNwAcs6CBrJcu3zRp8RsAtu84jO49/PD27ddF3YEDun73s3dOt+tqLlx7Zsc6xpf4ALZ8qm0Rko4zRU7CGasAeLEO8Vms3Aqz9udlHYOThg39Ex3a//7dr1HrE/KlDu1/h6OD/VePHTp8Bt16+OHtuw+MUuVs1tYijPLrgwPSFahZoxLrON+lV8Yh9WEA5CfrQBm+GdBRKz1CCCEco1NDGb4Z8pN1kPowAHplHOtE31WzRiUckK7AKL8+sLYWsY5DOKzVd9pvZIZWq8OJExcNlCbnevDwCdq1H4LLl2+lP8bj8TBv7vivhnESQK8HZuzLy7VZbV5Iq20Rko4K4CSdTCrpBaAj6xyfpf8iTeHUL1JO6ND+dwwb+ucPv87l/sHEtHLndsHAAV3S/1ur1WHuvFUYN34ulEoVw2Q5V9Wq5XHowCoM6N8FAgH3fr/p1QlQPJ6HxJO1oXy2BnqtknUkQggh5Kf0WiWUz9Yg8WRtKB7Pg16dwDrSNwQCAQb074JDB1ahatXyrOMQjmrRvEG2Xn/9+j0a1mggMlkiBg6ejFOnLqU/5uTkgCVBU75pj5LTxSdZIUDKuY2LHT/VuAgBQAVw8olMKikCIIR1ji/tvJILN55z6igNJ9SrWxXT/Uf+9DmlvIuaKA3hMj6fh4XzJ8LVNe30V0KCHP0HTMKGjfsYJ8uZHB3sMWO6LzZtmAeJhHv9SvXqJCjCgpF4ohYUT5ZBr6GTJIQQQsyLXpMCxZNlaf+WhQVDr05iHekbEoknNm2YhxnTfb85oUdytlLeRVG4cP5sXePosXMGSkOAtM1Do8fOxqXLN9MfK1OmOCZNHMwwFTddfmKPfdc517o25FOtixAqgBNAJpVYAdgGgDPvwJ69s8byU26sY3BO2TIlELR48i93jbq5uaQXPUnONXJEL1SrlrbD6OnTl+jQaRiuXL3DOFXO1KRJbRw9shadOjYHj8djHecrem0qlE9XIPFkLSjCFkGvlrOORAghhGSLXi2HImwREk/WgvLpCui1qawjfYXH46FTx+Y4emQtmjSpzToO4YiWLbO3+1ut1uD06X8NlIZ8plZrMHzEjK/mJnXt0irb7Wos0ZITefDyPafaPNkD2Pap5kVyOCqAEwCYCqAa6xCfKdU8TN2dD2ott4pErBXInw8rV86EjY04Q8+vVKm0kRPlLNWrVWAdIVMG9O+CgQO6AgBOnbqEzl1HIirqLeNUOY+bmwtClkxDSPBUuLm5sI7zFb1WCeXz9Ug8URupj+ZAr6LjsoQQQiyLXiVD6qM5SDxRG8rn6znX1svNzQUhwVMRsmQa594nENPi83nZbn9y+fItJMq5d+rBEigUSgwaPBmPHj1Nf2zGdF8ULSphmIp7OFrLqYa0mhfJ4agAnsPJpJLaACaxzvElDt41ZM7FxQlr18yCq0vGjxQN+lT8JNk3fNhf2LhhHkb59mEdJUMG9O+CUX59oNfrEbxkI0b6BSA1VcE6Vo7yeWfXsSPr0KRxLdZxvqbXQvVyG+Sn6iL1wXTolbGsExFCCCFGpVfGIvXBdMhP1YXq5TZAr2Ud6StNGtfCsSPrOHlSjJjGb7+Vg7t77mxd4+jx84YJQ74rKSkF/QZMwvPnEQAAGxsxlgRNha0tzd/6EkdP80/6VPsiORgVwHMwmVTiBGALAM5MYeNo3yimxGJrrFwRgAIF8mXqdaVLF+Ne4c1MPX36EgAwYEAXTJk8jNMfTMqWKYFRfn2QlJSCwUOnYsXK7dDr9axj5SgSiSc2b5yPGdN94eDArTkGmvf/Qn7mD6TcnQRd6jvWcQghhBCT0qW+Q8rdSZCf+QOa99xqFeHgYIcZ032xeeN8Ts4KIcbVskX2dn8rFEqcPXvVQGnIj8hkiejddzwio6IBAIUL50dgwCjGqbiHg/PcBAC2fKqBkRxK4O/vzzoDYUQRFrQeQB3WOT6LT7LCyE1eUKjpvsxnAgEfIcHT0vs4Z1bxYoWwa/cxKoBm04sXkShZsggKF86PcmVLwMszL86dv8bJP9f37+OgUqsxd94q3L0byjpOjiIQCNC/X2csXvh3pm9YGZsuOQIpt8dCEToPemUc6ziEEEIIU3plHFSR+6CVhcLKpTx4Iu5swPH0dEenjs2h0+lw734YJ99vEsOysRFjduAYiETCLF/jnzNXcPjIWQOmIj+SkpKKs+euolmzurC3t0WxogWRkCDHgwf/sY7GKTdf2KJFpUSIhZz5HeYMoIDY20/KOghhgwrgOZRMKukOYBrrHJ/p9cCknfnw/J016yicMt1/JFpkYzeAi4sz3NxccO78NQOmyplu3X6IDu3/gLW1CCVLFkGxohL8c+YKdDod62jfuH37ET5+TGQdI0cpXboYVq0MQKuWDWFlxZlDNdBrkqEIXYiUW77QyZ+xjkMIIYRwii7pBZQvt0KvSYaVSyXw+Nxow2hlJUCNGhXRqFFNPHz0BB8+xLOORIzIx6cpmjXN3r604JBNCA+PNFAi8ityeTIuXbqJ1q0awdpahJo1KuLfK3cQE0OtBT9LUfERFStCk3Jy1lG+VFYRFvRc7O33kHUQYnpUAM+BZFKJF4CjADI2TdEE9lzLhT3XcrGOwSlDh/RAn94dsn2d0qWLITklFffu0W7g7EhOTkVCghwNGlQHABQpIkG5siVw6vRlaDTc6iNJTEcstsZov74ImDkaebg0vEqvgypiD5Kv9oPm/UVAz70bNYQQQggn6HXQxt2C6tUu8EW5IHDyBjjS7i537lzo0P4PONjb4vadR/Se00IFBoxG7txZ/yyclJSCaf5B0Grp+8OUPn5MwNOnL9GieQMIBALUrv0bDh06A4WCW8N2WYqIFSG3gxYlPTk1j6qRIixoq9jbj3aM5TDUayJnWgGAM72PXsRYY+lJzg1JYMqnXTMMH/aXwa43dnR/NGxQw2DXy6n27D2OGzfup/937dq/Ye2a2bC3t2WYirBSs0YlHD64Gr17d4BAwJ1/TjVxNyE/1xopd8bSgEtCCCEkg/TKWKTcGQv5udbQxN1kHSedQMBH794dcPjgatSsUYl1HGJgFSuWQskShbN1jX/O/AulUmWgRCQzLly8gcVB6wEAHnndsGDeBPD53LiBxhVBx9wQEcuN0zWfOCGtJkZyGNoBnsPIpJIuACaxzvGZSsOD7yYvxMqtWEfhjLp1qmDhgong8w1XUOPxeGjYsAau37iPd+8+GOy6OdHtO4/RscMfsLJK+57Nly8PatWsjFOnL9Pd/hzCyckB/lNHYML4gXBycmAdJ50uJRopdydC8TAAesV71nEIIYQQs6RXvIcqYjd08nAIclUAT8iNf+udnBzQpk1jeOZzx63bD6ngaSEmThiEokUk2brGosXrEREZbaBEJLPu3HmMghJPFC9eCAUK5INeD9y4+YB1LM7Q6Hh4GGmDVpUSYcASR3YVV4QFPRF7+z1iHYSYDne+/YjRyaQSFwDBrHN8aelJN7yIob7fn5UuXQzBQVMgEBi+h7CNjRgb1s1B9WoVDH7tnCQyMhpLl2356rHSpYth6+aFcONSCwxiFL83q4tjR9aiXbumrKOk02tToQhbBPnpBlC/Psw6DiGEEGIRVK8PQX66ARRhi6DXprKOk65du6Y4dmQtfm9Wl3UUkk3161XLdu9vmSwR/165Y6BEJKsmT12Mx4/T5u0MGdwDtWv/xjgRtzyJFmPVP7lZx/hfwZ9qZCSHoAJ4zrIYQB7WIT679syO+n5/IX9+D6xeGQAbG+O1ZrexEWPVygDUr1/NaGvkBBs27kVo6POvHitaVIJtWxfB09OdUSpiTPb2tpg3dzyCFk+Gqyt3fm+pog5CfqoBFGHB0Gs51VuPEEIIMXt6rQKKsGDITzWAKuog6zjpXF1zIWjxZMybO55a8ZlY7dq/Yd7c8XBxyV5HUQcHO0z3H5ntPKdOXabe3xygUCgxdNg0xMV9BJ/Pw4J5E+CRl9q8fmnbZRfcDufU76s8SKuRkRyCCuA5hEwqaQLAcE2ls0mWLMCMfXmh17NOwg25cjlh7epZJimsWVuLsHTJNDT/o57R17JUWq0Ok6cs+ubNZoH8+bBt62IULpyfUTJiDBUrlsIB6Uq0btWIdZR02o/3kXTBByk3R0CX+pZ1HEIIIcSi6VLfIuXmCCRd8IH24/1fv8BEWrdqhAPSlahYsRTrKDnGgH6d0bpVIxw/uh5t2zbJ0jX4fB78p46Au3v2d8QePX4u29cghvEuJhbDRkyHWq2Bs7MjgoKmQCikVq+f6fSA/14PJKYa/rR7Nvwlk0q4c7SXGBX1AM8BZFKJLYDjADizbXHyrnx48tZ4O53NiVhsjXVrZqFENoefZAafz0eTJnXw7t0HhIW9MNm6luRDbDycnBxQobz3V4/b29vij9/r48qVO4iN/cgoHTEEgYCPoUN6YHbgWDg7c6P/p07xHqn3pyH13lToUqnXIyGEEGJKutS3UL3aCV3KawhcKoBnZcc6Ehwd7dGubVPw+TzcvvMIetphZFQnTl6Ct3cRlChRGI0b1ULlymVw904oEhLlGXq9SCTEwgWT8IcBNiPJZIkICFxGf+cc8u7dB7x/H4tGDWsir3tuODna4+Il7gzVZS1FycfreCEal83Yz4uJ1FaEBa0Re/upWQchxkUF8BxAERY0F8AfrHN8tu+6M3ZeoVZLQFqBLThoCmpUr2jytXk8Hho2qAGFQom7d0NNvr4lePEiEn/2aPvNpG8bGzGaN6+Pm7ce0tBRM+XllRcrl89Em9aNuTHJXaeC4ulKpNwYCu3He6zTEEIIITmaNiEUqpfbAQBWLhUAHtsdjXw+D1WrlkfNGpVw/cY9JCYmMc1jyTQaDY4fv4A8eVxRulQx5PfyQMeOf6BAgXxISJAj+u2PB5E3aFAdC+ZPNNhMppOnLuHU6csGuRYxnLJlSqBu3arg83koV64kXr6MwrNnr1jH4oxXH6zh7qRBiXxK1lE+ywXAVuztd5J1EGJcPLpbaNlkUkkVAFcBcOKcycv3IvRaURBKNQcKShww3X8kOndqwToGtmw9gNlzVkCno98HmRWyZBqaNK713a+lpiowdJg/rlylwTTmpHWrRpg6ZThnempqPlxDyt0J0CW9ZB2FEEIIIf+Db18IthXnwMqtOusoAICkpBTMmBmCQ4fPsI5i8YYO6YHhw77uMhoZGY1jx88jJiYOifIk2IitUaZMcVSpUg5FChcw6Pq+fgE4cfKiQa9Jsk4stob/1BHftMZJSUlFx07D8SI8klEy7rER6bB5aATyu6pYR/lMC6CGs08Ebde3YFQAt2AyqUQI4BaAcqyzAIBaw0OflRI8e2fNOgonDB7UDSNH9GIdI93JU5cwdtwcqFR08iczqlergI0b5v3w6yqVGr5+ATh77qoJU5GscHCww7Qpw9GyZUPWUQAAerUcqQ8DoXq1EwD9W00IIYRwFw+igl1gU/Zv8ITcaJt25MhZTJ8ZArk8mXUUi9auXVMEzPCDQGDa/WYajQbVa3ZAUlKKSdcl3yeReCIkeCqKFy/03a8/fxGBjp2GIzWVhtZ/VspTgTUDIyHgc+ZzzgMAvzn7RFBBxELREEzLNg4cKX4DwPLTblT8/qRdu6Y/LH5HRkXj6dOXePvuA5KTU02WqVnTOli3dg4cHexNtqYluHb9HsLDo374dZFIiJAlUzlTVCXfV6lSaRyQruTM35M6+iTkpxtC9WoHqPhNCCGEcJ0eqlc7ID/dEOpobpyib9myIQ5IV6JSpdKso1i0/ftPYcCgySb93AYAN24+oOI3RzRtWgf79iz7YfEbAIoWkWDmdF8TpuK+0DdirDnjyjrGl8ohrYZGLBTtALdQMqmkBID7ADhRcb7x3A4jN3mBvt2A2rV/w6oVM9N3CSiVKhw+chbHjp3Ho0dPkSj/umefq4szWrZsiDZtGqOUd1Gj53v+PAL9B0zCW+pdnWHjxvZHn94df/ocnU6P6TOWYNfuoyZKRTJCIBBg6JAeGDigKwQC9veEdYoPSL0/Beo3x1lHIYQQQkgWCT3/gE35meCL3VhHgVarw6rVO7Bs+VZotVrWcSxWKe+iWLUyAG5uppl1FThrObZsPWCStcj3CQQCjBndD717tc/wa2bMDMH2HYeNmMq88HnAsr6RqFjQtDeQfkIJoLyzT8QT1kGI4VEB3ALJpBIegAsA6rDOAgCyFAF6hBRErNyKdRTmSpUqiq2bF8LW1gYAsHGTFCtXbYdMlpih15csURh/TxqCKlWMu7E/JiYW/Qf+jadPqedwRtSqVRnr1szO0HPnzV+D9Rv2GDkRyYj8+T2wYN4ElC/vzToKAED1ahdSHwZAr87Y7wNCCCGEcBdP6AibspMhKtiZdRQAwP37YRgzbg6iot6yjmKx8uVzx5rVgQbv9f09jZv+hdev3xl9HfJ9efK4ImjR5EyfsFCrNejW3Q8PH1F99bO8zmpsGfYKDmId6yifXQJQz9kngoqlFob9djdiDAPBkeI3AMzan5eK3wC8vPJizapA2NraQKlUYcy4OZgzd2WGi98A8N+TcPzVayxmBixFSorx7pK6u+fGti2LULVqeaOtYUlu334EpTJjAzzGje2PEcN7GjkR+ZW2bZrggHQlJ4rfuuQIJF3qgpQ746j4TQghhFgIvToRKXfGIelSF+iSI1jHQfny3jggXYm2bZr8+skkS6KjY9C1my9u3X5k1HWeP4+g4jdDNapXxH7piiy1FxIKrbAkeAqcnLgxK4AL3smEmHswL+sYX6qDtJoasTACf39/1hmIAcmkEk8AB8CR1if7bzpj+2XTHAPjMmdnR2zeOB/58rkjJiYW/fpPwuXLt7J8vYcPn+DI0XMoXrwQ8nt5GDDp/7O2FqFli4aIiHiNZ8/Zv2nnMo1Gi2rVymf476JKlXJwdLTH5X9vGzkZ+V+ODvaYNWsMhgzuDpFIyDaMXgvls9VIuTEUuqRXbLMQQgghxCh0Ka+herUDPL4QVi4VAR67PWgikRCNG9dCoUL5ce3qXShVGdvAQTJOqVThyNGzKFSL8r9hAAAgAElEQVQoP4oWlRhljb37TuDqtbtGuTb5MR6Ph0EDu2FW4BjYfTrRnRUODnYoUaIwjhw9Z8B05i38vTU8cmlQ3EPJOspndRVhQVvE3n5y1kGI4VAB3MIowoK2giODLyNiRZiwPR80Oh7rKMyN8uuDevWq4f6D/9Crzzi8fPU629eUy5Nx6NAZ8Pl8o7VEEQj4aNq0DpKTU3DvfphR1rAUNapVRMmSRTL8/PLlveHhkQfnz1+j3vgm8lvlMli/bg4nhkFpZY+RfLUPVJFSQK9hHYcQQgghxqTXQPP+MtTvzsAqVwXwxXmYxilerCBatmyAx4+fIvrte6ZZLJFWq8PJU5dgb2+HChUMf9pwwaK1eEfzmkzKyckBwUFT0KVzC/B42a9vSCSe0Ol0uHnroQHSWYZb4bZoXFYORxtOtEKxBlBU7O23k3UQYjhUALcgMqmkE4DJrHMAgFrLg99mL8QkMN5hyRHXb9xHQoIcM2aGQC5PNvi1X7yIRP161WBlZfhWMzweD7Vr/wY7O1tcuXLH4Ne3FLVqVUbZMiUy9ZpS3kWh16dNcSfGIxAIMHJETwTMHA1HR3umWfRaJRShC5Byeyz0Cjq6SgghhOQkesV7qF7tgl6bCivXKuDx2bWJdHCwQ9u2TSEUWuHmrYeg2WCGd/nfW5DLk1GrZmWDFE0BID4+AbPnrKANNCZUpkxxbNowL9Of9X6lSpXyuHs3FFGvqS8/kFZDCn0tRotKieBzYw9lCUVYUJjY2+8x6yDEMKgHuIWQSSW5ACxhneOzDedd8SRazDoGZ6hUamzcJIVKpTbK9Y+fuIBuPfzw1og7AXr3ao+FCyZBKKR+7t+TmqrI9GtevnxN09uNzNPTHdu3Lcaggd3AZ/xOSvPhGuRnmkH5dAXt+iaEEEJyKr0GyqcrID/TDJoP15hG4fPTWjps37YYnp7uTLNYqk2bpfAbFZDheUG/cvHiDeh0VP02lS6dW2L71sXIl8/wPx98Pg8L5k9EXvfcBr+2uXoUZYMtlzjVQnfJp1obsQBUALccCwFw4l3LixhrbL7IqV9aOUJo6HN06DgM9+6FGm2N5n/Uw7o1s+HgYGe0NcxVamrm+pXFxsaj34CJSEigtmLGUqtWZezbswzly5VkmkOvliPlzoS0IVhJL5lmIYQQQgg36JJefhqCPQF6Ndv3g+XLlcS+PctQq1Zlpjks1clTl9Cn7wSDvO8/e57tTZOcwsZGjPnzJsB/2gijzg1ycXFC0OLJRjnJba7WnXNFZKyIdYzP3JFWayMWgArgFkAmlTQG0Jt1DgDQ6YFZ+/NCo+XGmZWcJi7uI/7qNRZHjpw12hpVq5bHti2L4E53qr+SmR3gycmpGDBwMt68iTFiopyLx+Nh4ICuWLNqFpydHZlmUUefhPx0Q6he7QBAu3UIIYQQ8iU9VK92QH66IdTRJ5kmcXZ2xJpVszBwQFeDtesg/+/2nUfo2t032+//r16llpTGVqiQF/bsCkGrlg1Nsl6FCqUwdkw/k6xlDtQaHmYfyMulNj+9P9XciJmjAriZk0kltgBWsc7x2d5rufD4NbU+YUmlUmPs+LlYt36P0dYoXrwQdu4IRtEixplsbo5SFRnbAa7RaDDCdwZCw54bOVHOZG9vi5Al0+Dn25tpyxO9Sobk64ORfG0AdAoaLkUIIYSQH9Mp3iP52gAkXx8MvUrGLAefz4Ofb2+ELJkGe3tbZjksVXh4FDp3HYnQ0Kx9DoiPTzD4PCnytT9+r4d9e5ahaFHjfs7V6fQIWboZBw6eBgD0/MsHvzera9Q1zcndVzY4cMuZdYwvrfpUeyNmjArg5m8GgMKsQwDAO5kQK07TrmAu0Ov1mL9gDQIClxutR5xHXjds374Yv1UuY5TrmxuPvG4Zet7kKYvx77+3jZwmZypaRIK9u5eicaOaTHNoPlyB/EwzqN8cY5qDEEIIIeZF/ebYp97gV5jmaNyoJvbuXkqbXYwgNjYePf4ajUuXb2b6tTQs0XisrKzw96QhWLzob9ja2hh1rY8fE9BvwEQsW74VMwOWIioq7e81MGA0Chb0Mura5mTZSTfEyjnTGqYw0mpvxIxRAdyMyaSS3wD4ss7x2dxD7khV0bcUl2zddgB+owKMNnzT0cEe69fNRbOmdYxyfXNSudKvbwQsClqffpefGNbvzepi964lbN806tRIfTQLSZe6QZf6jl0OQgghhJgtXeo7JF3qhtRHswCdcd7DZ0TBgl7YvWsJ7Uo1gpSUVAwaPBX7pJlre/M6igrgxuCR1w3btizEnz3aGn2t+/fD0M5nMK5cSWtlk5ycijHj5kCr1cLOzgYhwVMhFlsbPYc5SFLwMf8QJ8bcfeb7qQZHzJTA39+fdQaSBTKpxArAEQAerLMAwMn7jlyb1ks+efEiEjdvPkDjxrVgbW34YRICgQDNmtZFYmISHjz4z+DXNwfW1iJM/nsoBIIf3wDasfMwFi1ab8JUOYNAwMfYMf0wccJgCIXGG1DzKzp5OJKu9IT6zXFmGQghhBBiObRxt6F+dxbC3DXAs87FJINQKMTvv9eFra0Y167fg55DTXnNnV6vx9mzVwGkzVjKiCtX7+Lyv7eMGSvHqVWrMtatnW2STTRbth7AqDGzkShP+urxmJhY8Hg8VKtaHq6uzvDwyIN//vnX6HnMQUSsCIXdVSiUR8U6CpC2gbiaIixordjbT8c6DMk82q5rvsYCyNi/lEaWkCLA4mN5WMcgP3Hr9iN06+6Ht+8+GOX6fD4Pf08agrFj+ufIoTllSheHUPjj41lnzl5BQOAyEybKGVxcnLB+7Vz06d2RaQ7Vy+2Qn20OrewR0xyEEEIIsSxa2SPIzzaH6uV2pjn69O6I9WvnwsXFiWkOS7R02Rb8PXkhtFrtL5/r5GhvgkQ5A5/Pw7Chf2LNqlnIlcu439cpKanwGxWIwFnLodFovvuclau24+7dUABAm9aN0blTC6NmMicLD+eBXMGZ0mV5pNXiiBnizHcRyTiZVFIcwFTWOT4LOpYHsmQB6xjkF56/iECXriPx5Em40dbo26cj5s8d/9NisCWq/JM+6PfuhWL0mNnQaukmsSGVK1sC0n0rUK0au/uAetVHJF8bgJS7E6HXpjLLQQghhBDLpdemIuXuRCRfGwC96iOzHNWqlYd03wqUK1uCWQZLtU96EoMGT0VKys/fT+aiGxAG4ezsiNUrAzFs6J/g8427eev58wi07zgUx09c+OnztFodxoybjaSkFADA35OGoHTpYkbNZi7ikqwQcpxTGy6nfqrJETNDBXAzI5NKeADWABCzzgIA15/b4fg9R9YxSAbFxMSix1+jcf36faOt0bJlQ6xeFZijJsdXqlT6u4+/evUag4ZMhUKhNHEiy9apU3Ns3bIIed3ZDd3VvL8M+T/NoI7OXO9GQgghhJCsUEefhPyfZtC8v8wsQ1733Ni6ZRE6dWrOLIOlunT5Jnr8NRqxsfE/fI6rq7MJE1mm8uVKYr90BWrXNn4r58NHzqJj5+F4+fJ1hp7/5k0MZswMAQCIREIsCZoKR9r1DwA4dNsJt8M5U18QA1jzqTZHzAgVwM1PfwCcmESSquJjzkFODSUgGSCXJ6PfgIk4euy80daoUb0itm5ZBDc3y+8L7+qaC9WrVfjm8djYePQbMAkyWSKDVJZJJBIiYOYozPD3hUjEqN+3To3UhwFIutwDOkUMmwyEEEIIyZF0ihgkXe6B1IcBzAZkikRCzPD3RcDMUezej1mo0NDn6Nx1JMLDo7779VLeRXPE5ytj6d69DbZuWQSPvG5GXUet1mD6jBCMHTcHqamKTL320OEzOHr0HADA09Md8+aMz5EtRr9n9kF3KNWc+bOoi7TaHDEjNATTjMikknwADoAju7+Xn3TD1Wd2rGOQLNDpdDh9+jLsbG1QsWIpo6yRO3cu/N6sDi5dvoWPHy23COw7shd+q1z2q8dSUlLRu+8EvHgRySiV5fHwyIN1a2ajfv1qzDJo5c+R/O9ftOubEEIIIUxp4+9A/fYfWLlVB9+aTUG0VKmiqFO7Ci5dvoWkpGQmGSyRXJ6MI0fPoXKlMvDw+LrtA5/PR0KCHLdv09yZzLC1tcGc2ePQr28nCATG3QMaHR2DfgMmpQ84zYqr1+6iZYsGcHCwR8GCXlCp1fR3DiAxVQCtjoeqRVNYR/msriIsaLPY20/OOgjJGNoBbl6WAeBE46/QN2LsusZmGjkxDL1ej7nzV2P2nJVGm+ieL587dmwL+mGLEHOXJ48runRu+dVjWq0WI3xnIjT0OaNUlqdG9YqQ7l2GMmXYtVpThm9B0tkW0CaEMstACCGEEPKZNiEUSWdbQBm+hVmGMmWKQ7p3GWpUr8gsgyVKSJCjd9/xOHXq0jdf69D+d9oRnAlFi0iwd/dStGhe3+hrXbh4A+3aD8GjR0+zdR25PBnjxs+FTpf2GX3k8F5M5x5xyfZ/c+HpW2vWMT5zQlqNjpgJ2gFuJmRSSRsA/qxzAIBWx8PoLV6Ik+esQYeW6v79MISHR6FhgxoQCAw/zFQstkbLFg3x4kXED4/zmatRfn2/2UE/afJCnDrFrjejpenfrzNmBY6Bra0Nk/X1yjik3BwO5fO1gP77U9sJIYQQQpjQa6B5dxZa2SMI89QGz8r0PXJtbMRo1bIR1Go17tx5bPL1LZVWq8XJU5fg4GCP8uW90x93cnLAnTuPEfX6LcN05qFly4ZYsXwG8uRxNeo6Op0eS0I2wX/6EoPNfop++x5CoRV++60s+Hwe6tatiiNHziI5+eeDUi2dXs/D49c2aPObDBy5D1RSERZ0T+zt94R1EPJrVAA3AzKpRATgEABONPzafNEVpx7Q4EtL8vx5BG7dfoTGjWvC2lpk8OtbWQnwe7N6+PgxAQ+zeUecKzw88mDO7LFfHaMLCt6IrdsOMkxlOezsbLBowST06NHW6NPZf0QTcwHJ//4JrYyOHBJCCCGEu3RJ4VBHSSFwLAG+fUGTr8/n81CzRiWUKF4IFy/dgFpNmwYMQa8HLl2+heTkFNSqWTl953eRIgVw4OBpaLU6xgm5SSi0wuS/h2L0qL4QCo27aS8+PgFDh03D/gOnDX7tm7ceon69asiTxxW2NmKUK1cSBw/+Y7TT2+YiLskKYpEe5SWcuRlQRREWtFLs7adlHYT8HBXAzYAiLGg0gE6scwBAZKwIU3bng1bHjdttxHCio2Nw/sJ1NGxYA/b2ht89wuPxUK9eNYiEQly9dtfg1ze1cWP6o1y5Eun/vWv3USxYuJZhIsuRL587Nm+ajyq/lWMTQKdC6sNApN6fBr2GeloSQgghhPv0mhSoog5Ar06E0K0GwDP8yc5fKVKkABo1qonzF25ALqf3UIZy797XJ3bz5HGFu3tunMlGn2lLlS+fO9aumYXGjWoafa27d0PRu+94/Pck3CjX1+v1ePkyCj7tmgEA8nnkga2NGP9euW2U9czJg0hbNC2XCEcbTtwEcgGQJPb2+5d1EPJzVADnOJlU4g5gLwDmjY70emDiznx4E2/4HcKEG+LjZThx4gJq1aoMV1dno6xRuXIZeHnlxfkLN6DTceIfrEzzLlkE06YOB5+ftvv77LmrmDBxXo6/G28IZcoUx+aN8+HlmZfJ+jp5OJL+7QH121NM1ieEEEIIyQ5t/F2o3/4DoVtN8KxNP7PJxcUZLZrXx42bD/D+fZzJ17dUz59H4ObNB2jcuBasrUXw9i6K+HiZxZyuNYS6dapg3drZKFAgn9HX2rRZijHj5kAuTzLqOtHR71GmdHEULOgFAKhYsRSePH2J8PBIo67LdVodD+Ex1mheMZF1lM+qK8KC1ou9/ejOH4fREEzumwXAgXUIADh4yxl3X5q+rxwxrXcxsejWww83bz4w2hpt2zTBqhUzmfV1zg5HB3sEB0+BlVXacbr798MwavQsOoJoAA0b1MDWzQvh6spmwK46+iTk51pCmxDGZH1CCCGEEEPQJoRBfq4l1NEnmayfO7cLtmxagAYNqjNZ31Lduv0IXbv5Ijo6BgAwaeJgVK5UhnEq9vh8HkaO6IVVKwPg5GTc0klycipG+s7E7DkrodGYptXPgkVrv/qsOTtwjEmK/Fx3K9wWh247sY7xmQPSaneEw6gAzmEyqaQSgF6scwBArNwKS0+6sY7BjETiiT9+r8c6hsnI5cno238ijp+4YLQ1atWqjK2bFyJ3bk60ts8QHo+HuXPGoUD+tDccr169xqAhUw027CQn69G9LZaG+EMsZnDYRa+D4vFcJF8bSC1PCCGEEGIR9JpkJF8bCMXjuYDe9Bs1bGzEWBYyHd27tzH52pbsRXgkOncdibD/XsDKygrBQZONPuSRy1xcnLB2zWwMHtQtvUe6sTx9+hLtOw7FyVOXjLrO/3r+PAIHDv5/j3F7e1uEBE9l87mJY0JOuCEuybh93jOh16caHuEoaoHCYYqwoN0AJKxzAMCMfR54+jbn/oJdMH8CBvTvgpu3HuDNmxjWcUxCq9Xh1KnLsLe3Q4UK3r9+QRa4ubmgefP6uHHzPj58iDfKGoY0YEAXdOvaCgAQF/cRPXuPQ0xMLONU5o3P52HC+EEYMfwvo79p/R696iOSrw2AKnKfydcmhBBCCDE2TdxNaOLvQJi3AXgC056+5PF4qFe3Kuzt7XDl6m1Qt0DDSElJxZEjZ1GmdHGULFkE+fPnw7Hj51nHMrmKFUth4/p58C5ZxOhrHTh4GkOH+yM29qPR1/qex4+foWuXlumnkHPnzgX3PLlx5uwVJnm4QqXh491HIRqVlbOOAgA8AKXF3n4bWAch30cFcI6SSSWdAYxinQMAzoc6YO3ZnHtXuWGDGhgyuDvCw6Mwf8Ea1nFM7vK/304eNyR7e1u0ad0Yr169wfMXEQa/vqFUr1YBswLHgM/nISUlFX36TcDz59zNaw7EYmssXjQZPu2aMllfK3uIpEtdoZU9YrI+IYQQQogp6JIjoX59GFa5q4Ivdjf5+hUqeKN4sUI4d/4aNBqtyde3RGq1BkePnYezsyM2bNyLuDg2hVlWev7lgwXzJ8DR0d6o66hUakyfGYLgJZuYfu8mJ6fA1tYGlSv/f8sbb+8iePfuA0LDnjPLxQUvP1ijuIcSEjcV6ygAUEARFvSf2NvvMesg5Fs8GtrGPTKpxAbAfwAKsM6SpOCjS3AhxMo5c6zEpKytRThyaA3y5/fA5CmLsHffCdaRmGnRvD7mzB4HodA43wt6vR7LV2zD0mVbODdM0t09N/bvWwEXFydotVoMGjwVly7fZB3LrLm6OGPFipkoV7YEk/VVEbuRem8y9FpqX0MIIYSQnIEnsIZNhQCIJJ2YrH//fhgGD52K+PgEJusT82dnZ4NZgWPQrGkdo6/1+vU7jPSbicePnxl9rYxwcLDD6ZOb4OzsmP6YUqlC126+Ob4InttBg12+L2FnzYm5XJEASjr7RKSyDkK+Rj3AuWksOFD8BoCQE3lybPEbAPr26Yj8+T0QGxuPg4f+YR2HqaPHzqPfgImQy43TI5nH42HokB4IXjwZNjZio6yRFUKhFYIXT4aLS9qAjSlTg6j4nU1FChfA7l0hbIrfOjVS7k5Cyu2xVPwmhBBCSI6i1yqRcnssUu5OAnRqk69fvrw3du1YgkKFvEy+NjF/xYsXwr49y0xS/D5//jp8OgzhTPEbSJvTtXLV9q8es7YWIThoChwdjLsTnuti5VZYeoIzM+sKIK2mRziGCuAcI5NKvACMZ50DAO6+5NRUXZPz8MiDAf27AADOnL0Ktdo0U5657Pr1++j+5yij9r1u2rQOtm9bDA+PPEZbI6OsrUVYtnQ6KlQoBQBYErIJ0v0nGacyb1WrlseO7UHw9DT98Vtd6lvIL3aE6uU2k69NCCGEEMIVqpfbIL/YEbrUtyZfO39+D+zcHozfvmjlQMivtG3TBLt3LkHBgsa9eaLV6rAoaD0GD52KxMQko66VFbv3HIdS+XWrj/z5PTB79hgm85S45MAtZ9x7Zdo5Bz8x/lNtj3AIFcC5Zw4AW9YhVBoeZh90z9GDSiaOH5g+WfnChRuM03DH06cv0aXrSKP2v/YuWQR79yxFpUqljbbGr9jYiLFqZQDq1qkCANi9+xiWr6DCaXa0btUI69bMNnqvvu/RfLgG+dkW0MbfNfnahBBCCCFco42/C/nZFtB8uGbytZ2cHLB+3Vy0aNHA5GsT8yISCTHD3xdzZo9N/2xuLHFxH9Gn33isXr2Tcy05P0tJScW/V25/83ijhjXRt09HBom4Q68HZh/IC7WGEzcCbJFW2yMcQgVwDpFJJTUAdGOdAwDWn3NFZKyIdQxmalSviKafjlZpNBpcvUZFsy+9ffcB3br74eath0Zbw9XFGZs2zIdPu2ZGW+NH7O1tsW7NbFSvVgFA2hG46TOXmDyHJRk6pAfmzR1vtB7yP6N8tgZJl7tBr4wz+dqEEEIIIVylV8Yh6XI3KJ+tMfnaIpEQC+ZNwIABXUy+NjEPXl55sXN7MDp1am70tW7feYR27Yfg+vX7Rl8ru06duvzdx/18+6BKlXImTsMtEbEirDvnyjrGZ90+1fgIR9AQTI6QSSU8ANcAVGWd5fk7a/RcLoFWx4k7ZyZnZWWFgwdWokjhtDbs72JiUb8BJ+5LcI5IJMT8eROM3odt4yYp5i9YDa3W+EMtnJwcsG7NbJQpUxwAcP/Bf+jZaywUCuoXnRVWVlaYOd0X7do1Nfnaek0KUu6Mhfr1EZOvTQghhBBiToReLWFbaT54VqY/jLx7zzFMnxECrVZr8rUJN9WvXw3z5ow3ycnRDRv2YsGidWbz/efoaI+r/+6BQCD45muxsfFo6zMEsbHxDJJxg5VAj42DI1A0Lyc+v98AUN3ZJ4IKrxxAO8C5409woPit0wGz9ufNscVvAPizR5v04jcAJCbIGabhNpVKDb9RAdiy9YBR1+nV0wcrV8yEg4OdUddxdXHGlk0L0ovfERFvMGjwFCp+Z5GDgx3WrA5kUvzWJYUj6XwbKn4TQgghhGSA+vURJJ1vg/9j767DokrbMIDfE8DQpSDW2L1rrd3d3V2gGCBgCygWa3fr6q6xBjrqura7dmBiLIq6KiqYwAhMwNT3By67fhbinPNOPL/r+q5Pzsyc514lhue853n16Q95r929W2usWTUDjo4mM7+XMCISCRESNBirVkznvPmdnq5EwOjpmDNvrdk0vwEgNTUd9z8xjjRPHg8sWjAZIpH1tvq0OgEi9+SDnvu1czlRHVm9PmICrPerwoTIZVInAD+yzgEAOy66IzZBwjoGM3nyeGDkiPe/PymVKkZpzINeb8CsyJWYO28dp7PS6tWthl07l3N2W1e9utWwY/tSlCpVFACQlCyH39BQpKS85aSepfPx8cK2rYtRq2Zl3mtrnh9F2ol20KXe4702IYQQQoi50qXeQ9qJdtA8P8p77bp1f8DWLYvg7Z2H99rENHh6umPD+jkYOrQn5xs6xsU9ROeuI3Ds2MfHiZi6u3f//uRj1ap9j+CgwTymMT2xCRLsuOjOOsY/fnzX8yOMUQPcNEwCkJ91iOR0Mdb9Yd1vOMaOGQInp/dv+8uf35tRGvOyYWMUxk2YA41Gy1kNqbQANv8yH7Mjx8Hd3dUo5/TJlxfLlkzBurWzULBgPgCASqXGMP8wPHmaaJQa1qZ8+ZKI2rEUJUpI+S1s0EMdOx+KC0Nh0Jjeru2EEEIIIabOoEmH4sJQqGPnAwZ+l1CWKV0MO7cvRZnSxXitS9j7oWoF7JWtQo0aFTmvtWfPUfToNRpPnpjv73pxcZ+/U2PI4G5o3Mi6x0+v+yMPktP533/qI/Ijq+dHGKMGOGNymbQIgBDWOQBg1bE8UGZY76dE5crl0KF90w+Oe3l5cj56w1L8/vuf8Bs6GenpSk7rdOzYDIcPbkDvXu1gb5+7OxbEYjGG+vXEwQM/oVmzutnHdTodgoJn4vZtWj2cGw0b1MCWTQuQJ48Hr3UNmjSknx8I9d1lAGjEGiGEEEJI7hmgvrsM6ecHwqDhdxykt3cebN2yCLVrV+G1LmFn8KBu+OXnecibl9vfHzIyMhE+ZREmhc43+xGX9+4//uzjAoEAs2ePQ6FCPvwEMkHKDCFWHTOZBZ4h73p/hCHr7XaajvkAmM8cuZsowYFrxllRa46EQgHCQ0d98larCuVL8ZzIfF2MjkGffiF49SqJ0zqurs6YEh6AM6e2Y0p4QPboks8Ri8Wo+H0ZDBrYBb/tXYOQ4MEfNNCnTF2MU6cvcRXborVu1QArlkfk+qJEbumVCUg/1Qnal6d4rUsIIYQQYsm0L08h/VQn6JUJvNZ1dLTHmlUz0axpHV7rEn45Ozti2dKpGD/O76MbOhrT06fP0at3EKJ2HeK0Dl8Uii+PaXVxdsKSxeGws7PlIZFpOnDNFXcTmbfbgKye33zWIaydgMuZveTz5DJpAwAnWecAgGHrCuNGvPVuOtKjextMixj9ycePHT+HgMBpPCYyfz4+Xli/LvK9DUW5lpqajoTEl0hIeInExKz/vUmSo1TJIqhSpQIqlC8JicTuk69fvmIzlq/YzFteS9K5UwvMnBECoZDfDXR1KTehuDAYevVrXusSQgghhFgLoSQvHGttgMidm714PkWn02HCpHn4/fc/ea1LuFemdDEsXTIFhQtzPwn2zxMXMHHiPKSmWc6IxPLlS2J31IocPTdq1yGET1nEcSLTVVGqwhq/J6xj/KOhW+d4WrXFCDXAGZHLpEIAVwFUYp3l+C1nhO1gPoKcGVdXZxw5tBFubi6ffI5eb0DLVoNoJvRXcnFxwqqV01G1SgXWUb7I2t8YfIs+fTogbPIIzjer+X+a58egvBQAg442qiWEEEII4ZJAZA+H6stg49OM17p6vQER05ZgZ9RBXusS7nTu1AJTwkd9dmGSMeh0eixeslRcKo8AACAASURBVBHrf9oJS+t7lSxZBPv3rc3x8yeFzseePfxvbmsqZvZIRNPv+B3n9AkxAKq6dY7nd4MFAoBGoLDkCxNofmdoBFh+JC/rGEwFjR742eY3kDUixd+/F0+JLEdqajoGD5lo8rtrnzwVjYhpS1jHMEt+vj0QHjqS9+Z3xt8/Q3FxKDW/CSGEEEJ4YNCpoLg4FBl//8xrXaFQgOnTgjCgf2de6xLjs7OzxayZYxA5awznze83b5IxcPB4rFu/w+Ka3wAgsfu6v7+p4QEobcWbyy4/khcZGn5/X/2ESsjqBRIGRBEREawzWB25TOoKYC8A5jsr/nLaE6fvOLOOwUy5siUwfVpwjpp3ZcuWQELiS9y9+zcPySyHTqfDkaOn4ebqgu+/L8M6zgdu3orDMP8waDRa1lHMzujAgQgMGMBvUYMeqlszoL6zELTZJSGEEEIInwzQvjwJgyYNNl71AB4XQNSr+wO0Wh2uXL3FW01iPIUL5cdP639E/XrVOK91+cotDBo8EQ8ePOa8FivVq1dE82Z1c/x8sVgMn3x58fuBExymMl3pahFsxAZUKWoSi6dqqu8sXispG2zeO7GaIVoBzkY4AObLrl+lirH5NLc7LZu6sNCRXzWzeNrU0ahogk1cU6fXGzBj1gosWPiTSV2Bf/IkEf7Dw8x+F3AWJk7wx3D/3rzWNOhUUET7I+PBT7zWJYQQQggh/8p48BMU0f6834kXNHogQoIH81qTfLtmzepi964VKFumOOe1ftoQhYGDxuPNm2TOa7FURFrgq55/4eJ1jJ8wh6M05mHzaQ+8ShWzjgFk9QLDWYewRtQA55lcJi0JIJB1DgBYcSQv1Brr/RTo0L4pqlQp/1WvsbW1wfJlEahQoRRHqSzbuvU7MGHiXGi17FdbJye/ha/fZCQnv2UdxawIhQJMjwjCwAH83oZqyHiD9NM9oUk8wmtdQgghhBDyIU3iEaSf7glDxhte6w7164mwUP73nrE03bu1Rt683C6Gk0jsEDE1EMuWTIGzM7c3v6elKTByVATmzV8HnU7HaS1TUKKENMfPjdp1CL5+ky1qE9DcUGuEWGE6438D3/UGCY+st/vJzkIANqxD3HpijyM3Pj/32pI5Otpj7JjcjV7Km9cDv25ZhG5dWxk5lXX4bf8fGDosDAoFu9uPVCo1hvmH0aamX0kkEmLO7Ano3r01r3V1aQ+QdqIDdCkxvNYlhBBCCCGfpkuJyXqPlvaA17p9+3TEzBkhX3UnL/lXmzaNMH1aEDb+NOeLe2HlVqlSRbErajl69mjLyfn/687dv9Gl60j88ed5zmuZAltbG9St88MXn6fXGzBv/jqET1lkFRcFcuLIDRfcemLPOgaQ1RNcyDqEtaEGOI/kMmlzANz/BPgCgwFYeMCLdQymRo7o+01XvG1tbTBjejBmzgiBrS3z6xlm5/yFaxgwaBzevuV/J2adTo/gkFm4dTuO99rmzMZGjMWLwtGubWNe62pfX0T6yU7QK5/xWpcQQgghhHyZXvkM6Sc7Qfv6Iq91u3RugXlzJ0EkEvFa1xIcOnQSZ89eQYkSUqxfGwknJwejnr9Pnw6I2rEMJYrnfJVybu3afRg9e422qoVN9etV++K/mVqdgdFB0/HThiieUpmPhQe8YCJTWdu+6xESnlADnCdymVQMYBHrHABw8Lor7iRIWMdgplixQujfr9MnH8/M1OD581e4eSsOT54mfnZmddcuLbFzxzKUL093r3yt27fvod+AsUhKSuG1bsS0JTh5KprXmuZOIrHDyhXT0KxpHV7rZj6RIf1cXxg0qbzWJYQQQgghOWfQpCL9XF9kPpHxWrdN64ZYtnQKLUj6Snq9AWPHz8bzF69RoUIpbNwwBz75vn00hI+PF1avmoHw0JGws7M1QtJPU6szMDl0AcLCFyIjI5PTWqamVauGn3389etk9OkXgmPHz/ETyMzcSZDg4HVX1jH+sehdr5DwQGBKG9JZMrlMGgBgKescqkwhui0qijdp1vs1tmH9bNSuXeW9Y7dux2H//j9x5OgZvHz5/hw7Bwd7lCxZBJUrlUWP7m1RtGjBD86p0+mxafMeLF32C1QqNaf5LU2RIgWN9qbrS5av2IzlKzZzXseSODjYY82qGahW7Xte66rvLIH6Dt0VRgghhBBiTiRlQyApO5rXmufPX8OIUVNpY/uvVPH7MtiyeSFsbMRISXmLMWN/xPkL1776PBKJHYYM7gY/3x6QSOw4SPq+J08SETh6Ou7GPeS8lqnJ550HR4/88smLPnfjHsLfPwwvXvI7m9/c5HHWIir4Eext9ayjAECgW+f4ZaxDWANqgPNALpN6ALgPgNtdJnJg5dG82HSaeQxmmjWri2VLpmR//PDhU4RPWYSr127n6PUCgQC1alVG3z4d0LBBzQ/mziUmvkTEtKU4feayUXNbugIFvLFxwxwULpSfsxq7dh9GWDg1VL+Gi7MT1q2LRMXvy/BXVK+F8voEZMbv4q8mIYQQQggxGltpVzhUngMI+Vt0dfXabQzzD0N6upK3mpagT58OCA8dCSBrZfievUexZu02PHny5ZEiQqEAzZrWxYTxQ5E/vzfXUQEAx/84j0mT5yEtTcFLPVMzJTwAvXu1++hjJ09FI2RMJJRKdnttmZP+9ZMxovlr1jEAIBlASbfO8cmsg1g6aoDzQC6TLgMwinWOhGQb9FxaFBqtdW4WIpHY4eDv67N/OG/8eTcWLd6AzExNrs5XoIA3Akb1R4f2TT/YhfzAwZOI/HEV7+M9zJmXlyc2/zIfUmkBo5/71OlLGDFyKm3+8RU8PFzx0/rZKFumOG81DZo0KC4Ohfa1dWxgQwghhBBiqcR5a8Ox5loIbJx5q3nrdhx8/SYz2WfInC2YPxltWjfM/lin0+P4H+dw/vw1XLv+F/7+Ox4AIJFI4OBgj6pVyqNRw5qoX786PDz4GSWh0+mwYOEGbNhovTOtffLlxdEjv8DG5sMLS5s278HsOauh11N/L6dsxAZsD3yEAh656wcZ2XK3zvEBrENYOmqAc0wuk5YEEAuA+cyRib8WwMlYJ9YxmAkY1R8jR/QFYNxRGGXLFMe4cX6oXev9sSrp6UosX7EJm7fso8ZrDhUunB87ty816m7k/8wap9E0Oefl5YmNG+ageLHCvNXUKxOgOD8AutT7vNUkhBBCCCHcEbmUhGPtXyB0MP4Cl0+5d+8RBg2ZSAuRvoKDgz2idi775Ht/nU4PkYjd9nGvXycjOGQmrlzN2V3blmrWzDHo0rnFe8d0Oj1mRa7Ar9v2M0pl3hqWS8fs3gmsYwCAFkA5t87x9Mswh2gTTO5NhQk0v68+dLDq5nfBgvngO6Q7AGDFyi1GnQN95+7fGDxkIvyGhuLevUfZx52cHDBxgj/27V2NWjUrG62eJXvyJBEjR0XkelX+B+d7mohh/mHU/P4KBQp4Y+vmhbw2v3Vv7yD9ZAdqfhNCCCGEWBBd6v2s93hv7/BWs1Spoti6eQHyeefhraa5UypVGD16xid/Z2LZ/L506QY6dh5u9c3v5s3rfdD8VihU8B8eTs3vb3Ay1glXHzqwjgFk9Qynsg5h6WgFOIfkMmk5ALfA+EKDXg/0X1kED15wvyGFqVqxPAJNGtfG8T/OY1RABGd1hEIBOndqgeDgwfD0cHvvsSNHz2D2nDV4/vwVZ/UtRZs2jTB/7sQPRst8jeTkt+jZe3SO5teRLEWKFMTPG+fy+guDLiUG6Wf7w6B5y1tNQgghhBDCH4GNK5zqboLIvRJvNRMSXmLg4PF4+vQ5bzXNXdu2jTF/7kTWMQAABoMB69bvwJKlP0OnM4mNCpkpWDAf9uxeBWdnx+xjz5+/wlD/MNy//5hdMAtRIl8GNo14DCH75cF6AN+5dY6PZR3EUokiIiJYZ7BY6juLVwIozzrHnstu2H+Vn9lcpqhu3R8QFDgQz5+/gt/QycjIyOSslsEAxN55gKiog5BI7FChQikI330nLVFcip492kAoFOLmrTgai/IZ9+8/hrdXHpQvXzJXr1erM+DrN+m9Ffnk8woXyo8tmxfA28uTt5raN9FQnOsPg5bmNBJCCCGEWCx9BjTP9kPs+QOEDgV5Keni4oRmzeri2LFzVrth4te6d+8RPDzc8N13pZnmSE1LR3DILGzbth/WvmBTLBZj3dpZKFTIJ/vYzVtxGDBwPJ49e8EwmeVIThfD01mHsgWY3zUuAOAtKRtsvYPuOUYrwDkil0krAriOrE9iZtLUQnRbWAxypYhlDKZ8fLwwfpwfftm0BzEx/F5MK1FCirDQkahZ4/3VDk+fPsePs1fjzxMXeM1jTvLk8cCxIz/D3l7yVa/T6fQYGTAVJ09Gc5TM8vjky4utWxbytns7AGhfnoLi4lAYdMzfaBBCCCGEEB4IRBI41lwLsXcD3mo+eZqIPn1D8Pp1Mm81zZmNjRhbtyzC94ya4LGxDxAYNJ2au+9MnOCPgQM6Z3985OgZTJg4F2p1BsNUlsfNQYeokIdwljC/28AAoIpb5/gY1kEsEa0A54j6zuK1AMqwzrHqaF5cMY2ZRsykpytw5MgZvHjxmvfayclvsXffMTx4EI+KlcrC2SnrtiVXV2e0adMIFSuWwa1b9yCXp/KezdQplSrY2tqgerXvv+p1EdOX4MCBk9yEskCenu7Y9Ms8FCqUn7eamsQjUEQPA/Tc3Y1BCCGEEEJMjEGLzITfIXIpDZFzCV5Kuro6o379ajh0+DQ1DXNAr9fj7Lmr6NihKSQSfkeo7tp9GAGjpyElhX43BoDGjWohdPKI7I/Xrt2OiGlLodVqGaayTGqNEBqtEDVLMr9bRACggKRs8DbWQSwRrQDngFwmrQbgEusc8a9t0Wd5EWh1TBehk3ckEjsMG9oLQwZ3g62tTfZxjUaLXzbJsHLVViiVKoYJTY+TkwOiL+yGSJSzOxhWrtqKpct+4TiV5XB1dcbmX+ajVKmivNXMfLoPyishgIHeuBFCCCGEWCWBGA4/LIRtoQ68lYy98wADB45Halo6bzXNWb261bB2zcxv2pMpp3Q6HX6cvQZbtu7lvJa58PHxwl7ZKri6OkOr1WLK1CWQ7TnCOpZFE4sM2DrqMaR5TWKRVg23zvHMe4qWhv2Yd8s0g3UAAFh8yIua3yZErc7AkqU/o0073/dGn9jYiOE7pDsOH9yAtm0bM0xoetLTlYiLy9kcb9meI9T8/gpOTg5Yvy6S3+b3421QXgmi5jchhBBCiDUzaKG8EoTMx/wtcixXtgTWrpkJBwd73mqaszNnL2PV6l85r/P2bRqG+E6i5vd/iEQiLFowGa6uzkhNTcdg30nU/OaBVifA4kNerGP8YybrAJaIGuBGJpdJ6wBowTrH+XuOuHDP8ctPJLx7+vQ5RoycCr+hoXj8+Fn2cS8vT8yfOxFbNi9EmdLFGCY0LTE37nzxOWfOXkb4lMU8pLEMEokdVq+aie8q8DfbL+PBBiivTQQMzOeqEUIIIYQQ1gx6KK9NRMaDn3grWalSOaxaMR12dra81TRny1dswvkL1zg7/4MH8ejafRQuRtO44/9ydnaEp6c7njxJRPeegbh06QbrSFbjwj1HnDeNPlozuUxaj3UIS0MzwI1MfWfxLwD4W1L5EVqdAOO3FsBbK9740hw8eZKIHTsPQKVSo1LFsrCxyRqLkj+/F7p1aw1PTzfExMQiI8MkbsFhJk8edzRpXPuTj//1130M9Q9DZqZ1/z3llK2tDVYun/bBxqxcUt9dBvXtH3mrRwghhBBCzIP25SlAIIY4Tw1e6hUsmA/lypXA4cOnodfTwozPMRiyFhq1adMYTk7G3Vfs5Mlo+A2bjDdvUox6XkugVmfgzxMX8Ou2/Uz2MbN2dxMk6FTtLYTslwsXl5QN/pl1CEvC/p/Ugshl0kYAGrHOERXthvg3dFXbHGg0WqxbvwMtWw/G77//mX1cJBKiT+/2OHJoI7p3bw2h0HpH2Xxum4KnT59jqH8YzU7PIZFIhIULQlGnTlXeaqr/mgN17Hze6hFCCCGEEPOijp0P9V9zeKvXoH51LJw/CSIRtUO+JDn5LYKCZxp148Vjx89hZEAEFAr6He5TEhJeQi6nzUBZiH9ji6hoN9YxAKC+XCZtyjqEJaHv+MbFfE6PXCnChj/zsI5BvtKrV0kYO342+vYLwd24h9nH3d1dMT0iCFE7lqNSpXIME7Jj7yD56PGUlLfwHToZSUm0aiAnhEIB5vw4Dk2bfHo1vXEZoLoxFeq4lTzVI4QQQggh5kodtxKqG1MBfGb1ixE1b14PkbPG8rLJo7mLiYnF3HnrjHKuEycuIjhkFnQ6nVHORwgXNvyZB3LTmKhgEvsLWgoagWIkcpm0JYBJrHMsOeiFG09oYw9zlfj8FaJ2HURSUgoqVy6fPZ/Oy8sTXTq3QKGCPrgecwcqlZpxUv7Ur1cNNapXfO+YWp0B36GTEfefiwXk86ZPC0anjs35KWbQQ3l9AjIfbeWnHiGEEEIIMXu6lBjoVYmwydcU4KExXaZ0MeTJ446Tp6I5r2Xubty8ixIlpChRQprrc5w+cxkBgdOMupqcEC5kagVQqIWoW0bBOkpB9Z3FVyRlg++zDmIJaAW48TC/MvPghR32XTWJWzXIN9Dp9Ph12340bzkQO3YegF6ftQpCIBCgY8dmOHJoIwYN7AKRyCSuSHKuapUK732s0+kRMiYSN3KwOSbJMmmiP7p1bcVPMYMWysujkfl4Jz/1CCGEEEKIxch8vBPKy6MBAz9N0p492mLCuKG81DJ3oWEL8OjRs1y99vHjZwgcPR0aDTW/iXnYd9UND17YsY4BADPkMindqmIE1AA3ArlM2gHAD6xzLDnkBdrHw3LI5amYGrEEXbuPRExMbPZxJycHTBg/DL/tW4PataowTMg9OztbVK36fgN8+oxl+PPEBUaJzM/owIEY0L8zP8X0mVBc9Efms9/4qUcIIYQQQixO5rPfoLjoD+j52eR+0KCuCBjVn5da5kyhUCEwaDrU6oyvep3BYED4lEVf/TpCWNLrs3psJqAygE6sQ1gCGoHyjd5didkOIB/LHNceOWDdHzT72xK9fp2M3bIjePbsBSpVKgsHh6wRNx7urujQoSlKlSyCGzfjkJbG/PYco2tQvzo6tP9334fVa37FTxuiGCYyL36+PRAYMICXWgadCooLvtC+PMFLPUIIIYQQYrn06Q+hTY6BTYFWEAhtOK9Xvdr3UKnUuH499stPtmLJyXIkJr5Cs2Z1c/yaHTsP4Ndt+zlMRQg3ElNsULWoCj7uGtZRKqjvLF4tKRvMzyYJFopWgH+7rgAqfvFZHFtznJrflsxgMGDvvmNo0WoQNm7c9d7ctObN6+Hg7+sxckTf7JnhlmL48N7Zf96z5ygWL/mZXRgz06d3e4wJGcJLLYMmHYpz/aF9dYaXeoQQQgghxPJpX52B4lx/GDTpvNQbN9YPvXu146WWOftt/x/YsfNAjp5rMBiwbNkmjhMRwp01prHQtDyAHqxDmDtqgH8DuUwqBDCNdY6L9x1xI542vrQGCoUKc+atRfuOw3D+/LXs4xKJHQJG9ceB/evRpHFthgmNp1GjmviuQmkAwNmzVxA2ZRHjROajU6fmCAsdyUstg1YBxbl+0L65xEs9QgghhBBiPbRvLkFxrh8MWn7udg0PG4WOHZvxUsuczYpcib/++vK+fLdu30NSspyHRIRwI+axPaIfOLKOAQARcpnUOjaC4wg1wL9NbwBlWYdYS6u/rc7Dh08x2HciAgKnISHhZfbxggXzYcXyCKxfG4miRQsyTPhtJBI7jB3jCwCIjX2AwKAZ0Ol0jFOZh1YtG2Dm9BAIBNzvk2HQZUBxYQi0yde+/GRCCCGEEEJyQZt8DYoLQ2DQcT9DWiAQYNaMMWjZoj7ntcxZZqYGgUHTkZr6+dX5p05F85SIEO6YyMSFUgD6sQ5hzqgBnktymVQMYCrrHGfuOiE2QcI6BmHk2PFzaNPOF8tXbH5vU5G6dX/A/n1rMXaMb/bMcHMyY3owihcrjGfPXsBvWCiUShXrSGahYcMamDd3AkQiHr6167VQRg+D9jVtSEoIIYQQQrilfX0ByuhhgF775Sd/I5FIiPnzJqJhwxqc1zJnCQkvMX7CHBgMnx5LfOXqLR4TEcKN2GcSnI1zYh0DAKbIZVLuN0WwUNQAz73+AEqwDGAw0OpvAqjVGVi+YjPatPPFsePnso+LxWL4DumOwwc3oF3bxgwTfp0+vdujXdvGkMtT4Tt0MpKSUlhHMguVKpXDkkXhEIvF3Bcz6KC4PAqaF7ThJSGEEEII4YfmxQkoLo8CDNzfGSoWi7FkUTgqVSrHeS1zdvJUNNau2/7Jx1Pf8jO/nRCurT2eB5+51sOXogAGsw5hrqgBngvvrrhMYZ3jz7+ccf+FHesYxEQkJLxEQOA0DPadiIcPn2Yf9/LyxLy5E7F1y0KULVOcYcKccXJyhFqdAf8RU/D48TPWccxC4UL5sWrFNJ42QTVAeXUsNAmHeKhFCCGEEELIvzQJh6C8OhYA950oOztbrFoxDYUL5ee8ljlbuuwXXIyO+ehj6Qolz2kI4ca953Y4GevMOgYAhMllUmoE5gI1wHPHF4CUZQC9AVhnGrvREhNz/vw1tO84DHPmrYVC8e/okKpVKmBX1ApMCQ+Aq6tJfOP+qDVrt6FVmyGIiYllHcUsuLm5YO2amXB3d+Wlnup6GDKfyHipRQghhBBCyP/LfCKD6noYL7Xc3V2xds1Mk/79iTWdTo8xYyLx6lXSB4+JRLRnH7Ec6/7whJ79KvCCAIaxDmGOqAH+leQyqQRAKOscR2+44PFrPlZ7EnOk1WqxceMutGg1CPt+O559XCQSonevdjhyaCO6d2/Ny0aJufH8+SvWEcyCra0NViyPQJEi/Gx4qro1ExmPtvBSixBCCCGEkE/JeLQFqlszealVpEhBrFg+Dba2NHr3U5KS5QgKmQmd7v3xNGVKF2OUiBDje/jKDsduurCOAQCT5TKpA+sQ5kYUERHBOoNZUd9ZPBJAd5YZdHoBJm/Pj1QVXU0ln6dUqnD8+DlcvnITlSqWg7t71jdricQOjRrWRK1alXHt2l+Qy1MZJyVfSyAQYO6cCWhQvzov9dR3FiEjbiUvtQghhBBCCPkSXfI1AIA4by3Oa+XP74XChfK/t+cSed/z56+hUqlRt84P2ceePEnEhYvXGaYixLgevrJDl+pyMF5L6ATgraRs8HmmKcwMNcC/wrsrLLuQ9cnGzO/XXHHgGj/jDohlSEh4iZ1RB6DT6VC5UrnsW9Hy+3ihW9dW0Gg0uHnz7md38CamJSR4MHr1bMtLrYx7a6COncdLLUIIIYQQQnJK++YiBCIHiD1/+PKTv1GpUkUhFos+Oe+aADExd1C6VFEUL14YAODi4oRt2/czTkWI8bxVipDfXYtSPhmso1RR31m8SlI2OJN1EHMhoIZXzsll0vEA5rDMoNEJ0G1RUbyQ0+1XJHek0gKImBqIWjUrv3f81u04TA5dgPv3H7MJRnKse7fWmD4tiJdaGQ83QRUTzkstQgghhBBCcsO+0gzYFevPS63QsAXYLTvCSy1z5OTkgN1RKyCVFgAADBg0DtHRNxinMj8CgQAFCnijdKliKF26KAoWzAdnJ0c4OTvCyckBzk6OcHZ2BACkpiqQmpaOtNR0pKYpkJaWjoTEl7gX9whx9x7RiFEjy++uwc6gRxCLmPdTp7h1jp/BOoS5oAZ4DsllUmcAjwB4ssyxO9oN8/Z7s4zAjFAogN4EdhywFO3bNcGECcPg6eGWfUyj0WLN2m1YvWYbtFotw3TkU+rW/QFrVs3gZUOZzPhdUF4dC4C+7gghhBBCiCkTwKHqfNhKu3JeSafTwW9oKM5fuMZ5LXNVunQx7Ni2BBKJHY7/cR6jAiJYRzJ5Dg72qFOnKmrVrIwypYuhVKmicHIyzpjn1LR03Lv3GPfuPcKVKzdx9uxVpKalG+Xc1mpCh5foVE3OOoYcQFG3zvHMg5gDaoDnkFwmDQPA9MpKplaAzguK4U2amGUMJvLk8cDWzQuwYNEGHD16hnUci+Hi4oSxY3zRrWur9zbEvHfvESZMnIs7d/9mmI78v9Kli+HXLYvg6GjPeS1NwgEoLgUABt2Xn0wIIYQQQghrAhEcqy+DTYE2nJdKS1Ogd99gunv2Mzp2bIbZkeNgMBjQq08wYmJiWUcyOT758qJRo5po1KgmalSvxNtGqzqdDteux+LkyYs4deoSHvwdz0tdS+LlosXukIewETPvqc5y6xwfxjqEOaAGeA7IZVI3ZK3+dvvSc7m07bw7lhz0YhmBmdmR49CxYzOsXvMrFi/5mXUci1OlSnlMmzoaJUsWyT6mVmcgKGQmTp6MZheMZPP2zoMd25cin3cezmtpXvwJxUU/QE93ARBCCCGEEDMiFMOx5jrY5GvMeannz1+he89AvH6dzHktczVjejC6dW2FuLiH6Nx1JHQ6WlxjZ2eLtm0aoXev9ihfviTrOACAZ89eYO++Y9ix8wB9Pn+FMW1foVvNFNYx0pG1CvwN6yCmjjbBzAH1ncWhAJqzzKDKFGLytgJQa4QsYzBRqVI5hE4eAYFAgMlhC/D2bRrrSBbn+fPXiNp1CGp1BipXLgexWAyxWIxWLRviTVIy/vrrPuuIVs3BwR4bN8xB0SIFOa+lfX0eyou+gF7DeS1CCCGEEEKMyqCHNvEwxJ5VIXQsxGkpZ2dH1KheEft//5PGR37C+fPX0KBBdZQtUxzp6QrExNxhHYmZvHk94OfbA/PmTkTbNo3g5cV0uu57XFycUL16RfTv1xElShRBUlIKEmlu+BfdS7RD1xpyiLmfTvo5tgCEkrLBx5imMAPW1039SnKZ1BPAaNY5oi66IUXB9quKBaFQgPDQkRAIBLh85RaePElk2+GqHwAAIABJREFUHcliabVarF23HW3b++H27XsAAJFIiOkRQRgdOJBtOCsmEgmxZHEYypYpznktbdJVKC4MgUHHfEdrQgghhBBCcsWgy4DiwhBok65yXqt8+ZJYOH8yRCJqrXxMRkYmRgfNQGpqOlxcnFnHYaJECSnmzpmAE39swXD/3vDwcGUd6ZPEYjFat2qALZsXYt+e1ejerTXEYusbwZtTSeli7Ip2Zx0DAEbKZdJ8rEOYOvou/WUBAJh+p1ZkCLHljAfLCMx07dIq+7Yg2R7aaZsPz569QJ9+Idj/+5/Zx4b798bsyHH0w4+BKeEBqFe3Gud1dPLbUJwfAINWyXktQgghhBBCuGTQKqE4PwA6+W3OazVqVBOTJw7nvI65evr0OVq2HoQlS39mHYVX9vYSjBvrh317VqN9uyZm97t06dLFMH1aEH7buwZ16lRlHcdkbT7tAVUm89aqPYAg1iFMHY1A+Qy5TGoPYBsA42y9m0ubTnvgwn0nlhGYcHFxworlEbC3l0CpVGFy6AK6tYwnOp0Ox46dhUqlRq2aVSAQCFCmTHHYS+xw7jz3KylIFt8h3THUryfndXRpfyP9TE8YNG85r0UIIYQQQggv9JnQJByCjU8zCO24XVD2/fdlkJamwI0b1jvi43NUKuu6w7Rxo1pYu3om6tevDqGQeXP0m7i7u6JD+6YoW7Y4bt2KQ2pqOutIJkWtEcLe1oBKRVSso1RQ31m8QlI2OJN1EFNl3l+J3BsAgPsd5z4jVSXCtnPWufp7dMAAuLtn3R506PBpqFRqxomsz08bojA5dH72x/37dzaZjTosXauWDTAmZAjndQwZSVkrvzOZb95BCCGEEEKIURkyU7Le62YkcV5rwvhhaNqkNud1iOny8fHCiuURWLliGnx8vFjHMaomjWvjwP71CA4aBHt7Ces4JmXrWXekq5m3V90A+LIOYcqY/wuZKrlMKgQQwjrH1rPuUGRY3z9T6dLF0LNnu+yPjx07yzCNddu77xiWLvsFQNY86pkzQiASWd88ej5VqVIes38cB4FAwGkdg06N9AtDoFc85bQOIYQQQgghrOgVT5F+YQgMOm4XVAmFAsyfNwnff1ea0zrE9IhEIgwe1A0Hf1+PJo0t9yKIra0Nhg3thcMHN6BNm0as45iMNNNZuBokl0mpWfMJ1tdZzbn2AJgudU1RiLDzgkkM1OddWOjI9zYSSUqSM0xDVq7ait2yrBnsZcsUx+BBXRknslyFC+fHyuXTYGdny20hgx7Ky6OhS77ObR1CCCGEEEIY0yVfh/LyaMCg57SORGKHVSuno0ABb07rENNRrmwJ7Nm9EuPH+VnNymhv7zxYMG8Stm5ZCKm0AOs4JmH7eXekqpj3nqUAqFnzCdQA/7RxrANsOuVpCsP0edemdUNU++G79469TU1jlIb8Y1bkSiQlZY3JGDmiL7y8PBknsjxubi5YvzYSbm4unNdS3Y6EJvEw53UIIYQQQggxBZrEw1DdjuS8jqenO9aumQUXZ+vbx8va1KlTFVs2L0CpUkVZR2GiapUKiNqxDLVrV2EdhTlFhhBbzpjEKvCxrAOYKuvrruaAXCatBYDpfStv0sTYfcmNZQQm7O0lGD9u6AfHzX3jCEugVKqwYuUWAFkrG5o1rcM4kWURiYRYvCgMhQvn57xWxsNNyLi/jvM6hBBCCCGEmJKM++uQ8XAT53WKFyuMBQsmQSjkdqQhYad9uyZYs2oGHBzsWUdhysXFCevWRGJA/86sozAXddENKQrmq8B/kMukDViHMEXUVfw45ldMNp70RKbW+n5YDvfvDW/vD/cdLVlCyiAN+X87ow7hyZNEAFk7WxPjCQkegpo1KnFeR/PiT6huRHBehxBCCCGEEFOkuhEBzYs/Oa9Tr241jBrZn/M6hH9DBnfDnNnjIRaLWUf5Zmp1BnQ63TedQyQSYtJEf0TOGgMbG/P/O8ktVaYQm06ZxJ3yzHuapkhgMBhYZzApcpm0OIB7YHhx4IXcBt0WFYVGZ10N8MKF8+PA/vUf/Ya5bPmm7NXHhK1hQ3shOGgQNBotatbuAoVCxTqS2WvRvB6WLA7nvI5O/hfST3eDQavgvBYhhBBCCCGmSiB2hFP9KIjcynNax2AwYMSoqThx4iKndQg/BAIBJk4YZvKrnbVaLRITX+HNmxS8eZOMN0lyJCWl4PWbZCS9keNNUtbxpCQ51OoMAICdnS0cHe3h6OgAZydHFC6cH8WLF0axooVQ7N3/52SfquvXYzEqcFr2+FRrYys2QDbmIfI4a1nGMAAo59Y5/i7LEKaGGuD/Ry6TrgAwgmWGyD358NtVV5YRmFizeiYa1K/+0cdu3opD9x4BPCciH1O6dDHs27MaADA6aAaOHD3DOJF5K16sMKJ2LuP81jm9KhHpJzpCr37JaR1CCCGEEELMgVDiDadGeyG053YEYVqaAl26jcy+k5aYJxsbMebMnoDWrUxvuoReb8CdOw9wMToGFy/G4Oq121AqjbtQTSKxQ53aVdG0SW00alTzs/tWvXj5BiNGTkFs7AOjZjAXXWrIMa4d89+717t1jvdjHcKUUAP8P+QyqSeAJwAcWGV4lmSLHkuKQKe3rtXfDRvWwOqVMz77nF59gnD9eixPicjnnPhjC3x8vLDvt+OYMHEu6zhmy8nJAVE7lqNo0YKc1jFo0pF+qgt0qXQBmBBCCCGEkH+IXMrAqcFuCGy43bDy/v3H6N4zECqVmtM6hBtOTg5YviyCl5GVOWEwGPDgQXx2w/vy5ZtITUvnrb5IJETVqt+hWdM6aNqkNnx8vD54jlqdgZAxkfjzxAXecpkKG5EBUcGPkM9NwzJGBoDCbp3jX7EMYUpoBvj7RoBh8xsA1p/wtLrmt62tDSZPHP7F5w0c0IWHNCQnzl+4DgCoXLkc4yTmSyAQ4MfIcZw3v2HQQnFpODW/CSGEEEII+T+61LtQXBoOGLgdV1CyZBHMnBHCaQ3CDYFAgPlzJzFvfr9+nYwdOw8gZMws1K3XA+06DMWsyJX448/zvDa/AUCn0+PSpRuYFbkSjZr0Rb8BYz9Y7S2R2GHRwlBUrVKB12ymQKMTYMNJ5rPA7QCMYh3ClFAD/B25TCoB40+Ox69tcfTGp28jsVSDBnZF4cJfvu2saZM6VvnN0xS9epUEAHB1cWacxHz5+fVAs6Z1OK+jvB4K7cvTnNchhBBCCCHEHGlfnobyeijnddq0boiBA0x7djT50FC/nmjYsAaz+pev3EJwyCw0atIXUyOW4OChU0hKljPL8zGXL99E1+4jMSViMVJS3mYft7OzxcoV01C8WGGG6dg4cM0FCck2rGOMkMukTBf5mhJqgP+rH4AP79vg0eYzHtBb2USafN554D+sV46eKxIJsXzZVBQq5MNxKvIl//xQc3JyhEBgXXcsGEPt2lUQFDiI8zrquJXIfLyd8zqEEEIIIYSYs8zH26GOW8l5nXFj/VCt2vec1yHGUatmZQQGDOC9rlKpwvYdv6Ndh6Ho138MDh0+Ba2W6aaKX6TXG7Bz50G0aDkIm7fshU6nAwC4ujpj3dpZyJvXg3FCfun0Amw9y/y/2RPAQNYhTAU1wAHIZVIBgDEsM7xJE1vl6u/x44fB3l6S4+e7u7ti9aoZcHZ25DAV+RK5PBVA1kUJR0duN2+0NPnze2Ph/MkQCrm9cKB5th/qv2g+OyGEEEIIITmh/msuNM/2c1pDJBJh8cJQeHvn4bQO+Xbe3nkwf/4kiET8tc0ePnyKmbNWon7DXoiYthT37z/mrbaxpKalY1bkSnTo5J+dP39+b6xdM8vqegcHrrtCrhCxjhEsl0mp9wtqgP+jLYDSLAPsvOAOjc66VtJWq/Z9rnZQLl6sMDZvWgCptAAHqUhOpKSkZv/Zhcag5JidnS2WL5362R2zjUGbdAWKKyEArOyWEkIIIYQQQnLNAMWVEGiTrnBaxdPTHUsXh8PGRsxpHZJ7YrEYixeGwdPDjfNaOp0ex46fw6DBE9C67RBs2boX6elKzuty7cGDeAwYNA737j0CAJQtUxzLlkyFWGw9n/cZGgF2RbuzjlECQEfWIUwBNcCzjGNZXJUpxJ5L3H9jNSUikRDhoSNz/foypYtBtmtlrhro5NulyP+d6+VCq/FzbOqUAJQrV4LTGvr0R1Bc8AX0mZzWIYQQQgghxOLoM6G44At9+iNOy1SsWBaTJw3ntAbJvfHj/FC5cjlOa+h0emz99Tc0bdYPAYHTcOHidU7rsZCc/BYDB4/PboLXrl0Fs2Za12awu6LdkKFhvth1LOsApsDqG+BymbQ6gHosM/x21RVpauv6p+jVsz1KlSr6TedwdLTHwgWhmBIeAFtb5psLWJX/bmzh4korwHOiZ4+26NypBac1DJkpSD8/EIbMFE7rEEIIIYQQYqn4ek/dq2c7dOrUnNMa5Ou1atkA/ft14rTG5Su30LnrCMyYuRzPX7zmtBZr/98E79C+KfyH9Wacij9yhQgHrruyjlFLLpPWYh2CNevqun4c0yshej2w/TzzWyJ45eHhisDA/kY7X+9e7RC1Yxkqfl/GaOckn2cv+Xduu52tLcMk5qFixbIInTyC2yJ6zbvVKo+5rUMIIYQQQoiF06c/fndXpYbTOhFTAjm/Q5TknKenO2bO4G6F8suXbzBm3I/o138M4uIeclbH1Px/E3zE8D4oUqQg41T82XbOHXr200mtfhW4VTfA5TJpUQCdWWY48ZcznqdY1+rl4KDBcHF2Muo5S5cuhm2/LkF42Cg4OTkY9dzkQwUKeGf/OSHxBcMkps/Tw42XGX/KG1M5n1dICCGEEEKItdAmXYHyxlROa9jZ2WLZEu73CCI54+fbg5ONGjUaLdau246WrQfjwIETRj+/OUhOfotBQybi7ds02NraYOqUANaRePM0yRZn7hq3B5YLHeUyqVVfbbPqBjiAYABMt2TdetaDZXneVahQCl06t+Tk3EKhAH16t8eB/evRrFldTmqQLP80wHU6PZ48ec44jekSiURYvCiM813eM+N3IvPRVk5rEEIIIYQQYm0yH21FZvxOTmsUKOCNBfMmQShkPifYqnl5eaJXz7ZGP++p05fQtr0fFi7aAJVKbfTzm5OkpBQsWPgTAKBWzcpo27Yx40T8MYHenxBZPVCrZbUNcLlM6g5gMMsM1x/bIzZB8uUnWgiBQIDwsFGc/2D39s6DZUumYOWKafDJl5fTWtaqQIF8AICEhBfQarWM05iusWN8Ua3a95zW0MlvQRUTxmkNQgghhBBCrJUqJgw6+S1Oa9SpUxWjAwdyWoN83jC/nrCzM954z+cvXsN/RDiG+YchPj7BaOc1d1G7DuH69VgAwKQJw+Ds7Mg4ET9uxtvj9lPj313wlQbKZVJP1iFYsdoGOIDhAJh+pZnAFSBedezYjNc53Y0b1cKB39dj8KBuEIu5HT9hbf5ZAf7o8TPGSUxX61YNMGhgF05rGDJToLg4DAZdBqd1CCGEEEIIsVYGXUbWe26ON8Uc6tcTTZvU5rQG+TiffHnRrVtro50vJiYWXbuNwsmT0UY7p6UwGAyYOm0JdDodPD3dERzEdF0qr7aeZb7/nwMAjjcnM11W2QCXy6R2AJgOHIp/Y4tzccxnAPHGyckBY0OG8F7XwcEe48f5Yf++tahTpyrv9S3VPw3wx9QA/6gSJaSYNXMMt0UMeiguBUCvpNUEhBBCCCGEcEmvTIDiUgBg0HNWQyAQYPaP461qc0BT4e/fG7a2xtmbbe++Y+g/cBySkri9YGLO7t17hI0/7wYA9OzRFt9VKM04ET9OxTojIZn5HoCj3vVErY5VNsAB9AGQj2WAX896wMB+F1jejBrZH56e7K52FS1aED+t+xHLl0WgYEGm//QWoUD+rL/DR4+oAf7/HB3tsWJZBOztuR1vpI6dD+2rM5zWIIQQQgghhGTRvjoDdex8Tms4OTlg+bKpkEissj/FRIEC3ujSucU3n0evN2D+gvWYOGkeMjM1Rkhm2Zav2IzExJcQCgWYFjEaIpHltyf1BuDXc8wnQXgB6Mc6BAuW/xn2f+QyqQAAx0szPy9FIcKhGOvZ5blEcSn69e3AOgYAoGmT2jiwfz0CRvWnNxW5VLhQfnh4uAKgFeAfEx46ClJpAU5raBKPQB23ktMahBBCCCGEkPep41ZCk3iE0xoliksxaaI/pzXIv0YM7/vNI1OVShVGBkzF+p+43TDVkqjVGZg9dy0AoFy5Emjbxjo2xDxwzQVvlSLWMca8641aFatrgANoDaAcywC7LrojU2s9n2uhoSMgEjH/As9mZ2eLkSP64tCBn9CieT3WccxO48Y1AQBarRaxdx4wTmNaWrVsgI4dm3FaQ5/2EMqrIQCs6BYSQgghhBBCTIIByqsh0Kc95LRKj+5t0KQxzQPnmo+PFzp2aPpN50hIeImevYNw4sRFI6WyHn/8cQ4vX74BAPTr25FxGn6oNULsjnZjHaMMgDasQ/DNGhvgY1kWz9AITOGTnTfNm9dDrZqVWcf4KB8fLyxZHI6NG+agRHEp6zhmo1HDWgCACxevIzU1nXEa0+GTLy+mRYzmtIZBq4AieigMGvp7J4QQQgghhAWDJj3rPblWwWmdmTOCkTcv83EJFq1tm0bftFjv6rXb6NZjFO7de2TEVNZDp9Njz96jAIAKFUqhUiWma1V5E2Uai2KZ9kZZsKoGuFwmrQqgIcsMB667Qs7+dgdeSCR2mDRhGOsYX1SrZmXs27sakyb6w9nZkXUck+bi7IQffqgAADh06DTjNKZDKBRgzuzxcHHhdmNb5dWx0KXe57QGIYQQQggh5PN0qfehvMpt/8jd3RWzI8dBIGDeKLNYrVs3zPVrb92OwxDfSUhOfmu8QFZot+wIDO82yOvXxzRG53LNRMYiN5DLpD+wDsEnq2qAg/EVDr0B2HaO3UaQfPPz7QEfH69PPq5SqREfn4AbN+8yX0ksEokwoH9nHD60EZ07taA3GZ9Qr341iEQiaLVaHP/jHOs4JmPI4O6oXr0ipzUy7q2BJuEgpzUIIYQQQgghOaNJOIiMe2s4rVGnTlUM6N+J0xrWqmjRgihbpniuXvv8+SsMHzEVanWGkVNZn6dPnyP60g0AQIsW9azmrodfz3nAwH6qqVWtAreaBrhcJpUC6Moyw+k7TniaZMsyAm8KFswH3yHd3zumVmfg8JHTCAichmo1OqFy1fZo0WoQevQMRPWandGoSV+MGDkVO6MOMvtB4unhhshZY7B92xJ8V6E0kwymrHHDrPnf585fY37RwlSUL18SowMHcFpD+/o8VH/N4bQGIYQQQggh5Ouo/poD7evznNYICR6CMqWLcVrDGrVu1TBXr1MoVBg2PBxv3iQbN5AVi9p1CAAgFovRtUtLxmn4Ef/aFufiuL2DPAe6vuuVWgWraYADCALwbVv7fqNfz1nHlSwAmDjBH3Z2/zb79+47hoaN+yAoeCaOHT+HtLQP56U9f/4Kf564gClTF6N+w16YO28dnj17wWfsbBW/L4OdO5Zi5owQeHi4MslgakQiEerVrwYAOHT4FOM0pkEiscP8uZO+edfwz9GrEqG4NAow6DirQQghhBBCCMkFgw6KS6OgVyVyVsLW1gbz50+CRGLHWQ1rlJvxJzqdHsEhM2nmt5EdP34ue4Fds6Z1Gafhz9azzHuEImT1Sq2CVTTA5TKpCwBflhluP7XHzXh7lhF4U6dOVTRtkrVjdWpqOob4TcLESfMgl6fm+BypqenYsDEKzVsOwOigGYiPT+Aq7icJBAJ07dIShw9tRL++Hb9pcwxL0LxZXbg4O0Gj0eKPP7hd5WAuJk8cjqJFC3JXQJ8JxcXhMGQkcVeDEEIIIYQQkmuGjCQoLg4H9Jmc1ShRXIpxY/04O7+1KVgwH4oXK/zVr4v8cSVOn7nMQSLrlpGRicOHs/YYK1euBPJ552GciB/XH9sjNkHCOobvu56pxbOKBjiA3gCY3luw9ax1zP4Wi8UImzwSAJCalo5BQybg3LmruT6fXm/AkaNn0KadH2ZFrvyqJrqxuDg7IXTyCOyVrUKNGtzOeTZVAoEAw/17AwDOnbv60RX81qZJ49ro3r01pzWUMVOgS4nhtAYhhBBCCCHk2+hSYqCMmcJpjT6926Nhgxqc1rAWVatU+OrXbN6yF1t//Y2DNAQA4u7/u6q+UaNaDJPwywRWgTshq2dq8aylAc70UmlCsg1OxTqzjMCb/v06oWjRglAoVPD1nYS//rpvlPNqtVps3rIXzVsMxIaNUcjM1BjlvF+jZMki+GXjPCxeFAaffHl5r89Sk8a1UKpUUQDAbtlhxmnYy5vXAzNnBHNaI/PxDmQ+3sZpDUIIIYQQQohxZD7ehszHOzitMWvWGHh6WsfiOi5VqVL+q55/8lQ0Zs9ZzVEaAuC9u/4bN67JMAm/TvzljMQUG9YxrOL2EotvgMtl0qoAqrDMsO2cB/Tsd3flXN68Hhg5oi8AIDRsAW7eijN6jdS0dMydtw6t2gzG4SOnjX7+nGjZoj4OHdyA4f69YWvL/BsVL0YMz/p3vXP3bxy38vEnAoEAsyPHwd2du9nwupSbUMaEcXZ+QgghhBBCiPEpY8KgS7nJ2fk9PdzwY+RYzs5vLb5mBfibN8kYO+5H6HR6DhOR/zbAa1SvBAcH6xghrNcD284xv6hV5V3v1KJZfAMcjK9kpKpE+P2aVYzTwbixfnB0tMfWX3/jvDmdkPASQcEzMWDQODx4EM9prY+RSOwwOnAgDuxfj8YWfntOwwY1UK5cCQDA0mW/wGCwgqs5n9G/XyfUqcPdzwaD5i0U0cM4nSFICCGEEEII4YA+E4roYTBo3nJWon69aujbpyNn57d0Li5OKF485/O/FyzagPR0JYeJCAAkJr6EVqsFkLXxa/nyJRkn4s/v11yRpmK+55zFrwK36Aa4XCZ1BONZNruj3aDWWPRfc7YTJy7ixImLmDN3DW81o6NvoEMnf0T+uIrJXOpChXywcsU0rFs7C0WKcLgZIkP/zP6+dTsOJ05cZJyGrVKlimJMyBBOayivTYReyd0u8oQQQgghhBDu6JWJUF6byGmNcWN9UbJkEU5rWKpKFctCIBDk6Lm3b9/D3r3HOE5EAECn0+Pp0xfZH5ctU5xhGn6pMoXYfcmNdYze73qoFsvSO7M9ADAbvq3RChB1kfknMW8OHT6F4SOn8D6fW6fTYdPmPWjZahBke44wWaFcr2417N+3FmPH+FrUrTq1a1dBxYplAQBLl25inIYtOztbLJg3idOxN5nxO6FJOMjZ+QkhhBBCCCHc0yQcRGb8Ts7Oz8fvJpYqpwvXDAYDZkautPo7oPn03zEo1tQAB4CoC27QaHN2YYYjzsjqoVosS2+AD2VZ/NANFySni1lGsCpJyXJMDl2AHj0Dceu28eePf4mNjRi+Q7rj8MENaNe2Me/1jc3eXoIpYaMAANevx+LM2cuME7HF9SoLvSIeqhsRnJ2fEEIIIYQQwh/VjQjoFdyN6yxVqijGjvHl7PyWKn9+7xw97/cDJxATE8txGvJf8rep2X8uU9a6GuBJ6WIcvsF8fDLTHirXLLYBLpdJvwNQg1V9gwH49awHq/JW7eatOHTvEYiw8IVITuZu9tqneHl5Yt7cidi6ZaFZX7UMnTwi++r4kqU/sw3DWL26HM/ZM2ihuDwaBi3/Y3wIIYQQQgghxmfQKqC4PBowaDmr0a9vR9St+wNn57dE+X3yfvE5KpUa8xes5yEN+S9v7zzZfy5RXAqx2LoWlP56zgOMbzio8a6XapEstgEOxgPcz99zxOPXtiwjWDWDwYBduw+jZatB2LxlL5Mdm6tWqYDdu1Zi6pQAuLoym8STKy2a10PXLi0BAJcu3cDF6BjGidjx8HDF7B+53WldfWcJdMnXOa1BCCGEEEII4Zcu+TrUd5Zwdn6BQIDZkWPh4eHKWQ1Lk5MV4GvXbcfLl294SEP+yyffvxcnbGzEKFrUMvdZ+5RHr2xx4T7zMdwWuxmmRTbA5TKpPYB+LDNspdXfJiE1LR2zIleiU5fhuHTpBu/1hUIBevVsh6OHf0avnu0gFDKd6ZQjPvnyYsb04OyPlyz9hWEa9iJnjoWnpztn59cmXYE6bgVn5yeEEEIIIYSwo45bAW3SFc7OnyePB2bNGMPZ+S2NT36vzz6ekPASGzbu4ikN+a98+d5fnZ83j/X11Uygl9jvXU/V4lhkAxxAVwDMdp+8myjBtUcOrMqTj7h37xH6DxyHkDGz8ILBlVxXV2dMnRKA3btWomqVCrzXzymhUIC5cybAxcUJALBbdgRXr91mnIqdXj3boWFD7iYpGTTpUF4eDRh0nNUghBBCCCGEMGTQQXl5NAyadM5KNGpUE716tuPs/JZCLBbD0+PzraIVK7cgIyOTp0TkH25uLpBI7N475m6FdzZcfeiAu4kSlhHckNVTtTiW2gBnumR/5wXuVouSb3Pw0Cm0aj0Ya9ZuQ2amhvf6ZcsUx9YtC7F4URgKFszHe/0vGTa0F6pV+x4A8OLlG8yes5pxInby5/fG+HHcfitR3QiDXvmM0xqEEEIIIYQQtvTKZ1DdCOO0xvhxfjne4NFaicWizz6uVmfg8JHTPKUh/+WT78PZ7O5u1tcAB4CoC8zW8/7DIsegWFwDXC6TlgFQj1X9NLUQf9w2r3nP1kalUmPR4o1o294PJ09GM8nQskV9HPz9J4wd4wsnJ9O4W2Do0J4IDBiQ/XF4+CKkpVnvpozTIgJhb8/dldfMp/uQ+WQPZ+cnhBBCCCGEmI7MJ3uQ+XQfZ+e3t5dgWkQgZ+e3BseOn4NSqWIdwyr5+Hw4msZaZ9sfv+2CdDXTdm29d71Vi2JxDXAwvlJx5IYLMjSmP+eZAE+eJMJ/RDj8h4fjyZNE3uvb2trAd0h3HD38C3r2aAuRiM2Xo0jz/2JvAAAgAElEQVQkwvRpQQgJGgyBIOtzd7fsCM6cvcwkjylo364J6tWtxtn59cpEqGJCOTs/IYQQQgghxPSoYkKhV3L3u2e9utXQvl0Tzs5v7oTCz//OvXffMZ6SkP9Xp3aVD465u7swSMJehkaAwzeY/7db3Cpwi2qAy2VSWwD9WWbYd5n5rQrkK508FY027XyxcPEGqFRq3ut7eLgiYmog9u1Zg7p1f+C1tqOjPdasmoHu3VpnH7P20Sfu7q6YNNGfuwIGPZRXRsOgSeOuBiGEEEIIIcTkGDRpUF4ZDRj0nNWYNNEf7u7WuXL2SwSfWav4+nUyLl68zl8Ykk0kEqJlqwYfHHd2cmSQxjSYQG+x/7seq8WwqAY4gE4A8rAqHvtMgvsv7L78RGJyNBot1q7djlat/8fefYdHUb1tHP/ObEnvgRBagCBVepMmvQkohiLFBoINFQERFbuvig0RkJ8FUawIigqCdEVQ6Z1QpIWWQhICaZvdnZn3j6VJTcJOZndzPteVK9nN5jmHkG33nHnOMBYu+sOQOVSvHseMT95g1ufv0Lp1E93Hi4mJ5puv378sdC/trU+ee/YRXV8w2vZNx5m+Xrf6giAIgiAIgiB4Lmf6emz7putWPyIijOeefUS3+t5MukYC/uuvK1EU/Q5MCFfXqmWTK25O6nQqBszGM/yb4kficUM3w4zGlbH6DF8LwB80cvCfNxp+hEa4QSmp6Yx96g3uue8p9u07ZMgcWrRowGefvsm8H6bTo3s7ZNm9LXUqVizHs888zMIFM6hVs9p/vlfaW5/c2rYZvXt11K2+cmobtsT3dasvCIIgCIIgCILnsyW+j3Jqm271e/fqyK1t9Wvp6K2uFXD/Mn95Cc5EuFivXh2ueL3d7ijhmXgWD1gFbmjG6m4+E4BnzYuLB658rykBeQUyy7aLzS99xYYN27mz7yP83+vTOZOdY8gc6tSpzvuTJrB40ecMvKsXUVERN1SvaZObmTrlJZYunsV99yZctvlmaW99EhgYwCsvj9KtvubMI3fDKNCcuo0hCIIgCIIgCIIX0JzkbhiF5szTbYhXXh5FYGCAbvW9UX6+DZut4LLr//33MHv2HjRgRoK/vx+dO7W+4vfsDnsJz8azLN0eQr7d0Ni2w9ms1Sf4TAAODAcM231y6fZQo/8wBTdTFJWvv/mZ7j2GMveH31BVzZB5VK5cnpdfeoI1f87mp3n/Y+yYB7ilRUNCQ4KveAqXySRToUIMt7RoSP9+PRjz5DB+nPshX381iS6dW19xRbnNVsCoUa+W6tYno58cesWdp90lf/srqDnGnFUgCIIgCIIgCIJnUXMOkb/9Fd3qx8aWZfSTQ3Wr763S009ddt3OnfsMmIkA0LHDLQQFXflATWlfAZ5vN3yhrYQra/UJZqMn4A5Z8+LMgKGP7L9sFJtM+KrMzNO88OL7fD9nIS88/xgN6tcyZB6SJFG7Vjy1a8UzYvhdACiKQtbpbE6dOk1Odi5RURGUL18Wk8lU6LqKojJ67Ots275Hr6l7vAYNajNk8B261XecWIL98Gzd6guCIAiCIAiC4H3sh2djKdcRS/luutQfMvgOfl34O9u27dalvjfKyDhFxYrl/nPdseMpBs1GuL1356t+z+EQZ0//vDGc25ueNnIKQ7Pmxb0QnpDk9f8ZvrJk+XYgxqjB9yX7sdvY5vRCCdi5cx8DB43i2QnvkpFx+VFjI5hMJqIiw6keH0fDhnWoVCm2SOE3wCuvTeH339fqNEPPZzabef21MW7vtX6Oakslb/N4XWoLgiAIgiAIguDd8jaPR7Wl6lJbliVef20MZrNPrH10i/QrvJc/dkwE4EZo2uRm2rdvcdXvl+Yz1M9JPObP/hQ/I6cQgytz9Xq+EoCPMHLwn41vTC+UEE3T+OmnpXS/bRizvpyHonj3rsTT//cNc+YsMnoahnrowYFUrx6nU3WNvI1j0OyeccBEEARBEARBEATPotlPkbdxDKBPy83q1eN46MGButT2RhnpWZddd/RYsgEzKd1MJhMvvfjENW8jDky4eEDHCUMzV3fx+gA8a15cHNDVqPFtDpml20ONGl4wSHZ2Lm9O/Ig7+jzM2nVbjZ5Oscz7aQlTps4yehqGiq9WmYcfGqxb/YKDX+FMW6NbfUEQBEEQBEEQvJ8zbQ0FB7/Srf7DDw0mvlpl3ep7k+MnLl9tL4LWknfvPX246aYq17zNkaMnSmYyHm7x1jAKHIZteQjQ9Wz26tW8PgAHHsDAf8eKHSHk2Hzh1ygUx/4DSdw/9GlGPfkayclpRk+n0Fav2cALL042ehqGkiSJ114djcWiz+mAan4ytp0TdaktCIIgCIIgCIJvse2ciJqvz0pki8XMa6+ORpIMDdE8wq7Ef/9zuaDAzsmTmQbNpnQqWzaKx0bee93bHTsqDkwAZNtkVu4ydDNMGVf26tW8OrnNmhdnAoYZOYefjT8VQfAAS5aupkfPB5j+v28oKLAbPZ1rWr9+G0+Mes3r27fcqMGDetO4cV3d6udvmYDmFD3LBEEQBEEQBEG4Ps2ZS/6WCbrVb9y4LoMH9datvrfYuXPffy4nJ6ehafq0nxGu7JnxDxMUFHDN25w5k8OZ7JwSmpHn+2Wj4a2Xh53NYL2WVwfgQA+gglGDH0zzY8eRa99phdLDZitgytRZ9Lp9BMuWeWbbi5mfz2XoA+PJz7cZPRVDlYuJZsxo/Q5gOo4twJGyQrf6giAIgiAIgiD4HkfKChzHFuhWf8zoBygXE61bfW+QlXWG48cvtEEJCQkycDalT6uWjbmtR7vr3u7oUdGX/WJbDweQdNJq5BQq4MpgvZa3B+APGjn4LxvE6m/hckePJvP4qFcZOPhJNm7aafR0AMjNzeeJJ1/j7Xc+RVFUo6djuJdfGnXdI87FpdmzyNv2ki61BUEQBEEQBEHwbXnbXkKzX75RozsEBQXw8kujdKntTXbturAKPDIyHD8/Q4PFUsNiMfPC848V6rb79h3SeTbe55dNhmeQhmawN8prA/CseXEVgNuMGt/ulPhtq9j8Uri6rVsTufueMTwy8kX2708ybB779yfRb8BIli5dbdgcPMltPdrRvn0L3ern73gNrSBDt/qCIAiCIAiCIPgurSCD/B2v6Va/ffsWhVqB68t27rrQB1ySJMqVK2PgbEqPYUP7U7VqxULdduOmHTrPxvss2hyGQzG0j/9tZ7NYr+S1ATgwFDCs/8zvu0I4k+/V7W+EEvL772u5vc+DPDfhPVJS00t07IULf6f/XY9z6NCxEh3XU4WFhTBhwkjd6jtT/8Se9INu9QVBEARBEARB8H32pB9wpv6pW/0JE0YSFmbopnqG+vufzf+5XKF8jEEzKT0aNqzDIw8PLvTtPeVsek+SlWfiz8RgI6dgwpXFeiWvDMCz5sUZvgNpadj8UuwQ7T6qqjHvpyV0634/7743Q/fNHBJ372fUk68xdtybpb7f98WeHf8wUZH6bB6hOfPI2/KsLrUFQRAEQRAEQShd8rY+h+bM06V2VGQ4z45/WJfa3mDnzn3/WZxWvnxZA2fj+6pVq8RH01/F39+vULfPyDhFUtJxnWflnX42fjPMB85msl7HKycNdAGqGDX4kXQrWw4FGjV8ibm1bTOWL/2Sp8eNoEGD2iIQd4OCAjszPptD5y73MvPzuRQU2N1af+OmnTz40AQS+j7KEtHy5D9atWxMnz5ddKtvS3wPNU+stBcEQRAEQRAE4capuUexJb6nW/0+fbrQqmVj3ep7uuXL15z/urxYAa6bsmWjmPHJG4SHF76FsFj9fXUbDwZyPNNi5BSq4MpkvY7Z6AkU0wgjB/+lFKz+BrjllkZUrFiOYUP7M2xof1JT01m2fA1Llq5h06YdqKpm9BS91pkzObz9zqfM+vInbu/diW5d23LzzTWKXe/P1Rv4+OPv2LRZPFFcidlc+M02ikM5tZWCAzN1qy8IgiAIQtGoGuTaNHLyIcfm+jo7/+LrNHLzAQmsZvCzgNUsYbWAnxksZvCzSFjNYLVAoB+UDZeIDJYQa0IEQSgpBQdmYq3UG1NEQ13qv/D8Y/S+40GcTqcu9T3Z8uV/c/eQPoBrhbLgfiEhQXz68etFPsCwcaPo/301mgbzN4XxSJeSba97iRHAEiMnUBySpnlXiJk1Ly4GOAoYcsjDoUj0fjuerFzf7/8dEhLErC/eoU7t6pd9LyMzixXL/2bJstWsW7etVD5hulv58jF069aWZk3rUSWuIpUqxWKxXPkYVVLScbZsSWTzll2s37Cdw4fFyuNruf++BJ7R6xQ/1Un2yp4oZ/boU18QBOESGdkaR09qpJ/ROJMHZ/IufD6dC9kXXT6T77qsaiBJcD63O/u1JHE+zJNwBX4RIRAR5PocHiQRGSIRHgThwa7wLzzYFQTGhIsUUDCOqkLKKY0jJ133B9dnlSMnNVJOaeTq1AHOYoayYRLlIlwfMRGu+4LraygXIRERLO4bgmdTVDB567ngpZAptBYhHReCrM/6xTcnfsSsL+fpUtuTmUwm/lr9PeHhodhsBbRuO4Dc3Hyjp+UzrFYLMz55g+bNGxT5Zzt1uYfjx1N1mJVviA5x8su4g5hkw/JcB1ApPCHJq/6TvDEAfwL4wKjxV+wMYcLs8kYNX+IiI8P4Yc60ax6xO3Mmh5Ur/2HJstX89dcm7HZHCc7Qd5lMMuXLx1C2TBQFdju2/AJsBQWcOZ2jew9xXxIREcaSxZ8TGqLPZhG2PVOxJb6rS21BEEonTYPUrItDvXMfKkfTNfIKjJ6hS5A/VImRiY+VqFZOIj5Wpmo5iQpRErLI/wQ30TQ4mKKx9aDKgWT1/H3ieIaGw0PXX4QFSdSuJFG7knz+c6UyYuW4YLxcG/zfbAf5BRqTHrSKx2ov4l/nKfxrPa5L7TPZOXTrPpRTp07rUt+T/d9rY+jXtzsAz014j3k/ed2iVo8kyxLvvfscPbq3K/LPbtmSyKAhT+owK9/y1pDjtKttaC40KjwhaYqREygqbwzA/wJaGTX+459XYsMB3+//fbGhQ/sxftyDhbptbm4+f6xax9Klq/lz9QaxAaNguFdeHsVdA3rqUlvJPkD2iu6gureXu3BjNA2mzHdSvbxEj6Ym8eZO8Ghn8jQSj2gkHlHZlaRxMEXlWLqG3UODvcLws1wIxmtWlGhaXaZOZRlZrDYUCiGvAHYeVtl60PWx/ZBGdr53vV+5kiB/qFVRdoXilV2heNUYSdwvhBKzK0ll/EwHR9Nd96chHUw83c/QPrJCUchWQjotxhQSr0v572Yv4JVXp+pS25PVqlmNn3/6CIANG3dwz71jDZ6Rb5jw3KPcc3efYv3sa/83jW++ne/mGfmeVjVymXSvoZ0A/g5PSGpt5ASKyqsC8Kx5cZWAJC46g7ckHc+00O/9anjRr8wtbrqpCgt++aTIP2ezFbB6zUaWLl3NH6vWkZ2dq8PsBOHqatasxrwfpmPS5RxPjZxV/XFmbNChtlBcmuZa2fTDGgWAqjESD91mplsTEYQLxsu1we6jKruSVHYd0UhMUs8HEb4uyB8axcs0vcn1UaeyLE6/FwBXG5PN+1W2HVLZelBj33EVVTV6ViUj0A+a1ZBpVdtEqzoylcuIJyrB/TQNZq1wMnW+E6fy3+893c/CkA6+39rTV5ijmhHcbi56xCGKonJn30fYt++Q22t7ui+/eIfmzRugaRpdut3HsWMpRk/Jq40YfhdjxzxQrJ9VFIW27QaSmVn6zkYoKlmCn546QEyYYatmNCAuPCHpqFETKCpv2wSzPwaF3wALNoWVuvAboEyZyGL9nL+/H106t6ZL59Y4HE7+/mczy5atYfmKv8nKOuPmWQrC5SY8+4hO4TcUHPxahN8e6K25F8JvgEOpGs987uCTxU4e7mGma2OTOAVdKDGHUjXW7lHZcVglMUnlcJpWKl9HgCv8X7NLZc0uV7IZ6HchEG9WQ6ZunCwOUpUih1M1lm9VWL5FZffRUpJ2X0FeAazaobJqh+t3UDFaonUdVyDevKZMoJ/BExS8Xka2xoRZDv7ZfeX72bs/OigfJdGhvjgi6Q2cGRsoOPg1ftXucXttk0nmuWcf4f6hT7u9tqf7YtY8mjdvgCRJ9LmjC9M+/MroKXklSZIY+ejdjHz07mLX+PufzSL8LiRVc2WUwztmGDUFCVdGO8moCRSVt60AXwc0N2JsRZW4451qpGd72zGDG/faq6Pp36+H2+opisqGjdtZunQ1y5b/xcmTmW6rLQjndO3alimTX9CltpqfTPbyzmgO0Yvdk7zzg5Ovf7/2EfD4WImHbzPTpZEIwgX3y8h2Bd7r9qis3aOSmuU9r7GMFh0q0aWRTLcmJhpWk8X90wftO34u9FY4kCzuG9djNkHDavLZQFymViURUApF889ulQmzHGRkX/v+5m+FmU9aqRsn/sa8gWQOIqTLCuSAWF3qP/b4yyxf8bcutT2VLEssXvQ5lSuX59ixFLp0uw9vysk8QVBQAG+/NZ5OHW+sW/HYcW+ycOHvbpqV7ysX7mDe2INGLiJZH56Q1MKw0YvIawLwrHlxVYGDRo2/ancw47+pYNTwhmlQvxazv/sASad3oqqqsXVrIkuXrWbJ0jUkJ6fpMo5Quvj5WVm4YAYVK5bTpX7uPw/gSF6uS22heN7/yckXywt/+tdN5SUe7mmmUwMRhAvFZ7PDpv0q/+xRWbtbYX9y6V3h7U4x4RJdG5vo2limflURyHizXUkqy7eqLN+icORkyd45rGbXZpRhQRAWKBEWJBEaCOFBEiGBrlOHNc11/u65zwBoFy47FTidq5GV6+rXn5V79nKORn4Jb/9RMVqiV3MTvVqYqBQtnriEq3MqMHW+k1krnIV+TooKkfh6nJXyUeJvyxtYYjsT1PIzXWofOXqCXr1HYLc7dKnvqe4e0ofnJzwKwCMjX+T339caPCPvUblyeaZ/+ArV4+NuqE5S0nFu6/UAilJ6zwwrjvfvPUbLGoa2G64WnpDkFb2TvCkAHw9MNGr8MV9W5O99QUYNbwiTSWbu99OoU6d6iY25c+c+li5bw5Klq0lKOl5i4wq+5aEHBzH6yaG61HYcW0Du+sd0qS0Uz9T5TmYsKV7vs5oVXEF4h/oiCBcK50Cyxu/bFf7Z7epZ7CiBtnt+FogKlYg4G+ZFBF/8WSIi2BXqhQVL+JldwZ4ku85LlCWQLvo4d9nhdAV6p3Ph9NnPV7qcma0ZuilnbKREt8YmujVx9Q0XPN+pHI15fyn88JfCiQz93mdYzVC5rESVsjJVYiSqlpOoUlaiTLhEWKCEv1W3oQHXfehcOH7ytMbhVI2kNJXDqRqH0zRSTul3QKxhNZneLVwHiUIDxZOXcMHRdI3xMx3sSip6gFQlRuKzUVaiw8TflDcIaj4NS8XeutR+b9JnfDrje11qeyo/PyuLF80kNrYsyclp9Ow9gry8fKOn5fHatGnKpHefIzQ0+IZrPT3+LeYvWOGGWZUu7evkMHGwodnZM+EJSW8ZOYHC8qYAfBPQ2IixU0+bufPdeFTv+FW5zVNjhzP8gQGGjf/xJ9/x/uTPDRtf8E5ly0axeNFMAgMD3F5bs2dxZllHtALD+mwJl/jfQicfLbrxZK52JZnx/c00ihcBm3C5vcdUlm1RWbZF4XCqfi8GokJcIV7VchJVY2SqlZOoEiNRLkIy9ACNqkFKpkbSSY0jaa6Q70ia6/LxdI2SWqhTrZzEkA5mercw4WcpmTGFwtuVpPLdKoUlmxS3HjCRJNf/fcNqMtViLwTe5aMkj+4bX+CApDSNw6mu/v9JqRqJR1QOpbovGLea4dabXavC29aVMYu9DEstTYN5fyu8N89Brq34dSqXdYXgZcM9+M4lACD5RRHaZSWSNdzttXNz8+na/X4yMk65vbYn63lbe9579zkAvvr6Z15/Y7rBM/JsDwzrz9gxw5Hd8GR88OBRet0+HLW0hW5uYJI15j99kKhgwzbD3ByekNTEqMGLwisC8Kx5cTcB+4waf8bKaGasjDJqeEN06dyaqVNeKvFx7XYHNlsBNlsBY8e9yYYN20t8DoJ3m/jmOPrc0UWX2nmbn8F++DtdagtF9+liJ9MWuPeJ/rZmJsbcaaaMWP1U6u1KcoXey7coHE1372slqxnqVJZpUE0mPlai6tnVqyEB3vd3p6hwPF3jUKrGjsOuVfE7D6vkFeg3ZliQRL82JgbeahIhjcHsTliySeG7VUqxVpxeicUMdSrJNK4u0yhepmE115kOvuJ0rsa2QxpbDqhsPaiyK0mlwA2dBsKDJLo3lbmzpUn0Cy9ljqRpvPKtg43/uuc+WClaYsaTVspF+M79zldZqwwisLE+J8n/OG8JE55/T5fanuz77z6gQYPaqKrGoMGj2LZ9j9FT8jj+/n68/toYevbs4LaaY596g4WL/nBbvdLm0a4nufdWQ/fWqxGekPSvkRMoDG8JwCcA/2fE2KoGd74bT+rp0rP5ZZUqFflhzjSCgwOL9fO5ufns3nOAxMR/OXIkmfz8fGwFdmz5BeTbbOcDbputgPz8c59tFBTYxWYTwg2pX68m38+eokvPeuV0Itkre4ImepJ5gg8XOPlksT5HuQP9YER3M/d0NGMpPQ/9pZ6mwbZDF/oVJ2e67/koPEiiQTXXCtZG8TJ142SsPvy3parwb7LG9oOuQHzbIdeKcXczm6BLIxN3dzBxcxUR+JWk5EyNuWsU5v2lcCrnxv5vTTI0qyHT9CbX/aNeFblUrfB3OGH3UVcYvuWAKxi/0d9psxoy93Uy06au2FDWlykqfLHMyce/Od1yEOViFaIkZowSPcE9niQT0nEhprA6bi+tqhr9BowkMXG/22t7sgYNajP728lIksS//x7mzr6P4nQatrLW48TGluXDaS9Tp7b72uTu35/E7X0eFKu/b0CFSAc/jD5o5HP+8+EJSa8bNnoheUsAvh2oZ8TY6/cH8cQXFY0Y2hABAf7M/X4q1asXbgMDRVHYsHEHO3fuIzHxXxJ3HyAp6bgIsoUSJ0kSs7+dTIMGtXWpn/PnAJzp63SpLRSeU4FXvnUwf61y3dvGhEu0qycz728F5/VvfpnKZSWe7mehbV0RrBlNVcGhuIIih6LhcLpWnl56neMq1527rdOpnf/+hZ/XyLXBP3tU0rLc89xVPko6H+Y1rCZTNcbYFiaeICtHY/thjc37VVbtUDiY4t7XCQ2ryQzpYKJzQxOyuMvq5kCyxvRfnazcrqDewPFgWYZmN8l0a2KiU0OZcB9a4X2jVA22H1JZtUPlj+03dl+pVk7ink5mejU3+fRBt9Jo036Vt+Y42Htcv/dcsZGuELyi2HTVo5mjWxB86xxdam/avJMhd4/RpbYne++dZ8+vbv5gyhf876NvDZ6R8SRJok+fLjz91AgiIsLcWnvUk6+xZOlqt9YsjT4afoSGVQzrW78jPCGpvlGDF5bHB+BZ8+JqA4lGjf/GT+WYv8m9d3BPdvGD/bUkJ6cxZ+4ifvhxMSdPGnqqhSAAcHvvTrz91nhdajuOLyR33aO61BYKL9cGYz+188+ewqUuVWMkfn7RjxMZGh//5mT+uuIFNrfeLPN0fwuVfPQNoFNxBcF2h3ZReAxOJ9id/73OcVFofOl19itc53Rq/w2qzwbT9rNfOwsZanvDgpDq5SU6NTTRqaGJmhV882/FnZLSXJuJ/r5NZfsh1W3/x5WiJR673Uy3xmJjW3c6kaExfaGTheuVYv9fyRI0ineF3l0ayUSGiP+gwjiSpvHHDoU/tqtsOagW63ksMkRiUDsTA9qaCA8Wv3dv9u8JjQ9+cbB6Z8mckRgT7mqHUrmM+LvxZEEtpmOp0FOX2mPGvs6i31bpUttTlSkTyfyfPyYiIgy73cFdA59g954DRk/LMDffXIMXJozUZaHZ3r0H6ZPwiFhA6QZ9W2QxrneqkVOoE56QtNvICVyPNwTgLwMl34wacCoSPSbGk51fOnaU6dOnCxPfGHfV7yuKyp9/ruf7OQv5c/V6cYqK4DECAvxZvGgmMTHRbq+tKQVkL+uImnfM7bVLE01zfSiqK8w897Xrs2tDMFVzrfRVL/1ahdwCjZe+KtpKp3MB+DlH0jT+t8jJ4o1FD3CsZri3k5nh3c0EWAv3M6p2cch75ZXH/w2GL7lOAbvjQhDs/M/P/zdstl9hHFcoffl1jouucyq4bTO20kaSoG6cTKcGMp0bmqhcVoQDxZWZrbFqh8rv2xXW7nFPP+S6lWWe7GOmeU2xHPxGZGZrfLLYyQ9rFBzFPAM8rqzEXbea6dpYFvsr3KCsXI01u1R+36ayJlHBZi/az/tZ4I5bTNzT0Swes7xMcqbrINSv64p/EKq4yoS5VoJXiRF/M55KDqxISJeVSCa/69+4iJKT0+jR8wFsNh039/BAHTrcwv8+fBWArKwzDB02vtSF4JGRYYx+chh9E7q7ZaPLK3n8iVdYtvwvXWqXNpHBTn59+oCRZ0K+Ep6Q9LJhoxeCNwTgiYA+PQ2u4+99QYz5snS0P4ktV4b5v3xCSEjQZd+z2x188cWPfDd7AckpJw2YnSBc26gn7ueRhwfrUtu2Zyq2xHd1qW20t39wsPuodj5oPhdIu0Jn7ZqB9JWv0y4Jti+E3Xo+1dSP92P7gctflF8agJ9zIFnjw1+drNymFHle0WESFaOka7TTuBBOK6JdvM+RZWgc7wq8OzaUiREbMLqdzQ5/71b4baMrEC9u6HpO6zoyT/axUEOsyi+SnHyYtdzJVyud5BcxZD2nQpTEQ7eZ6d1ctKXRQ04+LFiv8MMaJ/tPFO3JTJagyU0ywf5FH7c4T+fFfQ1QnJ8r9suNEhqrOP8mVXW1PLEX8fGwdiWZzo1kps6//AfLRpjIzdfItRXuxUpYkETc2YMmElx2ho0kXbhOuug6Lvn6Src5f7Mrfe+S6wkajWsAACAASURBVJAur3/xbQbcaqZV7dL5gONf5yn8az2uS+0pU2cx/X/f6FLbk734wuMMHtQbgDNnchj6wHh27fL4ff5umMkkM2jg7TzxxL2EhgTrNs5ff21i+IPPidXfbjR16FGaxecZNfzu8IQk929I4EYeHYBnzYurB2w3avxXf4xl0ZZQo4YvMZIk8dmnb9KqVePLvrd23VZeevkDkpKOGzAzQbi+8uVj+G3hZ/j5FXJZbhGotlSyl7ZHcxr2JKKrBybb2fivd6e0TWr6cXfXMEZPTbvse1cLwM/ZfVTlwwVOVu/y7t+BoL+K0RJ9Wpro09IkVrCWoKwcjQXrFH78S+FQavFfr8oS9GxuYmQvM7GR4v/vWgocMHuVk8+WKpzOLd7vPDZSYkR3M3fcYsJcOk6iNNzWgyo/rFFYullx+2aIgvepW1nmodvMtKsns/eYyoA3Lz+KVaeKlT5tQ/hg7qlCh+De4IVBFvq1KZ0PPJI5kJCufyD7x7i9ts1WQLceQ0lNTXd7bU/m52flx7kfnt8f7Ux2DsOHP8v2HXsNnpl+mjdvwPPPPUqNGlV1HSctLYM7Ex4hIzNL13FKmzuanubZPilGTqF+eELSDiMncC2efnj0LqMGdjgl/tyt39EuTzLwrl6Xhd+ZmacZ/8zb3D/0aRF+Cx7t6XEjdAm/AWw7J/ps+O0LmtXyZ2iPsGKfkle7ksy0R618+ZSVFqJNgnAJqxm6NzHxyRNWfn3ZjxHdzSL8LmHhwa4N/H5+0Y8vxljp3cKEn6XodVQNFqxTuP2VAib95CQ733MXfxhp4QaFXi+7fkfFCb/LhEk8O8DCgpf86NtahN8lqWE1mf+718LyN/x4up+FauXEY1VpdHMVmWmPWPl2vJV29a7/uqZiGTOj+kcQ5C9eA/kCzZmHbedEXWr7+/vx1NjhutT2ZAUFdsY89QYFBa6DSKEhwcz87C0aNfLoRa7FUi4mmknvTeDLL97RPfxWFJWx494U4bcO/kgMRlENfQ1gWIZbGJ7+bGfYL++ff4PIsXn6r+fGVa5UnqfHjfjPdStW/k2PnsP4Zf5yg2YlCIXTrFl9une7VZfaSuYW7Ed+0qW2cOOa1fLnvu6hbulH16CqzCdPWJk52lpqT5sVLqheXuLpfhaWveHHW8MstKgpi80UPUCjeFfAt/JNf54dYKFmxaLfV+1OV1uPPq/Z+X2776x4vFHJmRojp9t57gsHaVlFD74jQySe6mtm4St+DGxnwmLWYZJCoYQGSgzpYOKnF/yYOdpKp4YmdGrbKniQ+lVlpo+08s04K21vLtpjY8UyZp7sH0FwgHj94wvsR35CydyiS+1ePTvosgmip9u37xDjxr91fv+z4OBAPvv0Tfr366FbX+ySVL16HC88/xiLf/uc23q0K5Exp334JRs2GNbowaedzjOx4UCgkVPw6ADcY1ugZM2LawxsMmr8F+fEsnS7b7c/kWWJr758jyaNbz5/3Y/zlvDiS++jiOa1goeTZYkff5hO7VrxOlTXyP7jTt1eQHoKb22B0qJOAPd2Cz0fSjoUGPXB5TteX68FytXsPqry2RKFFVtLfqMpXyRJIEsSkqS5Psuuy7KkIcsSsgwyEpy7fPb2snz29hLnr5fO3jbjjEJWjuK2OQb6QbcmJvq2NlGviggBvMWOwyozljhZtUMtVl/d25qZGN/fTHiQ97+BLQ5Vg+//VJjyi4O8YuxtZpJhUDszj/YyE1SMXtJCyThyUuOrFU5+WSvao/iahtVkHr7NTMtrHLy/VguUxxIizl8+ke5k8txT5OR73+vCi5XmFijnmCIbEdL+Jy7qnO4223fs5a6BT5TKns1DhtzBCxNG/ue6ffsOMfHtj/n7780Gzap4zGYzXTq3ZvCg3jRrVr9Ex/7rr02MeOi58wcUBPfr2fg0LyQY2galSXhCkkfeKTx5jcYAowYucEis3uP77U/uv6/ff8LvmZ/P5e13PjVwRoJQeHf26apT+K3v6gnhxrSsG8DdXUN1XZFbu5LMu8NlDqea+XyZk1/XKziLkbXGRpkJC5aRORv6yq7Trs6Fvuc2fjof+sqcD3+ls19fHP5efFk6e1k+HyZzvqYsS2frnrvNRZfPf30hgD53WbpOAH0uwJYvuXxZoH1+TA3p7M/fKE2DpFQH2/YXsP2AzW3hd70qMgmtTXRvYiKw6MdKBIPVqyLzwUNW9h7X+GSRkxVF3Nh20QaFdXtUJgw006lh6QpMDqZovPKNg60Hixd2NYqXmTDQwk3lS+fBA29SuYzEhIEWRvYyM/tPhdmrFE7liODBmzWKdwXft9Ry3wHb8tGuleC+EIKXdufOYrVWTnB77fr1atKrZwcW/LrS7bU93Tff/EJM2SgeHDHw/HU1alRl5oyJrPpzPW+//QkHDh4xcIbXVy4mmrvu6kX/ft2Jjo4s8fHT0jJ4+qLV9II+ViWG8MwdqVhMhv2eBwAiAC8iw5bO/70vmHy7b68Aqx4fx5Oj7j9/edL7M/nk09nGTchLxMRE8+47zzJlyhds2Oixvf19nsVi5rGR9+hSW8/+ed7igZ5hri+k/3y6sI7kbKJ54fIlt7skD7ns8lV/TkJRNX79O5ejaZcvU2t5cwB3d9E3/L5YlRiJV+628EhPM7OWO/nxr6KtnkvJdBLgZ6FBvJX68X7ERHryU647XPofc2P/UU4F9h4tYPv+ArYfLOB0jnvekIcHSfRsLpPQykx1Ed75hJoVJN4bYeFAsplPFztZsqnwZ29kZGuM+dRB18Yqz91lJiLYt/8mnArMXObk09+c2J1F//moEInRd5rp3aJ0HTDwBeHBEg/fZmZoFzPz1yp8udLJkTQRQniTpje5gu9mNfR5n1o+2szoAa4QPDuv8M+5EtC3XQjR4Vd+XLjW67bLviVd/XvSRYWWrM/l32OXr2wXXGw7J2Ip3x3J7P5WCI8/di+LfluForjvTDxvMen9mZQtG0WfO7r85/p2tzanTeumzJm7kE8+/Z7k5DSDZng5SZJo2bIRgwfdTof2t2AyGZNzib7fJSfHJrP23yDa1soxagp3Ac8YNfi1eOS78ax5cc2BKkaNv3xHiFFDl5hXXhmF1eraSeqX+ctF+F1IXbu0oVnTenz15XusWPk37743g0OHjhk9rVKnf78exMaW1aV2wb7pqLbL22mUJk1qGnMue1a2woyFp68YfreuF8DgziUXfl+sXITE+P4WHuxh5uuVCrP/dJKTf/2f0zQ4eMLBwRMOflqdQ9kIM/XPhuHVYi0+0TfQ3fILVHYesrNtfwG7DhdQYHdPOBMeLNGxvkzXxiaa15Qx6LW/oLP4WImJQ10HrT5d7GTRBoXCdnRbullhwz5XCN61sW+Gu7uSVF762sG/J4p+v5JluKuticd6WwgO0GFyQonxs0D/tib6tjHxx3aFL5YpbDtUvAOMUWEmmtb0JyTw6g+qhfprc1MOX5gzQLTCDHaDN8nKUdl92E7qqWIcZbqEn8W1IXP/tiXTois2yrUS/IO5pzhTyBBcA/5JzGfcwEislpJ5bbN2VyFeiJViqi2Vgn3T8a/zlNtrV65cnjv7dOGHHxe7vbY3eP6F9/H397tsHyqTSWbQwN4MGtibxN37WbnyH1au/IfE3ftLfI7R0ZE0a1qPZs3q06ZNEypXKl/ic7jUu5NmiL7fJWj5jhAjA/AqWfPimocnJK03agJX45E9wLPmxb0HjDFi7Hy7TI8347E5fPfdcaNGdfjum8kAHDuWwh13PkRurngRUVi9e3XkhRceIzQkGEVRmP39QqZO+5KsrDNGT61U8POzsmzJLMqWjXJ7bTXvGNnLOqIpxWiG6oWu1gN8+piYEp/L7iQ7ny86fcXTbtvWD2Bgp6uH3+7uAX49uTb4/k8nX69UyMgu3nNocIDMzVX9qBdvpVqshbBg3wzcrkXTIDnDSVKKg8MpDg4lO0jOUFDcdFpkZIhExwYyXRqZaF5DRvbdp3XhKo6la3y62Mn8tUXr59+lkYmXh/hO0KuoMHW+k1krnKjFyDnrV5V5fqC5WBuPCt5h60GVWcsV/the9L0vTLJErTgrLWr706C6HxZz6Tu4q6iw/5idxMN2Eg8XcDz9xoPvarES/duY6d1CJiSg+L/TwvYAv1RKpqsn+Jncwj9oNKnhzwO9woo1z6KaufA0G/faLrte9AC/QDL5EdJlJXJgRbfXPnEilW49huJw3PjfujeSZYkJzz7KkCF3XPe2ySkn+f33taxY+Tfr12/T5XcWW64MzZrVd300rUeVKu7/Py8uVdV47f+m8d3sBUZPpVQJsKosfnY/fhbD8t5J4QlJY40a/Go8LgDPmhcnAUlAJSPGX7Y9hBfmGH+ETE/Tpr5M506tUBSVIfeMYevWRKOn5HXKxUTzxhtP0aplYwBOnszkuQnvsXrNBoNn5vvuvy+BZ8Y/rEvt3HWP4ji+UJfansgTAnBNg4X/5PDbutwrrtxq1yCQAR1Drrnyu6QD8HMKHLBym8L8tQpr96rFCpbOCQ2SiYsxUznGSuUYC3ExZkKDfCtsOpWjkJTi5FCyg8Mpdo6kOClwuPc1SHSoRKeGrtC7SXURegsuOw+rvP69k8Qjhb+TVoqWmPSglRoVvDvMSz+tMW6mg837i/4AZTHDoz3N3N/FjDhhpXRIStP4coWTBeuKt2Gmv59Eo+r+3FIngOoVLYactVUSNA1SMhX2HSsg8bCdfUfsbnk+s5pdB+D6tTHRuLp7nsCKG4BD8ULwO9oE0615UJHnWVQiAC8cS4WeBLWYrkvtV1+byrffle5Q86EHBzH6yaGFvn1ubj6HDx8jOeUkKSlpJCefJCXlJCeS00hJPknayczLWstYrRZCQ0MICw0mJDSYsNBgQkODCQ8PpW6dm2jWrD4VKpT84qXCsNsdjHt6IkuWrjZ6KqXSm4NO0KFutlHDHwXiwhOSPCpw9sQAvDWwxqjxx39TgVW7fXcDzCpVKrLo18+QZYlpH37FtA+/MnpKXkuSJAYPvp1xY4fj7+8K2b75dj7vvPspNlvpWEFc0gIC/Fm+7EuiIsPdXtuZvo6cPw3be9cQRgfg2XkqMxedZu+RK/dwbNcwkLs6Xr8llVEB+MVOntb4db3C/HUKB5Pd1bbDROUYM3ExFirHmCkfbSE0SMLkwUmUokLmGYWM0woZZ1wfyelODqc63NbD+1JlwiQ6N3KF3o3iZRHUCVekajB3tcLU+U6y8wt3H/W3usKUXs29M0zZvF9l3GcO0s8U/TGpZgWJ1++3ik0uS6nMbI3Zfyp8v0ohK7d4z2kRITKNbvKnaqyFqrFWIkO994jkySyFpBQHSakOjqQ6OZLqcOsB3MplJfq3MXH7LSbCg9x7n7uRABwg9ZSTyXNOcbqQIbgkwcg7I6hTxVrkuRaFCMALL/jWOZijW7i9blpaBl263UdBQenuxd43oRuvvjLaLb21FUXlZHomubl5hIYEExISdD5n8DY5OXmMfPwl1q3bZvRUSq1ON2fz+sATRk6hTXhC0l9GTuBSntgD3LAEKrdA5u9/9T9ibaSh9/dFliVOnTrNjM/mGD0dr6ZpGt988wt//bWJt98aT/16NRky+HZatWzM2KfeMKTfl6+7e8gduoTfaCr52152f13hqvYft/PZwtNXDUU7NA6kf3vv2Y+hTJjE0C6uzcV2HVFZsFbht41qsYMDgKwchawche0HLhxQkyTXavHwYJnwYBMRISYizn4dHiITEWIiPNiEWYf3fg4FCuwqNrvGqTMq6WecrqD7tELGGZWM0wpZuUqherDeqOrlJVrWNtG5oUyDqrLPrjIU3EeW4K5bTXRtLPP+T07mr7v+36rNDhNmOdh+SGVcXwsWT3zVfBVfrXDy/s/OQvdAP0eWYWgXM4/cZvaqf6/gXpEhEo/2NDOsi5mf/1H4eqWTo+lFe3A/la2ycnPe+cshgTJVYy1UKWehaqyFuBgL/n6e9eB9Jlcl/bRC+mnF1aIr1cGRFCd5Be4/gGs2QccGJvq3MdGshuc+j8VEmBk9IJL352YW6kC2psFnC7N4ZkgUZa6yKaZQsvK3vUxIx4UgufcgVNmyUQwa2IsvZs1za11v8+O8JaSmZfD2xPFERt5YCyCTSaZcTLSbZmacjIxTDB/xHLv3HDB6KqXaX3uDyLfLBFj1WYRUCAMAjwrAPWoFeNa8OBk4BsQaMf5vW0N55QdDhi4RUZHhrFzxNX5+Vj6c/jVTp31p9JR8hslk4qEHB/LoI0Mwm83k59t4YtRroiWKGwUFBbBi2VeEh4e6vbb98HfkbfbIjYp1ZcQKcA1YviGXX/7KuWrLkE6NA+lbhPDbE1aAX4nDCat3uVqkrN6l4lSu/zPuEuAnY7WAWZYwmyXMJrCaJcwm19cWs4TFLGGWwWyWUFWw2TXsTo0Cu0aBQ8Pu0LA5NAocKnaHq4efUcpFSLSoKdOilkyLmjLRoR6aFAheY+tBlddnO9h3vHB/1/Wryrw73EJMuGf/7eXa4KWvHSzbUvQHnMplJf7vXgsNqnrvSl1BH6oGK7Yq/PKPwj973PN8JklQLtJEhTIWwoLOHcCViQg2ER5iIjRQwmRy3/3N7tTIs6nk2jSyshVOZinnw+700wrpWQp2p/7Pc/GxEj2bmejTykRUiP6PJze6AvyctFMKk+dmklXIs7kiQ0x0bBxIi7r+BPm7/zFFrAAvmsDGE7FWGeT2uhmZWXTuci/5+Zf/X5Q20dGRvD3xaVq1amz0VAx15OgJHhj+LEePJhs9FQF4bcAJutQ3rA1KMlAxPCHJsAT+Up62tqMtBoXfACt2eM9qw+IYMuQO/Pys2O0Ovv12vtHT8SmKojD9f9+wYeMOPpr+GkFBAfxv+itMeH4Sv8xfbvT0fMJ99yboEn5rjhzyd73j9rrCBXanRuYZhcwzKqu25rHj4NVbBHVqEkjfdr7xWGwxu1Z3dWxgIitHY9FGlflrFXYf1f81QH6BSr4Xd2IKCZBoVkPmllquj7iynh06Ct6nYTWZ2c/48d0qJ9N/dZJ7nffu2w+p3PWmnbeHWWhe0zMD4oPJGmM+tXMotWghniTBgLYmxtxpwV/frgWCl5IlV2/qLo1MnMnTWLlNZelmhXV7ix+GuzZCVkjOuHIBSXKtGg8PNhEWJGE2ufZ1kKWzH7KEJGuYJAlZkpBk0FTIK1DJs2mXfFaLfDaEu5hkaBQv06GBTPt6JipGe+fzWdkI09mV4KfIyr7+f3pmtsIPq7L5eU0OjWv40aZ+ANUriAcYo+TvegdLhd5IFve2eo2KDOeeu/vwyaez3VrXG6WnZ/LAiGcZNrQfo58citnsaVGb/rZt282jj71MRsYpo6cinLV8R6iRAXgsrox3lVETuJSn3SvvMmrgbJvMuv2+2/7E39+PwYN6AzB/wQoyMrMMnpFv2rBhO/cNHceMT94gPDyUiW+OIyoqgpmfzzV6al4tNCSYoff306W2bc9ktIIMXWr7Ok2DnHyV07kqZ3JVzuQqnM51Xc7KdrXFyDyjkGsr3LvOLs2CuLOtb+7BEB4sMbi9icHtTew/ofHHDoW1e1S2HVSxu38zeK9jNUPDeNfq7ltqytSpLDawFPRnkuHuDmba1zMx/nMHOw9f+7HqVI7GQ9PsPN7bzLCunvUSeskmhZe/cZBXxANfwQHw2j0WOjYQKyaFwgkNlOjT0kSfliZO57rC8CWbFdbvdW/IrGmcfW3hMQvHCi3IH1rXMdG+vkzbujKhgd4Zel+qTLiJ0f0jmDz3FKcKEYIDOBWN9bttrN9to1ykmTb1A2hRR59V4cLVaQUZ2PZMJqDe826v/cCw/nz73XxycvKuf2Mfp2kan82cy9p1W3nvnWepUqWi0VMqEdnZubw/eSazv//V0DNGhcv9/W8QuQUyQX6GPZfehQjAL5c1L84E9DVq/FWJITgU33hxciUJd3Y9v3r2i1k/Gjwb37Zz5z7uvmcsMz+bSNmyUTw9bgQ5ObnMmbvI6Kl5rWHD+hES4v4DVGr+CQoOzHJ7XW9R3A5YNrvGK1+kk52r4q7XOBHBJp8Nvy9VvbxE9fJmhneDAodro7p/9qis3aOy77haIj20jeRngRoVZGpVkqhVUaZ2ZYmbystYPeYViVDaVIyWmDXGyoe/Ovl8mfOa90FVhQ9+cXIsXeP5QRbDN13VNHj/Zyezlhf9SNpN5SUmjbBSWZxhIRRTWJDEna1M3NnKRFauxoqtKss2K6zbp161zZmvio2UaF9Ppl19E02ryz7bQ79MuInRAyJ4f07hQ/BzUjKd/PBHNr+syaHRTWJVeEkrODALv+rDkAPKu7VuWFgI99/Xl2kffuXWut5s165/6X3Hg9x7z5088vAQgoMDjZ6Sbn79dSVvvvWxWPXtoRxOiVWJwdzW6IxRU+ibNS/u8fCEpBJsBnp1nvTU3B4oa9Tgy328/Um3rrcCkJxykv37kwyeje/bfyCJYQ88w/ezpxAUFMCLLzzGgQNH2LR5p9FT8zoREWHce8+dutS27ZkKauneufxKNOBacYimUaiNkIpCkn089b0KPwu0rC3TsrZrJVRWjsb6fSq7kjR2H1XZe0y7oY00jRYcgCvkriRTu5JErUoyVWMksbpb8DhmE4y6w0yLmjITZjlIP3Pt+92PfymczoU3h1oMO3ijqPDiVw5+XV/09xQ9m5l4cbBoeSK4T3iQRN/WJvq2drX9Wr7V1SZlw7++GYbLMtSuKNOunkz7+jI1K3rmE9vVDuhJN7DrZnSYiTFnQ/DMIobgAA6nG1aFi+N2Rafase2ZSmCjN91e+v77+vLV1z9z+rRhrRY8jsPh5LOZc/n5l+WMfnIoCXd2Qzb6qLkbHTp0jFdencLadVuNnkqxVY+PI+t0NunpmUZPRVfLd4QaGYCXxZX1rjBqAhfzpADcsPYnp/NMbDjgu0fl/P39aNSoDgCbN+8yeDalx/4DSYwd9wbTp72K2WxmypQX6df/MZKT04yemlcZ/sAAAgMD3F5XzT2KPWmO2+sKwo0ID5bo2thE14v2z0nO1NhzTGPPUZU9x1T2HNVIOeU5obifBcpHSpSPOvsRKVG5rGt1t7f2OhVKr1tqyfwwwcoLXzpYvevaqd3yrQrZ0zUmP2QlsIT32y1wwLjP7KzaUbRk0WKGpxIsDGwnWp4I+gkPlujXxkS/Nq6V4TsPuw7q7jnq+nw8w3OewwrDYobqsa4DubUruz7XqCDjZzF6ZsaJCjMx+q6zIfiZ4i/su3RVeNv6gcRXKMW/WJ3Zk+bgX+NR5KBKbq0bHBzIA8P6M+n9mW6t6wsyMk7x/AuT+Pa7+Tzz9EM0b97A6CndkIICOx99/C0zPpuDw+G9fRy7dG7N1Ckv8f7kz/n4k++Mno6u1h8IJDvfREiAYYuw70IE4BdkzYszAwlGjf/7rhAU1XffpDduXBer1fVCYvMWEYCXpD/+WMek9z/jqbHDiYoM54PJLzBw0BOiN1YhRUdHMmTw7brUtu2ZDKr3PmkLpUdspERspESH+hdWRhU4IO20RlqWRuopjdSss19ncf7r7DyNAgfFalNjkiHADwL9JAKsrs+RIZwPuCtEXQi8o0J89/lTKJ0igiWmPmLlmz+cTP7ZybXe363bqzJ8sp3pIy2EB5fMfSEnH574yM6m/UULv2PCJd4dbqF+Vc9cqSr4pvAgiTZ1JdrUvfB3l52vnQ/Dz30+nKq5ra3ajfC3Qs0KrvZc585eio+VMYtjRpeJCjVx2y1BfL30xlcWXrwqvHuLIG5vXTra4pU41Yltz2QCm7zn9tL33N2HWbPmib3GriIxcT/33j+OejfX5P77+9K9W1tMJu95YHE4nCxdtobJH3zO0aPJRk/nhu0/4OqK0KF9C58PwJ2KxO+Jwdze5LRRU0jImhf3aHhCkuHhi0cE4EBnIMqowX29/UmrlheWEm4RK8BL3IzP5tC5UysaNqxD/Xo16d/vNr6fs9DoaXmFhx4ciL+/+5fVqTkHsR/5ye11SzuTDGXCzUgSFz4497XEubNtk1Ichs7TF/hZoFK0RKVCrLB2Kq7AvMDhCsTtzguXHU5XrYDzQbfra9GPWyjtJMm1QWbT6jLjZjo4knb1ZG7XEZX7Jtn5+HEr5SL0DcEzsjUemeZg77Gihd8Nq8lMfshCRAmF9IJwLSEBEs1qSDSrcSEUt9lh73GV3Uc09hxTOZDsOpCbY4OcfI18N3SsM5sgLFAiLNgVzIcHSYQGQmSIRPVYV+BdRbTpKhI9OjrYHR5wJMSH2Y/8hH/NkcjB1dxaNyDAnxEjBjLxrY/cWtfX7Ni5l7FPvcE770Rz9919GDDgNkJDPPeAz6FDx5jzwyJ+/nkZp04ZFqC63ZEjJ7DZCqhfvzaRkWFkZvrOv+1Klu8IMTIAj8KV+S42agLneMpbXMPan2TmmNl82Hfbn8CFADwvL5+9+w4aPJvS6YMps/h85lsAjH5yKIuX/Cl6pF1HuZho7hrQU5fatt2TQfOIfRh8SniwiRfvv/axTIdTY9QU0QaoJJlNro8g/0vfpYogTBCup1Ylma+fsvLERw62Hrx66Hw4VePed+189LiVauX0uW+dyNB4aKqdIyeLFg61ry/z9jBrqW7XIHg+fys0qCrToCrA5asiVQ1ybRo5+ZBrgxybRq7t7HU2yM13fZYl1+acYUGukPvCZ4kg/xL/ZwmC59EUbLsnE9hsittLDxrYi5mfzyUtLcPttX1NSmo67743gw+nf02Xzq3p2rUtbds0xc/P+M05CgrsLF7yJ3PnLmLjJt/cw0xRVA4cOELdujdx663N+fnnZUZPSVcbDwaRlWsiPMjQNigiAM+aFycD+vQ4KITfdwX75MYs54SHh1KrVjwAW7ftRlF8+B/rwf5Zu4X167fRvHkDwsNDeXLU/bzy6lSjp+XRHn548PnWPe6knNmL/dgCt9cVmKlsIQAAIABJREFUPM8N7O8kCIJwXliQxCdPWHnuCwfLt179jUNqlsbQSa52KHXj3LuE9ECyK/w+ebpo4XdCKxMvDLKIFa2C15Ml18rxkPPbwogneU8XEWIiwE/iRLrhZ70Ll7AfW4BfzZGYQmu6ta6fn5WHHxrMq6+J97mFlZ9vY/6CFcxfsILAwADa3dqcbt3a0u7W5gQElOxRu337DjFn7m/Mn7+cM9k5JTq2EdLSMqhb9yY6tL/F5wNwVYWVu0JIaG5Yi6Lbs+bFyeEJSYYGkoYH4EBzINKowZfvCDVq6BLRonmD87sNiw0wjfXBlFl88/UkAPr17cG0aV+JHmlXUaFCDP36dtelti1xEmjiQJAgCIJQeH4WeGe4hfd+lPj696uHOVm5GsM/sPPJE1bqVXFP6rz9kMpj/3NwOrdo4feD3c2M7O0JL/UFQSiNYqNMPJYQwdE0J2sT89mw20ZOvngN7hE0FVviJIJu+djtpfv368GMz+Zw4kSq22v7ury8fH5bvIrfFq/CarVQo0ZVataoSq1a8dSsUZWaNasRFnbj7Xs1TePo0WT27DnAnr0H2b3nAHv2HCQ5uXSdpZtvKwCgdasmmM1mnE7fPli3bIehAXgkrux3rVETAM8IwHsYNXB6tpltSQHXv6EXa9XqQv/vXYn/GjgTYdPmnaxZs5E2bZpisZhJSOjGpzO+N3paHunRR+7GbHb/w5OStQvHiSVurysIgiD4PlmCcf3MlIuESfOcV92wL68AHv3QwczRVm4qf2OrVDfvV3n0Q3uR+h/LEjwzwMJdt3rP5lqCIPiuSmXNVCobQt9bQ9h5qIC1ifnsPGjHqYhe30ZynFiCkrULU3hdt9a1WMw8+sgQnn9hklvrljZ2u4OdO/exc+e+/1xfLiaaWrXiqVGzKrVqxlM+tsz572maK9zW0M5/DaAoCkeSTrBn7wF27znA3r2HyMvLL9F/jyey2WwABAcH0rxZff7+Z7PBM9LXtsOBpGebiQ4xLOjvgQjAjQvAV+wM8YjdxvXUsmWj81+LBznjfTBlFm3aNAWgf3/X0fFzT0yCS1xcBfrc0VmX2rbEdwHx+/Y54j4kCEIJuqejmXIREhNmOSi4yp6+Z/I0Hp5q5/MxViqXKV4IvveYyuMfFS38tprhzaEWOjcU4bcgCJ5FlqF+vB/14/3Ital8s/QMW/cXuHUM0f6uKDRsie8S1Opzt1e+s08XPvl0NkeOnHB77dIuJTWdlNR0/li1zuipeL2LW8y0b9/C5wNwVYOVO0MY0PKUUVPoAbxk1OAAhnYEzJoXVwZoatT4y3fc+OkjniwgwJ/Klcqfv2y3X+VdmlBiduzcS3LKSQAqVypPi+YNDJ6R53ls5D2YTO5/465kbsGRstLtdQX3EBm2IAjepEsjEx8/biUs6OppS/oZjQen2Ek5VfQHuCMnNR6Z5iCnCGsXggPgf49ZRfgtCILHC/KXKRvhCWvxSjdHykqUzC1ur2symXhs5D1urysI7lSrZvz5r9u3b2HgTErOMmMz0KZnM2DDGL0lTjcM2sEkJcvCzqO+3f6kTJn/tlZ3OHy7p5G3SLyoFU27dqXjgbaw4qtVpudtHXSpnZ/4ni51fZIIowVBEK6rUbzMl2OtlAm7+kvZ5EzX5pWZ2YV/YD152rV6PKMIPxMdJvH5aD+a3mT0S3tBEAQXPRc3iIXe7qPXe6RePTsSX62yLrUF4Ub5+/tRufKFxaKVK5WnWrVKBs6oZOw8GkDqacMOPkq4MmDDGP0q2dD2J76+4rBM9H8DcKvVYtBMhIslJu4///XFLWoEGDas//lNW93Jmb4OZ9pqt9cVBEEQSrcqMRKfPG4lPPjqz12HUzUenuYgO//6LzzP5Gk8PM3O8YzCv0iNKyvx1VgrNSqISEgQBEEoGmfaapzp7m+nIcsSw4b1d3tdQXCHrl3aYDL9Nw5t3+4Wg2ZTcjQNVuwINXIKhmXAYGAAnjUvTga6GjW+r7c/gctXgMfGljVoJsLFLt6MtGaNqkREhBk4G88RHR1J714ddaltE6u/BUEQBJ1Ui5X430gLQf5Xv83eYyqPTXdcs5+3zQ6PTXew/0Thw++bq7hWoZePEuG3IAiCUDx6vVfq3asj0ZcsyhMET3DPPX0uu65DB98PwMHwLLTr2SzYEEauAG8KRBsx8PFMC7uPX+Ndio+4NACvUCHGoJkIF7t4BbgkSTRvVt/A2XiOe+6+Q5ezFJxpa3RZ1SAIgiAI59SpLPPho1b8rVe/zdaDKk9+bMd+hY50TgXGfGpn2yG10GO2riMzY9S1V58LgiAIwvW4zpZd4/a6VquFu4fc7va6gnAjWrRoQL2ba152feNGdQgNDTZgRiUr8bg/xzMN6w4RjYH7QBoZgBu29P3PPb7/Rw2XB+AVy5czaCbCxdLSMsjIuLDzbmnoNXU9AQH+DBrYW5fatsR3danrC3y8C5QgCEKJahQv8/6DVizXaK24do/KiA/s/HvRKm9VgwmzHPyVWPjwu2dzE1MfsRJwjcBdEARBEApLr/dMgwb2xt/fT5faglBUERFhvDVx/BW/ZzKZaNu2WQnPyBgGZ6KGZcGlMgBfuy/IqKFL1KU9wG+5paFBMxEulbj7wirw2HKiNU3fhO66HG11pKzEqcPO5oIgCIJwJa1qy7w11IJ8jVfYWw+qDHizgIlzXX3BJ85xsHiTUugxOjc08X/3WjAZvZOPIAiC4DOcmVtwpKx0e92wsBD69u3u9rqCUFSyLPHu289QLubqjSg6tGtRgjMyjsGZaOkKwLPmxUUDhhxasTlkNh8ONGLoEnfpCvDKlctTPT7OoNkIF7PbHee/LhdbxsCZGM9kkrn/vgQdKmui97cgCIJQ4jo1NPHq3Raka3QmUVX47g+FLs8V8P2fhQ+/W9SUmTjUgg77RQuC4IOudrafeAgRrsT13sn954jed++dyOKJSzBQQIA/b74xjtatm1zzdrfe2vyyzTF90ebDgdgchv07m53NhEucUf/irkaNvelgAA5n6XjwvTQAB+jYqaUBMxEuFRBwoQd9+VK+OWmXzm2oWNH97XkcJ5agZO10e11BEARBuJ7eLUw80//6/RWvtSnmperGyUz+f/buO66q+o0D+OfcxUaGihPcCogiDhAEQcv1a5imWZqpaWZly4YNR8us1DRLzYaVaUMjUzO1ATjBvQd7KsjwsuGu8/vjqmls+J77vZf7vF+vXurl8pzHhMs9n/M9z3d27SNWCCGEkMbSq89Be2UP87qeHdvhrruGMK9LSH307NkFv2z5DPffd1edz3V2dkRAP18TdMWXVifgeLIdr8PLYMyEuRyYB25L3g/HW8f8bwBo2dK1ymPDhwVz6IT8l4P9vy82LVpw3YWXuxkzJrAvKhpQcWEF+7qEEEJIPU0aKsfEUDmTWp09BKx5Sgl7GqNKCDEjtJ9M81NxYQUg1n9Pivp6fPqDzGsSUpuWLd3wwvPT8fOPnzRo37Xw8CAJuzIfnLNRLpmwyQNwdaSXAGCkqY970+EE65j/DQA6XdVbavv49UTLllVXhhPTsr8tABdF633rOHCAH/r4Vd2Buam0V3ZDX3SZeV1rYb1fkYQQwtYrDyrh69W0t9ttXAWsm6uCi6N13MFICGkepDzFqW3EFGkafdFlaK/sZl63b19v9Ovnw7wuIf/VvXsnLHlvHqL+/h6zn3gYNjYN2zE8PNw65oBzzkZH3siGTYrHCvABALgMPU7PUyGroO7bUZuL4uLSKo8JgoBhw6zjipY5u30EijUH4DOmS7D6G0BFwnpJ6hJCCCENoVQAy2cq0cKhce/xXRyN4XcbV0p7CCGkLhSMsyHVuZRU536EuLm1wMSJY/DNhg+x47f1GPfASCgbOTOuaxdPdOzYlnGH5ierQIn0vIZdHGCoFYzZsEnxCMC5bQFsTau/AaCoqKTaxydNvAcCvTvg6vYV4AYrDcA7d+4gydVVXf5R6AtOMq9LCCGENEZbNwFLHqt9U8zqONgCa55WorMHvWcjhBBiOvqCk9DlH2Ved/iwYHh6tmNel1gnd3dXTHroHnyz4UPsj/kJby9+HkGB/kxqR1jLGBS+GanJs2EeATjH+d9WFoAXVx+A+/h0w4i7aRMKnuztb1sBbmA/Y80STJ/2oCQXYirjafU3IYQQ8zLEV4ZZI+u/EkmlAFY+oYKvJ6/tegghhFgzKc6pZDIB0x4bz7wusR6enu0w7bFx+O6bj7A/5kcsXvQsggL9IZezfb9kNWNQ+GakJs+GTbqPvDrSyw0Al6+kSq2AEyn2PA7NTXUjUG569tnH8NffB6HXW2f4ypODgx1sbf/dxer69SKO3fDh7uZSr12YG8pQkgzt1T+Z1yWEEEKaas49CpxJNSD2Uu3vvWQyYOl0JQb1pPCbEGK5rPMe1+ZDe/VPGEqSIXPswrTuuAdG4JPV30Kttr5zYNJwcrkcAQG+GBYehPDwIHTu3MEkxx04oA8cHOxQWlpukuPxciLFHpVaATZKLq/YgepILzeXcWkFpjqgqd9Zj+BwTADA8RR7aHTWdQtpTSNQAONco3vvHW7CbshNA/r73fHn7JxcTp3wM3ny/Q3ejKI+KhK+BL3dJoQQYo5kgjHY9nCp/f3ogoeVGO4vN1FXhBBCSHXEG+dWbNna2uCRh+9lXpc0Hy1aOOGee4Zh+bLXcfjQFmz8dhmmT3/QZOE3ACiVCoSEmHxEtclpdAKO81soLIMxIzbpAU2Jxp+YUHENI1Bumvv0VCgUJr0JgAAYNKjvHX/Ozs7j1AkfUr3pESvzoU3fyrwuIYQQwoqro4CPZiqhqCHffu5+BcYFU/hNCGFDIbeuBWCELW36VoiV+czrTp58P1QqJfO6xHJ17eKJx2dMwPcbV+DQgS1Y9uF8/G9MOJydHLn1FDGUxqCYgEkzYpOln+pILwHASFMd77+sbQNMACgqqnkECgC0b++BiRNGY/MPO0zUEQGAQYP63PHn7GzrWgE+7oERcHFxZl63Mvk7iPpK5nUJIYQQlvp2lqFDSwGpOVXvWLoviMJvQgg7Or353hlpvp2Rm0R9JSqTv4Ot9wtM694ch7ll6x9M6xLLoVAoMGhgH4SHByI8PBCeHc1vc9ShQwMhkwkwGJr3qxXnrHSkOtJLcBmXZpL/yaZc/hsAwMOEx7slM1+FzHz24xbMXV0rwAHgqTmT8fuuaBQWFpugI+LgYAcf7+53PHblSg6nbkxPqo1PRH0FKpO+Y16XVE+CvUsJIYQQQgghZqYy6TvY9JgDQW7LtO60aeOx9ZfdEMXmHS6Sf7m5tUBY2CBEhAdhSMgAODjY8W6pVm5uLeDn1wunT1/k3YqkbualHdw1PA7vAWNWfNwUBzPlCBR+40+scPU3UL/RGi1buuGDpa9AoETLJAb096uyQ/GJE+c5dWN6w4eHwNOT/dVdTfpWiBqT7Z1ApCDSaxAhhBBCCCHmRNQUQCPBmMmuXTwxdOgg5nWJeenRozNmP/Ewfty8Egf2/YylS17GyBGhZh9+3xQRbiVjUPhmpibLiq0iAD9khfO/AeD06Yv1ul0jfGggZs18yAQdkf/O/05NzcRVKxqB8vj0B9kXFQ2olGCDFmtQ44KL5rIQgzJ1QgghhBBCmqQy4UtANDCvO2OaBOeGFqJHj86Y/+qTJt3Y0RRUKiVChwzEwgVzEfX399i+7XO88Px0+Pv7QCazvJOz8PAg3i2YBOfM1GRZsUlGoKgjvVwBcLl0otEJOMFvV1OuiopLkJCQgp49u9T53OeenYYTJ87h2PFzJujMev13/vfh2JOcOjG9fv184O/vw7yu9uqfMJSkMK9LCCGEEEIIIdbOUJIC7dU/oWzHdku3QYP6wte3O86fT2Ba1xJ07eKJaY+Ng1Ihxzvvfca7nSZp2dIN4UMHISIiCMGDA2Bnx3ZcDk+9enZB2zatmv2ixRMp9tDoBKgUXFbCBaojvVxdxqVdl/pAploBfjcALrv6nEixR6XW8q40sVLfQFsul2HF8jfg7uYicUfWq22bVlXmfx86bD0B+IzpEySpW5mwXpK6pBGs96WWEEIIIYSQZkuqcy6pzhHN3YGDx6DX6zF27AiLGQdyOx+fbnj6qSnY+vOn2B/zA95950UMHxbcrMLvm6xhFXilluvCYTmMmbHkTBWA0/gTTo4fP1vv57Zu7Y6PPppvkbemWILHHht/x/xvg0HEkSOnOXZkOh07tsXwYcHM6+oKTkKXf4x5XWJZmsvEFkIIIYQQlmocd2eC0z0eexvSWax0dPnHoCtgv3hr1MhQtPFoybyuuSsuLsWxY+fg4GCHsWNH8G6nTra2NoiICMLbi5/HvugfELl1DeY+MxW9e/doVvvJJSam4Ysvf8LkKS/ir78PAQDCrWQOuDWMQZF8BIo60ksAMErq49TksJUH4A0daRI8OADPzn0MK1d9I01DVsrZ2RETJ9z5PX3xYiIKC4s5dWRaE8aPluTCSmXC58xrEkIIIYQQQgi5U2XC51AErmNaUy6XY/z4UfhszfdM61qC6JhYBAb2xZzZD2P79r9QXFzKu6U7tPFoifDwIISHByIo0B+2tja8W2JOq9XhyJHTiIqOQ3RMLDIzs299rFOn9rhrePCtv3tFRSXHTqV3ON4B+B+3w49SR3oJLuPSJL10aooZ4P4A2pjgOFVkFSiRka/icWizce1aPjIzs9GhQ/3/CZ6c/QjKyyvx+fofJOzMujw86V7Y2995a9Ohwyc4dWNacrkc48axv6ptKE2D9soe5nUJIYQQQgghdeOxypvwo72yB4bSNMgcvJjWfXD8KKxdtwkGg3V9QUVFx+HVV2ajZUs3vPD8DLz9zmqu/QiCAL/ePRARMRjh4YHw7tWVaz9Syc+/jph9RxAVHYeDB4+jrKy82uft238UoijCxkaFwYP7ISoq1sSdmlZGvgpZBUq0d9PyOHwbGLNjSWcEmyIA5zb+5HCCda/+vunY8bMNCsAB4IXnp0Mul2HN2k0SdWU9VColpj46tsrj1rIB5rCIILRs6ca8rlS7kRNCCCGEEEII+Q/RgMqEL2Hn/w7Tsm3btsaQkAHYt/8o07rmLjU1E6mpmejUqQMmPXQPfv89CsdPNOwO/qayt7dDSHAAIiKCMDRsENzdXU16fFO5eCkJ0dFxiI6OxZmzlyHW4+pdbm4BEhJS0aNHZ0QMDWr2AThgzFAfDFTzOvxoUADeeIfjHXkd2qwcP34OY+9v+Ez5Z+c+BplMhk8/2yhBV9Zj7P13V/lBotFoceLEeU4dmdbEiWOY1xQ1amjStjCvSwghhBBCCCGkepq0LbD1mQdB5cK07sSJ/7O6ABwwrgKfPq0DZDIBa9e8jamPvYRLl5MlPWb79h4IDw/CsPAgDBrUF0qlKWJB06qoqERs3KlboXd2Tl6j6sTGnUKPHp0RNnQQ4w7N0+F4R94B+BIpDyDpV7o60ssFAJctUzU6AceTLW83XSn8/c8hLHjzGahUygZ/7jNPPwqZTIZPVn8rQWfNn0wmYMb0B6s8fvzEuWY/QwoA2rXzQEjwAOZ1K5M3QtRXf6sSsUzWdcMjIYQQQgghlkfUl6MyeSNse81lWjciPBCtWrkhN7eAaV1zFx0Ti+nTxgMw7hv21VdLMXPma7h4KYnZMWQyAf7+PggfGohhEYPRrRvbETbmIicnDzExR/BP9GHExp5ikrfExp7C1EcfQBuPlujRozPi41MYdGq+jifbQaMToFJwOTsPUkd6ubiMS5MsgZf6Us9dJjhGtU6m2qNCK+NxaLNTUFCIXX9EN2oVOAA8NWcy5HIZPl65gXFnzd/IEWHo1KlDlce3bv2DQzem9+D4Uew3vzRoUJn0DduahBBCiDmgq4GEEELMXGXSN7DtMRuQsdtvTS6XY9wDI61uH7Jjx86huLgUTk7G8b3ubi7Y8vNqrPv8B6z7/AfodLpG1e3YsS0GD+6H4MEBCAr0h4uLM8u2zYIoijh3Ph5RUbGIjo7DhYuJzI9x9NgZ6PUGyOUyDA0b1OwD8AqtDCdT7RHYjcuGrAoYM+StUh5AShzHn9D879tt2rS90QE4AMx+4mE4OzvivSVrG/0ibG1at3bHwgXPVHk8OycPu/fs59CRacnlMowfN5J5XU36rxArG3cLE6kfyl8IIYQQQoi5EhivryENI1bmQZP+K1SdHmJad8KDo7H+ix/rNZ+5udDr9Thw8BhGjxp66zGFQoFnnn4U/xsTga2//IHff4+qc4RH2zat4O/vcyv0bugecJairKwcBw+dQHR0LGL2HUVenrR3DBQXl+LCxQT49e6JoUMD8cWXP0l6PHNwON6BVwAOGDNkiw3Ah0lcv0YUgN/p7LnLOH3mEvr26dXoGg9PuhfevbriuRfeRU4jZyhZC7lchuUfvQZX1xZVPrZ583bo9XoOXZlWWNggeHi0ZF63MvFr5jUJIYQQQggh7FhRhmmVKhO/Zh6Ad+jQBoMH98OhQyeY1jV3UVGxdwTgN3Xu3AEvvzQL816cieMnziElJQOFhcUoLCyG3mBA1y6e6N7NC127esHR0Z5D56aRlZWD6OhYRMXE4ciR09BotCY9fmzsKfj17ol+/t5wdnJEUXGJSY9vaofjHfA8+23c6kvSDFmyAFwd6dUeQCep6tfmynUl0vLY3Y7TXHz//Tb0/XB+k2r4+/sg8pc1eHHee4iLO82os+ZnzpOTMXBgnyqPV1RU4qeff+fQkelNfJD9q6a+4CT0RZeY1yWEEEIIIYQQUj/6okvQF5yE3K0f07oTJ4yxugB83/6jMBjEGkeHymQCBg7ww8ABfibujA+DQcSpUxcQHROHqOhYJCSkcu0n7shpzJr5EORyOUJC+uOP3TFc+5FaWp4KV64r0c7VtBcabuikjvRq7zIuLUuK4lIOyQ6RsHataPV39f7YvQ9pDL6O3N1c8PWXH+DxGRMg0P1nVQwa1BdPzZlS7cd+2/4XCguLTdyR6Xl4tERYGPudkitTNzOvSQghhBBCCCGkYaQ4N7treDDc3VyY1zVnanURTp26wLsNroqLS/HH7hi8Ov9DhIROxCNTXsD6L37kHn4DwMWL/25IOlSCjMMccc5UJcuSKQC3IjqdDu8vXcekllwuw8svzcJ33y5Dly4dmdRsDtzcWmDZh/OrvXoriiK+++5XDl2Z3vhxIyGXs315EXWl0GbuZFqTEEIIIYQQQkjDaTN3QtSxnRWsUCgwdmzj9y6zVNExcbxbMLm0tCx8820kpk1/BYNDJuCFF9/Db9v/wvXrhbxbu0N+/nWUlpYDAEJDB1jFIlAKwBtuiIS1a6TVCTie0nznHzVVdEwcYvYdYVZv4AA//Pbr53h27mNQqZTM6loiuVyOD5a+gtat3av9+MGDx5GUnG7irkxPJhPw4PhRzOtqM7ZB1JUxr2vNaDYjIYQQQgjhQoL3oVaQS5kVUVcGbcY25nUnTuA3gJiXqOhY3i1ITq/X48iR0/jgo/UYNWYGRo6ejqUfrENs3CnodDre7dUqLd04ScHd3RW+vt05dyO94yn20Oq4vaBKliVLEoCrI70cAfSVonZdTqbao1wjZa5v+d5fuo7pC4xSqcBTcyZj+7bPERjI5Z+dO0dHe6xf9y5Chwys8TnfWsnq75DgAWjXzoN53cqUH5jXJIQQQgghhLBH6yysgxTnaF5e7TFokHXlCgkJqcjKyuHdhiR+3xWNF+e9h8HBEzB12svYsGErUlMzebfVIOnpV2793hrGoJRrZDiZym1hcd8bmTJzUiXFgQDkEtWu1eEEGn9Sl9TUTHy3kX0Y26lTB3y74SN8snIBunfvxLy+uWrXzgM/bl6FkJD+NT4nKTkdBw4eM2FX/EycKMHml+rz0KvPMq9LCCGEEEIIIaRx9Oqz0KvPM6/7kBWuAo9uJqvAL1xMxJq1m7Bp028AgM2bt2PXHzEoKi7h3Fnj3b6XXuiQARw7MR2O2aocxkyZOakCcC7jTwAgLoHGn9TH6k83IjEpTZLaI0aEYvu2z7Hy4zfRrZuXJMcwF338emLLT5/U+fdctvxLiFYwb6JlSzcMiwhiXleTSqu/m7vm/91BCCGEEGJa9P6KmIIU52p33z0ELi7OzOuasygLnQNeWalBdEwcFr/1CcIjHsG48U/hk9XfYtMP2wE0jxXThYX/hvc+Pt0hl3NZ72tSnLNVSTJlqQJwLhtgFpXLkZJrw+PQFqe8vALPPvc2ysrKJakvCAJGjQzDjt/WY8XyN9Cta/MLwkeMCMV33y6Du7trrc/7fVc0oqKax9XcuowbN4L5DwNRXw5NhnWMjyGEEEIIIURqNCqbsKTJ+BWinm2uoFIpcf99dzGtae6OHDmN8vIK3m3Uy7Vr+fh5yy7MeXohAgePx5NzFuDHn3YiOyfv1nOSkzOQkXEVQ4dafgBua6u69XuVStnsF3oCQEquDYrKuQX9kmTKzANwdaSXHAD7JaD1cCbdjjZ1a4Dk5Ay88eYKSY8hCALGjB6K7b+tx5frl2DEiFAoFApJjyk1W1sbPPP0o1j18Zuwta39gotaXYT3lnxmos74EgQBE8aPZl5Xm7kTotZyb5eyRNZwtwIhhBBCCJEQvZ20GqK2BNrMnczrSjFa05xpNFocPHSCdxvVEkUR588n4NPPNmL8hKcxNOIRLFy0ElFRsaioqKzx8/btO4KePbvAy6u9Cbtlz9bmztzH27srp05MRxSNGSsnQTeyZaakWAHeB4CTBHXrdCaN2z+Oxfpjd4wk88D/SyYTMGTIAHyycgFiojfjpXkzLe5FUKFQYNJD92Dv7m/wzNOPQqjHNuNL3l+LgoJCE3THX1CgPzp2bMu8riZlM/OahBBCiDmivIgQQoglkuKcrWsXTwQE+DKva87MaQ54RUUloqJisXDxSgyNeATjJzyNTz/biPPnE+q9YOrM2csAgNGjhkrZquRs7e4MwH2J7CwIAAAgAElEQVS8u3HqxLQ4ZqxOMGbLTEmxFJfL+BOA69UJi/bhR1/A17c7+gf0Nsnx3N1cMPPxiXh8xgQcPXoGO3b+g/37j95xu4w5kckE3PO/YZj7zNQGBbz79h/F9h1/S9iZeZFk88uieOgKzPMqOCGEEEIIIYQQQFdwAvqieMidezCtO3HCGJw4wX6TTXMVHXMEoijWa7GdFHJy8hAdE4eoqFjExp2qdXV3fcTHpwAARo8Kw7rPLXdhm7ubyx1/9raWAJxvxhoC4CTLglIE4Fw2wNTqBVzItOVxaIun0+kwZ85CfLPhQ/j4mO4bWRAEDBrUF4MG9QUAJCSkYt/+o9i3/wiOHz8PnU5nsl5qctfwYDz/3PQGz3gqKyvHosWrJOrK/Li5tcBdw9lf+6LNL5sfWt1ICCGEEEJI86NJ/QF2fRYxrTlqZBiWLFmLomLrGImZl1eAc+fj4de7p0mOd3O0SVR0LKKiYnHhYiLT+knJ6dDr9ejZsws6deqA1NRMpvVNQRAEBA3ud8dj3r26QhCEZj869EKmLbR6AUo5l7/nEACfsizYbFaAX8qyhUZH23k0VlFxCWbMnI9vN3yInj27cOmhe/dO6N69Ex6fMQFlZeU4HHsS+/Ydxf4Dx3DlSo5JenB0tMeggX0REhyAIUMGNHpMy/KPv8bVq9cYd2e+xt4/Akol45cTgwaa9Ei2NYlVoZ8IhBBCCCF8iLTswepo0iNh1/s1QKaq+8n1ZGtrg3vvG45Nm35jVtPcRUfHSRqAV1RU4uCh44iOjkN0TBxycwskO5ZGo0VKaia6dfXC6FFhWLvO8laBe3t3rbIC3NHRHh07tkV6+hVOXZmGRifgUpYt/DzZbnJbT8yzZaaJlTrSyxNAB5Y164vGnzSdWl2E6Y+/io3fLUfXLp5ce7G3t8PwYcEYPiwYgPHK4b59R3HxYiIys7KRkXEVeXnXm3zFTS6Xo0+fnggJ7o/gwQHo27cX5PKmzdo/ceI8Nm/e3qQalmbCg+w3v9Rk/QFRo2ZelxBCCCGEEEIIW6JGDU3WH1B1vJ9p3YkPjraqADwqOhZzn5nKtGZFRSX27TuC3Xv2ISo6DuXlFUzr1+by5ZQbAfhQiwzAQ4cMrPZxH+9uzT4AB4xZK6cAvIM60svTZVxaOquCrFeAcxl/AtAGmKwUFBRi2vRX8P13y81qk8quXTyrhPKVlRpkZeUgMysbmZnG/zIyryIrMxtl5RVwcnSAo6M9HJ0cbv3eyckBjg7Gx1q1csOA/n5wdLRn1qdaXYT5r3/U7G+FuZ2vb3d07sz+upcm1fJ+OBJCCCGEEEKItdKkbmYegPfs2QXdunkhMTGNaV1zdeFCIq5dy0fr1u5NqlNRUYnomDjs2bMf0TGmDb1vl5OTCwDo0aMzOnfugJQUyxmDIpfLcO89w6r9mI9PN+zes8/EHZnemTQ7TOaW9GIIAGbBEOsAnNsGmKdpBTgzubkFmDJ1Hj779C308TPN7KnGsLFRoUuXjujSpSPvVgAA5eUVmP3km1ZxFfB2Y0aHM69pKEmBLtd8dsAm5s2KrjcRQgghhBBitnS5sTCUpEDm2Jlp3TGjw/HJ6m+Z1jRn0dFxmDhxTKM+Ny+vAN9v2o4fftyBwsJixp01nKfnvwsrJz44Bh98tJ5jNw0z4cExNe4H5+3d1cTd8ME5aw0BwwBcxqrQDVyuC6TnqaAubdrYCnKn3NwCPDp1Hnbu/Id3KxZBr9fjueffwekzl3i3YnKjR4Uxr1mZ+iPzmsTcUYpNCCGEEEKIpatM/YF5zTGjhzKvac6iYhq+GCwpOR2vv7EcEcOnYN3nm80i/AZwx538Eyf+D85Ojhy7qT9nJ0c89+xjNX7c3c3VhN3woy6VIz2P3Vz/BmKaMTMLwNWRXi0A9GZVryFo/rc0Kis1eOmVpVix8msYDBRO1UQURbz+xnLs23+Udysm17evN9q182Bb1KCDJm0L25qEEEIIIYQQ05Hw9FGgrc7NmiZtK2DQMa3ZqVMHePeyjhW3AHD48ElUVmrq/fzvN23D2AeeROSve6DVsv1/3xRKpQKenu1u/dnBwQ6THr6HY0f199RTU+Dq2qLGj6tslCbshi+OmWvvG1kzEyxXgAcxrldvNP9bWuvX/4hn5i5GWRmXwfdm78NlX+C37X/xboMLKa7Ea6/uhViZz7wukR6dihBCCCGEEGLdxMp8aK/uZV53tBWtAq+oqERs3Kk6n1dcXIq5z72Nd99bY1bB902dOnWAXH5nTPjYow/AxobbiuJ66drFE1Mm31frc2xU5v13YIlj5iqDMWtmVowVbmPRaf639P6JOozxE57GqVMXeLdiVr7esAUbNmzl3QYXgiBg1Egpxp+wv2WOEEIIIYQQQohpSHFON3qU9QTggHEOeG20Wh1mzX4Df/55wEQdNdywiMFVHnN3d8UDY0dw6KZ+Wrd2x7q170ChqH3LRHMP8VninLkyy5pZBuBcNsBUl8mRlms9X3g8paRk4pEpL+CDj9ajoqKSdztcGQwiVqz8Gh8t+5J3K9wE9POFh0dLpjUNZVnQ5exnWpMQQgixFLSpLyGEkOZAl7MfhrIspjU7dmyL3r17MK1pzqKja58D/v7StWa9QNHdzQVPzJpU7cdefHEGvLzaV/sxntzcWmDD1x+gY8e2dT7XmgLwtFwV1GXc9l1kljUzCcDVkV4KAIEsajXUWVr9bVIGg4gNG7Zi7Lg5OHHiPO92uFCrizDzidewfv2PEK34TFWS8SeZO0CbIRJCCCGEEGLZ6npHL9J7/mZOvHFux5Y1bYZ5NTsXly4nV/ux33dFY/MP7P//svTss4/BwaH6vM7ZyRFrP3sbjo72Ju6qZs5Ojvjyi/fv2LSzNtYUgANcs9fAG5lzk7FaAd4PAJevXJr/zUdqaiamTH0RS95fi6LiEt7tmMz58wkY9+DTOHToBO9WuJLJBIwcGcq8rkaCN0mEEEIIIYRYJcqYCUdSnNuNHjUUgmA9Ow9VtwpcFEWsWfM9h27qr1s3Lzw4fnStz+nSpSOWL3sdMhn/f09nJ0es//xd+Hh3q/fnqKxoBjjANXu1hzFzbjJWATiX8ScA91k0Vs1gEPHdxl9x191Tsf6LH5v9WJTIX/fgkSkv4MqVHN6tcDdwYB+0bOnGtKahJBV69TmmNQkhhBBCCCGEmJ5efQ6GklSmNdu2bY2+fb2Z1jRnUdXMAT98+CSSktM5dFN/r7z8RJXNL6szNGwQli97netK8JCQ/ti+fT38/X0a9HkymQC5nNtYEJPjnL0yyZxZBeBcNsDU6gRczLLlcWhym6KiEqz4+GvcPfIxbP5hB3Q689t9uCmKi0uxcNFKvP7GclRWani3YxbGjA5nXpNWfxNCCCGEEEJI8yHFOZ41jUE5e/YSCgoK73hs+46/OXVTP6NGhiEsdGC9nz961FBE/rLG5PPd7e3tsHjRs/jqi/fRphF7mxUWFkOv10vQmXm6mGULrY7ban0mmbNFrwDn/A9A/iM3twBvv7Mao//3OLZt+xMajZZ3S02i0WjxzbeRuHvkY/h5yy7e7ZgNuVyOEXezv+alzdzJvCaxHFY8Tp8QQgghxCLV+v6N3tsRSHOON2pkmNWMQTEYROzbd+SOxy5cTOTUTd28e3XF+0teavDneXZshx82rcT0aeNNMhJl4AA//PbrOkx66J5G10hKMu9V+KxxXoBsHivA1ZFeXQG0YdBLg9H4E/OUkXEV81//CEMjHsFHy75AevoV3i01iMEgYvuOvzFqzAws/WAd1Ooi3i2ZlaAgf7i6tmBaU1+cCH3RJaY1CSGEEEIIIYTwoy+6BH0x28C2dWt3DOjfm2lNc/bPbXPAtVodkpMzOHZTM3d3V6xZ8zbs7BoXkiqVCrz6ymzs3rUBkx66B7a2Nkz7UygUGDN6KDZ+uwwbv1uOjh3bNqleYlIao84sB8cMts2N7LlJWKwA5zb/mzbANG/Xrxfiq6+3YOTo6Zgxcz7+/POA2d8icuDAMYwbPwevvPoBzfquwehR7G85k2KHcNJ4tBqbEEIIIYSYrRoWiFrJomCLI8W53igJzknN1cGDx6DVGsfMlpSUmuXIWZVKic9WL0LbNq2aXMvTsx0WL3oW//z1PZ5+agpcXJybVK9t29Z4/rlpiInahBXL38DAgX2a3CMAJCZaXwDOOYNtcvasMIcmGusMrQC3CKIo4tChEzh06ARatXJDREQQhoYNwuCgfrC35/9vmJmZjT1792PXH9E4fz6BdztmTaFQSDT+hAJwQgghhBBCCGlutJk7YOv9AtOao0aGYsn7a6DXG5jWNUelpeU4euwMggcHwMZGxbudar391vMN3kSyLm5uLTD3mamY/cTDOHcuHqfPXMLp0xdx+swlXL16rdrPUSoV6N69E3x9usPXtzt8fLrD16d7vTbkbKhDh04wr2nuOGewIQC+a0oBFgE4lw0w03JVKCyznh1Xm4vc3AL8/PMu/PzzLiiVCvQP6I2wsIEICx2Ebt28TNZHRsZV7Nm7H7v37MO5c/EmO66lCwkOgLOzI9Oa+sKL0BcnMa1JCCGEEEIIIYQ/fXES9IUXIW/hzaymu7srBg7og9i4U8xqmrPo6DgEDw6ASqXk3UoVj8+YgLH3392oz9XrDXWG0yqVEgEBvggI8L31WEFBIcrKyiGKIkRRhMFggCAIaNfOA0oli5izdmlpWVY5AqWwTI60XBW8Wml4HL7J2XOTvjLUkV5uANi9ijUAzf+2fFqtDrFxpxAbdwoffvQF2rZtjdDQAQjw94WXV3t06tSeyaxpvV6PtLQrSEpKw+X4FERFx9JK70YaLcGO27T5JSGEEEIIIc0LTdQjt9Nm7mQagAPAmNHhVhWAv/7aHCgUCjg5OaC4uJR3SwCAiIggzHtxZqM/f9mKL/HyvFkN3vjSza0F3NzY7kvWEH//c4jbsXk7nW7HKwD3Vkd6ubmMSytobIGmXhoZjBoncEmL5n83P1evXru1OvwmZ2dHdPJqj06dOtwIxTugVUvXGnd9FkUR+QVqJCWlIzExDYlJaUhLy7o1M4s0nkqlxPBhwczrarIoACeEEEIIIYSQ5kqTtRO2vi8zrXn33SF4653VZr/PGAvpGVeQlJyOrl080atnFxw9dpZ3SwgdMhCrPl7Q4PD6dr9s3Y327VpjyuSxDDuT3o4d//BugZszaXa4r38hj0MLMGbQvze2QFMDcC7jTwDgNAXgVqGoqARnzl7GmbOXebdi9UKHDISTkwPTmnr1ORhKUpnWJIQQQiwVrZgkhBDSHBlKUqFXn4PcpTezmq6uLTB4cD8cOHCMWU1zFh0dh65dPNGzZ1fuAXhY6EB8unpxk0ayXLuWj6LiEqz4eAOGDwtG27atGXYonX37j+LiJesd4co5ix2CJgTgTZ0Ez2UDzOulcmTkm+fwf0KaqzESjD/R0OaXXImUtBBCCBf0+ksIIcTaSHHuJ8U5qrmKjo4FAHh7d+Xax9CwQU0OvwEgMdE4Q7usrBwLF61i0ZpJrPt8M+8WuMrIV+F6Kbf9GJuUQTc6AFdHeikBDGzKwRuL886jhFgdW1sbREQEMa9L878JIYQQQghpfug6H/kvKc797hoeYpJND83BiZPnsXDxSnz62UZuPYQPDcTqTxYx2Yzz2PF/V7HvP3AU23f83eSaUjtw4BhOnDjPuw3uOGayA29k0Y3SlBXgPQHYNuHzG43GnxBiWmFhg2Bvz/b7Tl9wEoayTKY1iQWo4WxIitWQNWwVQAghhBBCCDExQ1km9AUnmdZ0dnZESHB/pjXNlV5vwM8/78LVq9e4HD88nF34DQA7dt45R/v9petQUMBltnS9FBWXYMHCj3m3YRY4ZrK2MGbRjdKUALxPEz63SWgDTEJMa/SoMOY1NbT6mxBCCCGEEEKshhTngKMkOFcld4qICMLqVYuYrbY/efICMjKu3vHY9euFWLJ0LZP6UnjrrU9wNTuXdxtmgXMm2+gs2uICcI1OwOUrXBaeE2KV5HI5hoQMYFxVhDar0XsXEEIIIYQQQqwU3eRnuYzngGxv/QwLHQSBbv2UzLCIwfhk5UKmo2Y2fv9rtY/v3PlPlZXh5mDL1j/w+65o3m2YjctXbKHRcfues54A/EKmLbR6enEjxFT8+3rDycmBaU1d/jEYyq/W/URCCCGEEEJIo9Q0Ys4kWSENASfVMJRfhS7/GNOabm4t0Nu3B9OaxGjcAyOx+hO24feevfux64+YGj8+/7UPEfnrHmbHa6q9e/dj8VuWs0mnKWj1Ai5kcluYbD0B+Ok0ex6HJcRqhYWx3+tWK8EO4IQQQgghhBALIcX+L+xLEglIcS4oxTmrtXty9iNY8t48yOVyZjXz8gqwaHHtYbJeb8Abb67A95u2MTtuYx08eBzzXn4fer2Bdytmh2M2a9oAXB3p5QagfWMP2hRn02n8CSGmFBrK+M2EaIA2axfbmoQQQgghhBBCzJ42axcgsg0Uw1ifs1oxmUzAooVz8fxz05jXfnPBx1Cri+p8niiKePe9NVi//kfmPdTXL5F78NQzi6DV6rj1YM44ZrPtb2TSDdbYFeDcNsBMyKYAnBBTadnSDd69ujKtqcuLg6GCNo8ghBBCCCGEEGtjqMiFLi+OaU0/v15wcXFmWtMa2diosGrlQjw86V7mtTd88wuiYxr2775i5ddYsfJr5r3URqPRYsHCj/HGm8tRWakx6bEtCedstlGZtEUF4MXlcuQUsps9RAip3ZAh/ZlvKEKbX1o+2mOGEEIIIYQQ0liszwllMgEhIf2Z1rQ2zs6O+Pqrpbj7rhDmtb/6egs++PDzRn3u+vU/Ys7TC5GSksm4q6oOHT6BByc+gy1b/5D8WJYup1CB4nJ243EaqPkH4Ik5Kh6HJcRqhYUOYl5Tm21+uzoTQgghhBBC2KE9MEltpDgnpDEojde2bWts3vQx+gf0Zl579aff4aNlXzSpRlRULO65bxbefmc1CgoKGXX2r/j4FMx64g3MeHw+4uNTmNdvrjhmtI3KpBu7nNqvkZ/XJIk0/oQQk5HLZQgJDmBaU1+cCENZFtOahBBCSHMhUmJECCHEChjKsqAvToTcqRuzmkOGDIAgCBDph2mD9OjRGV98/h48PFoyr/3BR+uxYcNWJrX0ej02/7AD23f8jVkzH8LECWPg6tqi0fVKSsqwZ+9+bNu2F8eOn6Ovm0ZIzLZFv07lPA5tmgBcHeklA8D+slA9JGbb8DgsIVbJz68XWrRwYlpTlx3FtB4xLzQahRBCCCGEEFIfuuwopgG4u5sLfH2749y5eGY1m7vgwQFYtXIBnJwcmNYVRRGL3/oEP/3MfvxpSUkZPl65Aas++Qa9fXsgNHQgQocMgJ9fL8jlNQ+5yM0twPkLCbh4MQnnzsXj4KHjqKioZN6fNeGY0fqqI71kLuPSGrSbbmNWgHcFYN+Iz2syCsAJMZ3QIQOY19TmRDOvSdija9+EEEIIIcRc0aKL5kGbEw2b7rOY1gwLHUgBeD1NnDAGixbOhVzOdo6zXm/A628sw2/b/2Ja978MBhFnzl7GmbOX8dma7+Hs7AhPz3ZQqZSwUamgUimhslGhorwSFy8lIS+vQNJ+rBHHjNYexmw6oSGf1JgAnMv8b1EEkq/RDHBCTCUsjO0MNVFXxny3b0IIIYQQQogZohUVpA66vDiIujIICnbrK8NCB2LN2k3M6jVHMpmAl+bNxIzpE5jX1mp1mPfy+9i7dz/z2nUpKiqhix8mlnxNBVHkdlGyDxoYgDdmE0wuAfiV60qUaxq7ZychDTdiRCiGDwvm3QYXbm4t0Nu3B9OautxDgEHLtCZpGjovIYQQQgghhHBh0BrPERmSYoxnc2Jra4NPVi2SJPyuqKjEU08v4hJ+Ez7KNTJcua7kdfgGZ9MWE4An0PgTYkK2tjb4cOkrWLRwLu9WuAgJ7g+B8WU8HY0/IYQQQgghhBByA+tzRLlchiEh/ZnWbC5at3bHpo0rcNdw9ov8SkrKMHPWa9h/4Cjz2sS8ccxqm28ATvO/iSkNDRsEW1sbpKVf4d0KF2Fhg5jX1NIGmIQQQgghhBBCbpDiHDE0lO0oz+agV88u+Pmn1fD17c689vXrhZg67SUcO36OeW1i/jhmtdIG4OpILycAnRt6EBYoACemNGJEKAAg3QoDcJlMYH7VXF+cBENZJtOahBBCCCGEEHITbY5peQxlmdAXJzGtGTpkAPO7mS1ZeHggNm/6GG08WjKvnZOThymPzsOFC4nMaxPLwDGr7Xwjo663hq4A7w2AyytJYg4F4MQ0VColwocGAgDS0rM4d2N6vj494OragmlNXQ6t/iaEEEIIIcRa0F4zpL5Ynyu6u7vCx6cb05qWauqjD2DNp2/D3t6Oee30jCt4ZMoLSEpOZ16bWA6OWa0AY0Zdbw0NwLmMPynXyHClQMXj0MQKDQkZAAcH4w+I9DTrWwEeFsb+ljFtdjTzmoQQQgghhBBCLJsU54phVj4GRS6XYeGCuXj9tTmQydivYU1MTMPkKS8iKyuHeW1iWa4UqFCuacx0bSYalFFbRACefE0FA11CJiYyYsSQW79Pz7DCAJzxmwVRXw5dXhzTmqQZotd4QgghhBCm6O0VsQS6vDiI+nKmNcNC2e9pZSns7Gzx2adv4ZGH75Wk/tlzlzH50ReRm1sgSX1iWQyiMbPlpPkF4Ek0/5uYSBuPlrj7rtsCcCubAd6ihRP8/HoxranLPQQYNExrEkIIIYQQQghpBgwa4zkjQ3369IKzsyPTmpagVSs3bNq44tZIV9aOHDmNadNfQWFhsST1iWXimNk2KKNWNLC4XwOfz0QCBeDEBARBwPvvv3xr/ElBQSFKSso4d2VaQ0L6M79FSkfjTywPLRcymfwiEadTDDiZJCLpigGVOqBSB2i1gEYnQqsHNFrA3hbo1laGrm0FdGkroFtbGbxaAwo5bfBDSHMi0utvrTQ64K+TejjbAy6OMrg5Aq5OAuxoUiIhZodez0hD6LKjoWwznFk9uVyGISH9seuPGGY1zV23bl744vP30LZta0nqR8fE4bnn30FlJS1uI3fimNk2KKOudwCujvTyAsB2Z7x6og0wiSk8OmUsBgf1u/XndCvcADNUgllpWtoAk5A76A1A1Bk9fojW41iCod6fl5Ktx58n//2zQi7AsxXg3VGGiL4yDPGVW2QIVFYhIuGKCDsbAT3aU6BPGk5vAOTcRg8SU1IpAHsbAS+s10Cj+/dxWxXg6ijAzVGAi5NgDMYdBbg6Am5OgOttYbmbI2BvS681hLDQlJCb8nFyO21OFFhv0xgWOshqAnC5XI5NG1egRQsnSer/visar87/EDqdru4nE6vDMbNtoY708nIZl5ZWnyc3ZAU4l/EnAJBIK8CJxLp19cK8Fx+/47E0Kxt/IggCQocMYFrTUJwMQ2kG05qEWLqtB/RY8pO2yXV0ehHJ2UByth6/H9VDpdBisLcMw/3lGOonh4sDg2YZMohAeq6IhCwD4rNEJFwxID5TxJUCEaIIzBopR4/2St5tWoTUayL+OaWHRgdUagGNVoRGhxt/FqHRCVApRDjYCLC3MYZ9N391sDEGiC0cADcnAa2cLS8MzMoXcTLJgBOJBhSWAq9NVKBlC8v6O5DGC+8jw9pnVJi7TouyCmOEVqEBrhaIuFpQv0hNpbgZkBsD8X9Dc9mNwFyAmxPgcuNXJzv6+iKEECkZSjNgKE6GzKkLs5qhoQMgCAJEK7gdQa/XIzk5A/36+TCv/fOWXVj81ioYaGM+UgPOmW0fAM0jAL9WpEBxuZzHoYmV6NvXG6tWLoCNzZ1LJ61t/re3d1e4u7syranNiWZaj1g+U75tMte44qEwOQpLRXy2k+0KCo0OiDlrQMxZA+QyLQK6yRDmJ0c7N8DdSYCrkwB3iYOcskrgeomI/GLgerGIrDwD4q8YQ++EKyIqa8n99aK5/ouZn3ZuAn45qEdmHpvvKBsl0NJZgHsLAS0dAfcWAtydhCqPtXQWYGPiaxQGEUi6IuJEkgEnkvQ4kSDiWqHx7+3jaQxCze1iD5HegO4yfPWcEk99psH1koZ/vkYH5KhF5Kj/+z2kr/b5CrkAF0f8u7LcCXBzMq4qd7kRot9cXd7CQQZ7G2PILpjRy5pOb3wNrtAAFVrc+L0Iucx4UczBFnC0E6Bq6IBMQghhRJsTDRuGAbi7uyu8vbviwoVEZjXNWVRMLPMA/OsNW/DhR18wrUman+JyOa4VKdDamcsdAn0A7KjPE80+AKfV30RKUyaPxfxXn4BCUfVbwdoC8MBAf+Y1KQAnpHpPjFZAEIBPd0jzJkFvAI7GG3A0vuqIFaXcuPLX+J8xHHdzEmBnA8gEY2AjQIBMZgyGZDLjxQRBJkAAoDeIuF4MFBSLKCgxBt0FJSIKimsPuOui09GqkvpSKYyrnp9e0/Q7CQBjEJaVLyIrv+5/A3tb46pxNycBrg6As4MAZzvjr052gLO9AGd7wNlOgKO9AJlQe02NFsgtFHGtEMgrEnFNLSK3SESuWsQ1NVBQIkJXTSYZ0FWGT59SwsG2sX9rYul8PGX45kUVZq/WIPu6tMfS6UXkFQJ5hcC/l3LrHmGllAMqpfHCkY0SsFEIUKkAW4VofFwBqFQw/qowPk+lBGyUxiDa+GcBSjmg1QMVlUCFVrwVXldqjXd9VNwMtjU3gm2teNvvgUqNCH09J24p5P8G4g62xu95p5t3kNgKcLAVYW9jXD3fqY2Arm0EeLgIZhX2E3NBP9dJw2hzomHTbQbTmoGB/lYTgEdHx+HF59n9/1v1yTdYu24zs3qkeUvMtuEZgNcLBeDEKg0a1BdPz5mCwMC+NT7H2gLwgH6+TOuJ+nLo82KZ1iSkOZk1SgEBAlbvYBNi1pdWX9PKR9OzUwFThikwoLsMfTpRetIQQ3zlGBdiQOTB6lesSv748M4AACAASURBVKWsQkRaBZB2jd/XT4iPDB8/oTL5anRifjp5yPDtPBvM/kSDVI5fkzXR6gGtXkRpxc1Hbu/R/PoFAJ0eKCoTUXRrH/h6XBizAbq0EdC5jQxd2gjw8ZShbxeZRe5LQQjhR58XC1FfDkHObhp4QD9fbNiwlVk9cxYfn4KrV681eRNMURTx3pK1+H7TNkadEWuQmG2D4B6lPA7NNgBXR3rZAuje6HaaIIk2wCSMCIKAkJD+mPPkI+gf0LvO51vbDPCAALYBuC43FqK+kmlNQqplnhlCvcwcJYdMJmLVb9a3oYyvpwzvT1fCqzUF34216BElBvWQY+nPGqi5vN80vbv85Vg6QwklTccjN7RxFbBhng3mrNbgUmb9NxYm7JRVAufSRJxL+/eCnEIOeHvKMKCbDAO6C/DvIoMjzVInhNRC1FdClxsLZZsIZjVZn+Oau+iYODw86d5Gf75eb8AbC5Zj27Y/GXZFrAHH7La7OtLL1mVcWkVdT6zvCnAfAFxONWgFOGkKW1sbBA8OQEREEMKHBqJVK7d6fV5RcQnU6iKJuzMfXl7t4e7mwrSmLieKaT3CnjntB2NGrZjcjBHGH8V1heByuRxznnkGxcUlSEtJQWpqCjIzMixyN/ZOHjJ88ZwSDha2+aI5Gj1AhkE9bPDt33psO6RDYVnNzxUEAffefz86dPSEh4cHWri4oLy8HKUlJSgpKcG1nBwkxMcjIf4y1Gq16f4S9XRfoByLpyghl/HuhJgbN0fg6xeUmLtWi+OJtYfgKpUKGo3GRJ1ZL50eOJtiwNkUAzb8aRyx5eMpYLi/HCMC5OjQkl7/CXs0isfy6XKimAbg7m4u8PJqj7S0LGY1zVl0dOMDcFEU8eprH2Lnzn8Yd0WsAcfsVg5jZn2irifWNwDnMv5EqxeQmkv3zpGGaePREuHhQYiICEJQoH+VzS3rIz2NVn83lTY7mnlNQpqrGSMUkMmAj3+tOczW6/U4EhuHH7ZshUJpnP2g0+mQlZmJ1NQUYyiekoK0tFSkpaYiLzcXhYWFMBjMa0Wkg62AVU9S+M2Su7OAFx9Q4Ol7FNh5RI81v+uQV1j1spIoiiguLsHz816CjU3tb1Jzr127FYbHX76MhPh4XL50kVswPmmoAvMnKCjcIDVysBWw9hkVXvpKg31na37d8+vbF19+8x1ysrORmZGBzIx0ZGZkICMj48afM1BYaH4XgCydQby5SlyHVb/p4Ospw90BMowIkKO9O31jE0KMtNnRsKt5SmmjBAT4Wk0AHht3ChUVlbC1bXgYuWz5lxR+k0ZLzVVBqxeglHNZ2tYHlh6Ap+aqoDfQGyJSO0EQ0Nu3h3GVd3ggfLy7NblmesZVBp1ZDtbzvw3lV2AoTWNak5DmbtpdCsgEYHlkzSH4kbhYLF7wJt5d+gEAQKFQwKtTJ3h16gSEV10tYzAYcP36dVwvKEB+fh4K8vNRUFCAgvx85Ofno6Ag3/j7vPxbz5F6ZeTMkXJ0orEnkrBRAuND5Bg9QI73f9Jie1zV+eBRf/+FGVOn4MtvvoOdXc0zNlu1bo1WrVsjeMiQOx6/kpWFc2fP4vy5G/+dPYsrV6S9aDxzlBxz723ItjXEWtkogY9nqbBgoxa7jlY/H//40aP4YMm7+GDZCnj7+FT7nPLycpQUF6OkpAQlJcUoLSlFcXExSkuNd0vc/Jher4cg/LsBpADjTsLCjf8A3Pr9fx+DIEDAbZ8rCJDL5VAolVDc+FWpUECuUEChUEKpNP5eqVDceI4CCqUCSoUScoUcSoUSCuXtv1dALpNDb9BDp9VBq9NCr9NDp9VCq9NCp9VBp9fd+lhJcTEKCwtRVFiIoqIiFBUWorBQjaLCIhQWFaJQXQj19QIUFBQw+bc6n27A+XQDVm7Twa+zDFMiFLi7n4zu8GhGzOlOQ2I5DKVpMJRfgcyuHbOaAf188euve5nVM2eVlRrExp5CeHhggz7v+03b8NXXWyTqilgDvcG4gLl7Gy5jcOuVWZt1AE7jT0hN7OxsETw4AOHhgYgID0TLlvUbbVJf6enWcYX4Jubzv/OPMa1HTIvOV/iZOlwBCAKW/1Lzxpgbv/0Gvn5+eHjylDrryWQyuLu7w93dHd26128rj4qKCmg1Gmg0Gmi0Gmg1Wmg0GuNjWi00mkrjY1oNNJUaaLUaaLVaaCorodFqcWDfPvzx+85qa7dsIeCRcAoypWZvA7wxSYkj8XpkX6/68QP79mHa5Efw9cbv4eDg0KDa7dq3R7v27TFi1Khbj12/fh3nz57FhfPnkJWVhbzcXOTl5iL3xq9NWU373P2KW2OCCKkPhRxY8pgSTvYCfoqp/oLij5s2wde3N6ZOn1Htx+3s7GBnZ4dWrZu2kVhzVFpaivS0NKTfuNsoLTX11p1HV7KyGjWW62yKAa+maLDKXcCUCAUeCJbDnk4DSS3obqDmTZd/DKoO9zGrZ21zwKOiYxsUgP/55wEseX+thB0Ra5GYbUMBeGNRAE5uUioV8O/rjcBAfwQF9YN/315QKKQ7IbamDTBdXJzRpXNHpjX1FIAT0mhThxm33KgtBF/w2nx079EDAwYOYn58W1tb2NraNvrzYw8drPFjk8PlsKXJZiZhqwJeHKfEK19V/3UUe/gQFr3xOpatXNXkY7m6umJIWBiGhIVV+3GtVou8vFwcP3oUT89+ot51nxhN4TdpHEEAXp+ogJOdiC93V78S/K2FC9CjZy8EBQebuDvL5uDgAG8fn2pXz98cy3X2zGnExcbiSOxhXL50CWI9lwJfyRfx4VYt1v6uw4RQOaZEyOHuTEknIdZGn38MYBiAd+ncES4uzlazx1dMTFy9n3vy5AW89MpSGAy0BIo0HccMl00Aro70agOgVZPbaQQKwK2XTCbAx6c7Bgf1Q1CgP/r3792oOVaNZU0zwPv187l1Sy4rtAKckKaZOkyO7AIDNkVVH9xotVrMfnwGdu7Zi7Zt2d0i2lQ6nQ7RUTVvgDvMn8t+2lZrZIAcW/brcTS++nnIW376EQ9OfEjyAFCpVKJt23bYtbP6OwOqc2+gHE/fQ+E3aZq59yrhaCtg5baqq5J1Oh3mzHocO3bvRYeObBcCWKvbx3Ldc9/9AIDCQjWOxh1BXOxhHI2LxdkzZ+pcJV5cLuLrvTr8tE+P2aPlmBwhh0JOQTgh1oL1uaQgCOjXzwdRUbFM65qr7Jw8XLqcjF49u9T6vJSUTMx5eiEqK2ljaMIGxwy3lTrSq43LuLTs2p5UnylrXFZ/A0BSDgXg1qRbNy9MmTwWn326GLGHf8HWnz/FvBcfR0hIf5OG34B1rQBnPf9b1JVCX3iJaU1CrNFL45UI86v5x3Rebi6emD4dlZVcbjOr1tG4OBQXVb+6pnMbgWZ/czB/ghKKWq47vPbKy9Bqa77bgJXjR4/i9x3b6/XcwJ4yLJ5M4TdhY/rdCrz5sBKyal5+CgoKMHP6YygrKzN9Y1aiRQsX3DViBN5YuAjbfv8DZy8nYOOPP2HCQ5Ngb29f6+eWVohY8asO49/V4uD56i8IE0KaH33hJYi6UqY1WZ/zmrvo6NrD/vz865g1+3WrWRVvDlYsfwN7/tjAuw1Jcc5w68yuzTYAV5fJkVdMJz/NWYcObTDhwdFY/tFrOLj/J+zc/gXefOMpDB8WDGcnR259lZdXIC+PzQY/lqB/QG+m9fQFJwCRTlKaM4owTUMmAB9MV6Fnh5p/VJ85fQrzX5pnwq5q9/efNW8wFNGHVn/z0K2dgCf/p6zx48lJiViz+hPJ+3jnrUX1el63dgJWzFLSak/C1IQhciyq4aLKxfPnMe+5Z03ckfWyt7dH2NBwLFu5CsdOn8UHy1agX//+tX5O6jUDnlqjxTNrtcjIpdv0G6Km6TM0Q5uYNVFvPKdkiPU5r7mLiq55DEpZWTmeePJNZGbWuliWMNbJqz28vNrD0bH2i7+WLK9YAXUZt3O+OrPr+iTM3Rg00mA0/qT5adXKDYGB/rfGmrRv78G7pWqlW9Hqb5VKid69ezCtSeNPCGHH3gb49CklHvlQg1x19WexkVu3wNfPDzOfmG3i7qr6+88/a/xYRF8KwHmZOUKO08kG7D9X/cXJ9evWYtaTc+pcjdlYO377DSePH6/zea1cBHz2lA0c7SRpg1i5sYMVSLsGfL236viNXTt3YPXKjzH3+Rc4dNZwer0emRkZSElOQlJSEq7l5KBQrUZhYSGKigpRqDb+qtPpjPO3RRHGX0SIECGKIgRBgJubGzzatIVHGw94eLRBbz8/BA4OhouLi0n+Hg6Ojpg0eTImTZ6MhPh4/PTDZkRu3YL8vLxqn7//nB7HE/RY8LASYwbSzxRCmjNd/jEoWocyq9e7dw+oVEpoNNLf9WYOzp69hIKCQri5tajysdffWI7z5xM4dGXdbo6a8ezYDhcuJnLuRjqJ2TYY0IXLnXV1Ztf1CcA7M2ikwSgAt3zOzo4IHNQXQYH+CBrcD127ePJuqV6sKQD39e0OlarmlYGNQQE4IWy1biFg9ZNKTF+hQXkNI/qWvP0WvL19EBLK7kShoVKSk5GcnFTtx9wcAT8vWm7GiyAASx5TYNJSA7Lyq15IKSkuxrbIX/DIlEeZH1uj0WDpe+/U+Tx7WwGfzVGijSvzFgi55dn7FEjNEfHP6aoXg5Z/+AF6+/khYvhdHDqrmV6vx+mTJ3Fg/z6cPXMayUlJSEtNZTK6KCc7GxcvXLjjMZlMBm8fXwSHhCAsIgIhQ0Ihl0sfNnfv0QNvLlqM+a+/gb/+3IvlH36A+MuXqzyvrBJ47RstjiUYMH+iEiq6YZiQZon1OaVKpYSvb3ecPHmh7ic3AwaDiH37j2Ds/Xff8Xhc3Gns3rOPU1fWrVJzIwD3pABcInVm1/V5y9Cp6X00HAXglsfOzhYD+vshKMgfQYH+8PbuBll1AxfNHM3/bgJRD33BSbY1iVUQa7pHlwAAvDvKsHS6Ci+s16C6Tdr1ej2ee+Yp7I2KgZubm+kbBHBgf81vpju2ltHt1pw52wtYNlOJqcs00FazEPz7b7+VJADf8OUXyMzIqPU5CjmwbKay1nE/hLAgCMD705SYtkLExYw7N4cVRRGvvjQPf8fsh5OzM6cOjbKzr2Lv7t04EBODQ4cO1ri3ghQMBgPOnzuL8+fO4ovP16FNm7aY8NBDmDDpYXh16iT58RVKJUaN+R/uGjESG776Eh8v+wilJSVVnvfLQT3OpolY9rgSXrS/BDe1vXujd3akKfQFJ41jNQV2F+AC+vlaTQAOANHRcVUC8PeXruXUDVEojPGrp1c7zp1Ii2OW26muJ9R6pqGO9BIAeLHqpiEoADd/SqUCAwf4Ye4zU7Hp+xU4GheJL9a/h8dnTICvb3eLDL8B61oB3r8/4/nfhReZb1hCCDEK7yPDi+NqvmMj99o1vPLi8ybs6E69e/vV+LG2tKrXLPh4yjBvXPVrH86fO4tTJ9lewCwoKMDqVSvrfN6bk5QI8abwm5iGrQr4ZI4SjnZV36fmZGfjvbff4tCV0cH9+zH78RkIGTgAC16bjz27/2hS+O1sL6BDSwGd2wjo2UEGv04CArrKENRLBv8uMnRsJcBOVXuN7OyrWL1qJYYGB+Gh8Q9g7+7dje6nIRQKBWbNfhLRBw7h/nHjqn1OfKYBkz7QIOasodqPE0Isl6grhb7wItOarM99zd3BQ8eh0/079uvcuXhcupzMsSPr5tHaHQDg5dmecyfS4pjlet3IsGtU1wrwtgC4dJ+aW8e7MWJycrkMPt7db63w7t+/N2xtm9+FirT0LN4tmEw/fx+m9Wj8SfNAi7HN16PD5Ei/ZsDP+6uf5fznnj34/rtvMWXqYybuDOjXvz86dOxY7WpfD1cKN83Fw+EKHImvfgTEpu++hX+/fsyOtXL5sjrDu1mjFHggmGb5EtNq3ULA4yPkWPVb1XngP27ehLHjxyNocLDJ+vn5h81Yt2YNkhLrN5NVLgM6tpKhezsBrVwEuDsKaNlChLuTADdnAe5OMrg7A8p6fmuVVog4lybiZJIBJ5MMOJ1sqDJySxRFxB46hNhDh+Db2w/Pz3sJI0aNauDftOFae3jgk8/W4pEpj2Lh66/h8qVLd3y8rELEi19o8N5UFUYNoJ81lkSKt5uWufyK1ESXfwxyF3ahNetzX3NXXFyK48fPIzCwLwBg718HOHdk3Tw8WgIwjkBpzjhmuTYwZtg1rmitKwDnMv+7oESBCi29gTEH3bp5GTetDPLHwIF94OzkyLslyaWnWccK8M6dO8DVteqmGE1BATgh0ps/UYmsPBEHL1a/4u3dxYswODgYXbt1N3FnwL33j8XaT1dXeZxWgJuXxVOUiL1sQFnFnfHD9m2/YsFbb8HZuek/G5KTErHpu29rfc7//s/eeYdFcbVR/GyjKU0UBBGw9xJLsMXeK3Zj7z35YkyPiZrExKiJiT12jb3G3nsFY8ECGksEVIoiHZZt8/1BXFlnVxec2dmdeX/Pkyfs3Z251y0zc8+ce976CkzsQgG+hDAMaKHEplN6JL5SYJhhGHzxyWQcOn4Szs78Gj3i45/gs0mTcPrUyde+zsNNhsZVZQitpEDFQBnK+8vhzGEJlyIuMoRWkiG0Ut78S6MDjl7VY8sZPa7eZ59rbt28gVHDhqBa9RqY/NnnaNWmDes1XNOgYSPsP3IMq1euwJyZPyEnJ8f4nE4PfLlaA7VWibCGdEwhCLGgS/4bzuWGcrY/b29PlCkTiH//fcTZPu2dk6cuGgXwjHRaqS0UQaUDjLXXgkUugKu1cjzPVKJYUbbJwAaUwWsE8DepzIII4E9SuC3KR1hP6dL+6N2rA36Z8xXOndmMvbuX4euvxqNVy0aSEL81Gi0Sk8xXnhcbdetwvwRMn3yJ830SBGGKQg7MHqlC+QDzPqecnBx8MG4cJwXSCkqXbt3MthsY8mTZE55uQK/GbGuoWq3G9i1bOOnjx++/M1l2+yoVS8kwbSBd7xHC4awCxnc2b5H+98EDzJ0zm9f+9+7ehTbNm1kUv12dgMEtFVj1sRNO/uyMmcOc0L2RAtWCuBW/zeGkBDrWV2D1x07YMcUZ/ZopzUbG3Lp5A8MHD8TEsaORkpLC76CQF4sycvQYbNy6HV5eXibPGRhg2nodNp0SZMJNEAQP8DG35GMObM+cPBVu/LtIEVcBRyJt2rV7z/i3r6+PKJMU8iOgpvtaDftNAngId+OwHhLAbUeJEsXQpXNLzPhhMo4f/RNHDq3B999NQqeOzeHjIz3LXtyjeBjMVZgTIXXqcFsA05D9GIacBE73SfCLNL7p4qSIiwy/jHKCm4Vrp1s3b2D2zJ9sOygA1arXQNmy5Vjtp26Yj2whhGNgSwWUCragdeXy26/kuXDuHI4cOmTxeVcnYPYIFZzIqEkITNcGSos3E5ctWYxbN2/w0m90VBQ+mjjBbESQUiFDv2ZK7JvujMk9VahTTg6FgAtjy/nL8GUfJY796IxpA1SoGsQezJ5du9CmedPX/u655J26dbF9914EBJi66BgG+GmLDmuPkQhuD1CkHvG2GHISYMjmNp6U6zmwvfPvv4+MNc6KFHETeDTSpWPH5iaPxR6DIqCmG/K6J+3SAR5PAjhveHgURZvWjfHNlInYt3c5zpzahNmzvkDPHu0QEOAn9PAERyrxJ0BeFWwuofgTgrAtIb4yfNXX8vly6eJFOH/W9ll/XcLCWG2X7xmQnk0zYXvCz0uGdnXYl4Fe3sXear8Mw+D7aVNf+5qv+qkQ4kdRd4TwyGXA2I7m78TodDp89vHHMBi4LbCo0Wjw0cTxZlfpKOTA0g9V+LKPEj4e9rVyxsUJ6N5IgY2fO2HD506oU870N/w0KQkjhw7G5P99+FaFO62lfIUK2L5nH8pXYMd9/bpTh2PX6MYrQYgBrueYXM+BHYETJy8CIAe4UDRvHooqlU0NQmKPQRFQ030rBzhFoDg4rq4ueK9JfXz6ySjs2LYIF89vx/x5UzGgf1eUKxsk9PDsjphYaQjgxYp5IiQkkNN9UvwJQdieLqEKdH7X/BJ+hmEw6YOJSE1NtemYuoZ1Z7Xp9MDpm9yKSMTbU7oEW2Dz8fF5q33u2Lb1ta7Zzu8q0DWUil5aghyTtqdpdQVcLNRrunnjOk4eP8ZpfxfOn8Pt6Gizz03sokTd8vZ/c6hakBwrJzlhyvsqVjTKti2b0aZ5M5w6eYL3cQQEBGD77r14p25dk3aGAb5eo8WdR3TeIQhHh+s5ZkhIIIoV47YOlr1z6lQEdDodUlP5vzlJmOLi4oxvp0xktZMDnDcoAkVKqFRK1K9fEx9MHIz1637FpfAdWLZ0BkYM742qVctDLrcvNwkfGAwM9Ho9tFodmALOJGNjuV1iZa/wceebHOAEIQxf91Mh2Nf8sT0hIR6fT/7YpuMpX6ECqlStymo/HklChCNQrFjhHeBqtRqzf7IcvRPiK8fX/egaD6AIKnvCWQU0rGJ5SrR29WpO+zPoLTuTh7VxnFwgmQzo3USBv6Y4oWVN0/cvPv4JBr/fD19++gmysvgtuubl5YWNW7ejRavWJu05GuDDJVo8z6BfG0E4MnzMMaXmAg+PiERow55YtHi90EORHF99Oc5s0kJwUCkBRmM77DUCxeJVVuqOYAWA0lyPxhriUx3n4k9oFAo5qlapgAYNaqNhg3dQp0410Qfqv0CtzkV09H1ERd/D7dt5/7979yE0mpdLSj3ci+Ldd2uiWbNQ9OjeFgrF611nsXHxfA/bLuA6+4zRZkCffofTfRIEYR1uzsDPw1UYNFsDrRld5eD+fdiycQP6vN/fZmPq0i0M0VFRJm3novTI1ap4L95GvB3exQrvAF+2ZDHi482vpHJSArNHKC3m1hOEkDSvocAJCzfpTp04jkdxcQgszc20yJI5QybL+8/RKOElw9wxTjh6TY+ftujwLO3lv2/Duj9x5vQpLF+9FpWrVOFtDK6urli+eg3GjRqBwwcPGtsTUhh8tFSLFR85QUULTwjCIdGn3wGjzYBM5c7ZPuvUqYajx85ztj/7h0FWVo7Qg5AUMpkM06Z+iD69O5p9PihY3A5wATXd0qk7ghVePWLMug1eN6rANzzPCwYGSEyl2fHrqFAhBA1Ca6NBg9p4t34tuLsXEXpINiE3V4Or16IQHn4N4RGRuH79DnS61xe5Sc/IxNFj53H02HmsXr0d337zAUJDa1l8vVQywN+pza0Arn9+BWDI3Um8GVsu73dEIaGwVCktx6TuKszaxs6UBYDvpk1F85at4Otnm1oPXbqFYdZPP5q0qTXAhWgDmte0/+X9UkFv5rBd2AiUp0lJWLxgvsXnP+mpQsVA+uwJ+6RpDQXkMi3M1UE3GAz4+1IEZwK4pWLrjn7Kal1bgdBKcszdqcOO83rj+T4uNha9w7phxdq1eDe0AW/9K5VKzPntd7Rr0cLkRlzkAwPmbNfhyz5ksCIIh4QxQP/8CpR+zTjbJddzYXvFz684dm5fjHPnL+PTz2YKPRzJ4OzshOnT/oewbm0svkbsGeCJqSoYmLxaKzZGiTwtO8bSk5YQJP/7aboSWr2jXwJyS+nS/mjY4B2EhtZGg9Ba8PHxFnpINkGj0SIyMhrhEZEIj4hEZGS0ibu7oNx/EIvhI7/Ab3OnoE3rxqzn9Xo9Hj9JfJshOwRyuQyVK5fldJ86yv8mCMEZ0EKB8Dt6nLrBVjUz0tMx5csvsHTlKpuMJSg4GLVq10bktWsm7ccj9SSA2xEPEthCnHchI1DmzJppMeqgdW0F+jYl+yVhvxQrCtQqK8fV++Zv5j99+pSzviwV1RTDTVt3Vxm+7a/Ce9UU+HyVBrn/Xbanp6dhYN8+mL/kD7Rr34G3/j09vfDrvPno36eXidN+y2kdOteXo0YZOv8QhCOiS77EqQBeuXJZyOUyizckxcKzZynw9CyKd+vXFHookkChkKNH93aYMGEQSvoVf+1r/fxKwMlJ9Vb6lj2j1cvwNF0JP8/XG1Z5ogwcRQAXsFqo3VCiRDE0CK2Nhg3fQYPQ2mYzg8SIVqvD9Ru3ER4eifCIa7h2LRq5uRpO+9Dr9Zj08QysWjET9V85ETx+nAj9a3IZxUJgoD9cXV043SflfxOEffDdICf0npGLpDT2Bf2hA/tx6MB+tOtgfike13QJ684SwE/d0ENvUEFBGoRdcMvM6sDCZIDfjo7G1k2bzD4X4CPDtIHkvCTsnxY1LQvgqSnPOeuHkUACfItaciz/0AkTF2uQlp3Xlpubi3EjR2DuvAXo1qMHb303atIEo8aOw9LFi4xtBgaYvlGLTZ87Qymxe3Fi/baJ4YYRYT1czzVdXV0QGOiP2Fhxr/7W6/V48iQJpUv7Izi4FGJipFHvzNaULx+MJo3rom+fzihTJtCqbeRyGUoH+uP+g1ieRycc8SkqIQXwk+aeeN2MJISPkbwJKRbA9PR0x7vv1jLGmpQrGyT0kGyCTqfDjRv/IOJSJMLDI3Hl6i2o1bk26Xfa9HnY9dcSKJUvfwIxEimAWakSt+5vMDron1978+sIgidsGati73gVAX4apsLoeRqz8RZTvvwCjRo3gbuHB+9j6dy1K2ZMn2biwkvNAq7eN6BeBVLAhSY5nUFCimmbTCYrVATKjOnTzN5AVipk+Hm4E9xdSakg7J+ar3EHc+kSZCw6wMX1O6lZVo61nzhhzHyN8Vij1+sx+aMP4V8qgNc4lM++/ApnT59G1K2bxra7jxmsPabD8LZ0Qw6wTeQOXZ8RXKF/fg1gdICMu99vpUplRS+AA0Bs7BOULu2P0NBaJIBzgEKhQEhwKVSpWh6NGr6Dxo3qwu8Nbm9LBAUHiFoAf5KiQu0QQbLnQyw9YX8OcAnkf7u6uqBe3Rpo2LA2GoS+g8qVy0EuQDiOrdHr9bh56y7Cw68h4tJ1XL58Ezk5akHGcv9BLDZugLveNAAAIABJREFU2otBA8OMbVLJ/65Ukduftj41CoyeimoQhL1Qr4Ico9orsWQ/+457UmIifvz+O/w0ew7v4/D3D0D9d0MREX7RpP14pJ4EcDsgKpYtwnl7e0OpKth12MkTx3H61Emzz03orEDNEPFf3xDiIKiEbb6rFiNQROjVDfGTY+F4Zwyak4vs/zwuWq0Wo4cNxV/7DiCkDD/TTZVKhXmLFqNT29bIzX1prlmyX4e2dRQILE7HJdFCH60oYfQ50KdGQeHNXZRHpYplcOTIWc72Z6/ExD5B48Z10bN7O2zZsl/o4TgMSqUSgYElUa5sECpUCEGF8sGoUCEEZcqUhkrFzY0YseeAC6jtWry4sDsBXOwO8IkTBmHsmPdNnMdix2BgMG78N/j78g27qj589Ng5UwE8Ll7A0dgOrh3g+rRbnO6PIIi3Z3QHJS79Y8Dle2yhZeP6dQjr2ROhDRryPo4uYWFmBHADPuvFe9fEG7gVyxbbClok1WAw4Mfvppt9rmqQHENaS+dah3B8fDxkcHOGUajlC0sCuFgpHyDDT0Od8NFSjdERnJKSgmGDBmLf4SNwc3Pjpd8KFSvi62+n4tuvvzK25WqBn7bosHC8uOebBCFG9Gm3uBXAuV4VbafE/rfKvVatKqhRvRJu3Lwj8IjsB2dnJ5QO9EdQUACCgwPy/h9UCkFBAfD394WC58zGoKBSvO5faATUdgslgIdwP443I3YBvF69GqIVv9XqXFy5cgvhEZEwGAyY/PEIAEBCQhJOnY4QeHRsbtz4B3q9wXhgk04ECscO8LRoTvdHEMTbo5ADPwxWoccPuch5pZQCwzD4YvJkHDpxEk5OTryOo1PnLpg25WuTeIz45wxuPzKgciC5wIXkZowZAdy3YAL4gX17cef2bVa7Qg5MHaCkrHfC4ShdQo47j/gVqC3FQogsAcWE5jXlGNdJiUV7X65MenD/HubN/RVffD2Ft36HDB+Bo4cPm6xSOXtLj+sPlbQ6hSAcDK7nnFzPie2VmHwxL0OH9MDkT38ScDS2x9XVBUFBL8TtfCJ3cABK+hUXNH5M7A5wAbXdEEtPmFViU3cEOwEQ5NMQexFMMX3J1epcXLl6CxER1xEecQ03bvwDnS7vwrZf387G18XYabZWdnYO7t57iMr/3f2VQgaYq6sLSgf6c7pPfRpb/CAIQngCfGT4oKsKs7axq4s/eHAf8379BZ988SWvY/ApXhyNmjTBmVOnTNqPXyMBXGjMRaCU8PW1enuGYTD/99/MPjeghZI+X8IhCfaV4c4jdjuXE2SpOcBfMKKtAvsj9HiY9PIOwLI/lqBXn74oX6ECb/1+NPkTVkzTikNa/D6G3xvABEFwC9dzztKB/nBzc0V2tv2sUOeD/DGvnTq1wF+7juLM2UsCjoh73N2L5BO4S+X9PzjvcfHiBS/ubiuCRKQNmkNAbTcgdUewk1ePGM2rT1iyIgcBsPnMRW+QISldvAK4s7MT/PxKCD2MQqNW5+LqtSiEh0ci4lIkrl+/YxS8XyUo6KXIas/CclTUXVSuVBYGA4NHjxKEHg7vVKxYhvO7nOQAJwj75f3mChy8osf1B2zBZfGihejcLQyVq1ThdQw9e/dhC+DX9RjfWZyroRyBv+8akJz+dhEoRw8fRvQtdgRWgI8ME+izJRyU0jbIAWcYS0Uwee9aUJQKGT7pqcTExS9vyuq0Wnzz1RfYuHU7b/3WrV8fNWrWwo3rkca2UzcMuPuYQYVSIn/TCUJEcD3nlMlkqFAhBJGR4p7Lxj2KB8MwRg1gxg8fo0u30UhLyxB4ZAXD29vTxMWd/29vb0+hh1coAgL8oFQqLWpqjk5Sugp6gwwKuc1rnMiRp2nfe/UJSzMUQdaDJKQqIWZThJOTCtHR91CtGn8uBy55IXhHREQiIuI6rt+4Da3Wuh9n/jyjGDsuLqlW590USkhIgkbDdkmKDa6Xehmyn4DRpnO6T0KaMAxNQvlALgOmD1Chz4+50OpNn9Nptfh88iTs3Lsfcjl/97w7dOqMKV9+gcyMlxfadx8zeJDAoGxJ+tyFYP1x8+fykBDrzxHz5v5qtn1KXyVcyFhZaMRXBtGxCLKBT4WxkIEidgEcAN6rrkDjqnqci3o54Tt/9ix2//UXuoaFvWbLt2PYyJH4+MMPjI8ZBlhxWIuZw+hgRRCOAqNNhyH7CeRu3LlmK1UqI3oBXKPRIiHxGfxL5p3gfH19sGzpjxgzdgpSUtIEHp0pxYsXM3FvG93cQQFwdy8i9PA4R6GQo1QpP8TEiDOK12DI03hLFRNEZysDexfABawSahMyMrLQq89EdOncEpMmDTcehOwFtToX1yKj/xO8IxF53XrB+1XyR73E2nG2tsGQpwhJpgBmBY7zv9PFfcEgdizlkBLiomxJGUZ3UGLhXvbx/NrVq1i3dg0GDx3GW/8uLi7o0rUbNq5fZ9K+64Iek7qTU9jWPHrG4OQNttvA29sbXbt3t2ofJ08cx/XIa6z29vXkaFxN8dZjJAihCPLlfwGspQgUCejfAIBPe6oQficXunw3ZX+YPhWtWrdGkaJFeemzS7cwzPhuOpKfPTO2Hb5iwPjODIJs4PonLEDXoUQB0adHcyuAczw3tldiY56YaE81a1TCpg2/YeTorxBnQx1EJpOhpF/x/wTuvGKTQaX9ERScJ3S7urrYbCz2QnBQgGgFcCBP4xVQAGdhaeYZwt84LCP2AphAnutj955jOHzkLIYO6YlRI/uiSBFXQcaSm6vBtWvRiLiUJ3hfi4wutOCdH5lMhtKlX0agPLTjH7RenzcJibVjlzqXVOS42jXFnxCEYzC8rQJHrurxz2P2bPPXWT+jW/fu8PT04q3/Pv3eZwngey/p8WE3KpRoazac1MFgRnQYOmIk3NzcrNqHOfe3h5sMn/UU/3UcIW4Ci5sXQ7l0Z1sUwCWiw5YpKUOfpkpsOPFyzpGYkIC5c2ZjyrTpvPTp5OSE/gMHYf5vc41tegPw5zEdvu5Hxy2CcBT0adFQlWzF2f64nhvbKzGxjxEaWsukLTi4FPbsWorVa7Zj+YotyMzM5qQvhUIOf3/fl8UmgwIQHJzn4i4d6A9nZ1p5k5+85ARxZbLnx94KYdqVA1wKAvgL1OpcLPljA7ZuO4D/fTAEPXu2h4JnFSA3V4PIyGiE53N48xH7UaJEMbi4OAPIE/ztOVvb8J8AHmPHLnUu4ToChQpgihNyhosPpUKGaQNVGDRbA/0r2ktKSgp+mTUL3834kbf+69Srh3LlK+D+vbvGtmdpDC5G68kxbEOy1Ax2XmCLb25ubhg6YqRV+zh/9iwuX2JfqE8KU8LHQyIKHiFaijrz34elCBTJKOAAxnVUYOc5HXLyladau3oVPpg0ibebsYOGDMXihQug076c+xy6rMfnvZVQKqTz3tsSPq8n6ROTJlzPPbmeG9srlmqyubg4Y+yY/ujbpxPWb9iNv/++gRs37yAry3JhUIVCjhLFi6Gkvy/8S5ZASf8SKBXgi6CgUggq7Y/AwJJQKmmFp7UEB4u7EKaAGm+BHODCRKBISAB/QXJyCr6d9hvWrtuJzz8bjfea1Ods3xqNFteuRSHi0nWER0QiMjLaJjnX+eNPEpOSoVbn8t5nYdH/58Kx50KdXOFfsgQ83LldWmogBzhBOAzVguQY1FKJ1UfZK33Wr12DgYOHoGKlSrz136dfP/z0w/cmbbvDSQC3JTsvGJCtZisS7w8YCC8v60Sn3+f+wmqrW16O7o3ocyQcH2cnGxTBNLcEA9IS9DzcZOhUX4Ft517moOTm5mL7lq0YPmoUL336lSyJDh07Ys+uXca2tGzgQrQB71Wn4xdBOAJczz093IvCv2QJxCc85XS/9kbMG7QOb29PTJwwCABgMDB48G8sUlLSIZPJIJfJIJfLoFAqULx4MfiWKAaFgo6ZXBEUJG4BXECNlyJQ7Jl792IwavTXaNy4Lj7/dDQqViz4PQiNRvvS4X3pOiIjo5Gbq3nzhhyT/0cca8fxJwCwfsNu3Lp1F1euRgk9FN6pxPESL0afC33mv5zukyAIfhnfWYnjkXrEPjUVYHQ6HaZ/OwXrN2/lre8evXpj1k8/Qq9/KXgcjzQgI4eBu6uUpB9hMDAwiRx4gVKlwqhx46zax6WIcFw8f96kzUkJfDtAKSXzKiFiFPK877Tm7RMBLWJgpB2B8oI+TU0FcABY/+ca3gRwABg2YpSJAA4AB/4mAZwgHAV95r9g9LmQKbhbrlOpUlnRC+AFMfvJ5TKULxfM42iI/ASLXAC3twgUVuZG6o5gNwB+fI/GHFJ0gL/KuXOXEdZjLL75di6ePXv+2tdqNFpc+vsGFi5ahyHDPkX90O4YNOQTLFj4JyIiIgURvwFTAfxNdxuFJj4+CQcOnkJycorQQ+Gdihwv8TJk/AMw+je/kBAfEpukiwlnFTB1gMqs0HL29GkcPniQt759/fzQrEVLkzaNDjh42bwYRHDLyet6PE5mO0979OwFf3/rLr7n/crO/h7RTokQGxQOJAhb4WLGBS7j8MRnKQJFaqfWSoFy1Chjeuy4d/cuwi9e4K3PuvXro2q16iZtJ24YeL3hQRAEhzD6vDkoh3A9R7ZHpLDa3VEJDCzJexSykAio8fr9p22bYO6dFuR2j0YnQ3ImZQUBectOtm47gLbth2HR4vVmI0Ru3LyDtu2GYNDgyZi/YC3Cw4UTvF/FxAFOB1u7oVJFKoBJ8IvU3GuOSr0KcvRqbN7t9sP0qdBq+YvK6tOvH6ttdzjdSLMF646z32eZTIaxEyZYtf21q1dx+tRJk7bA4jKMaEfXboS4cOW5PpfUi2Dmp+977HPR+j/X8tpn0+bNTR5nqxmcvknnIbEgwZ+R5OB6Dsr1HNkeyclRv9FcSQiDUqmEv7+v0MPgjeRMJTQ6wY7MLG3bnAAuTP53qooKr71CdnYO5s1fg/YdhuGvXUdMHCM1qlfC7t1LMWJ4bzg52ZdzPjiolPFve3eASwkqgEkQxAsmdVeihBf7YiTm4UMs/2MJb/22btsO3t7eJm3XHxjwMIkuAPgkOs6Ay/fYolvb9h1QrnwFq/Yxz0z29/+6KaGi5ABCZLjynANuUQCH9I6D7eoq4PmKP+vA3r14/pw/oaZuPXa9pQOXaCUSQTgKVAizcJAuY7+IOQecYfK0XoFg/bjtRwCn+BOLJCQ+wxdfzkbP3hMQERFpbPdwL4pPPxmFg/tXonPnlpDZiXXEkTLApYKTkwplQgI53Sc5wAnCcSniIsP/upp37s7//Tc8TUripV+VSoWwnr1Y7XvCaf05n5hzfwPA+A8+tGr7qFs3cezIEZO2mmXlaFuH1G9CfLjw7AC35Pixk8t4m+KkBDqFmp6LNBoNtm/dwlufdevVY7VdvGMQrRFLrP8uQrpwPQctExJod4ZCPoiNIQHcXslvIBUj9lQI05wAHsL/ONhIuQCmtURF3cPgoZ9i/ISp+PffR8b2gAA/zJn1BbZuno/69WsKOMK8CsJFi760ctCdRvugfLlgzqs1kwOc4BKan9mezu8qUCOErbhkZWbi5x9n8NavuRiUveF6GOhLwAvP0hgcuswWwBs1aYLa77xj1T7mzZ3Lavu0O0WfEOLE1VxtNQ7VaYpAMaVJFfY//PSJE7z151O8OIKCTVdFZ+YwuB8vsZOQRL9vhOPD9RxUoVBIougj6TL2i5gd4IB9FcI0N3shB7idc/zEBZw6HYF+/Tpj4viB8Pb2BABUr14Rf66ZgxMnLmL2L8vw4EGczceW/8f79Olz5OSobT4Ggg3nBTDViWA0lCNGEI6MTAZ81lOFQb+w60ds27IZg4YOQ63atTnvt2q16qharTqibt00tiWkABF3DGhQWbxFYIRi02k9tGYM4OMnWuf+/ufOHRzcv8+krW0dBWqWpc+KD8itKTyuPE9JDBbu9klVj6xTQQGlQged/uX7cvny39Dr9ZybN15Qt159xMbEmLRF/mtA+QBa1UIQ9g6jeQ6DOhFyFz/O9lmxUhlERd/jbH/2SGwsrcx/W9IzMpH8LBXPklOQnJyC5Gcp//2diuTkVOh0OpQsWQIBAb55//f3RfXqFeHq6vLa/QYHi1sAtycHuN0I4OQALxh6vR7r1+/C7t1HMXZMfwwaGGZcutOiRQM0bVofW7bux4IFfyL5earNxhWcTwCnu4z2AxXAJAjCHDXLytGhvgIHLpkqpAzD4MfvpmPzjp289NunXz9M+2aKSduui3oSwDlGowO2nWXHy9SoWQvvNWtm1T4W/D7XpAaJSgF8aCE+hyDEgIszv1I0Y2nNk0Qt4K5OQK0yMly+9/J9ycrMRHTULVSvwc/K1jr16mHn9m0mbZEPDOhpoUA0UTjohh7BF/q0aE4FcCkUwoyNixd6CHaPVqtDXFw8YmOfIDbuCWJinyA25gliYh8jPj4JWm3BIxu9vDwwcEA3DBzQDV5eHmZfQw5w3rBKAA/hfxxsyAFeODIysjB7zjJs3LQHH08agY4d8ia0CoUC7/frgq5dWmPZ8s1YvWY71Opc3sdjkv9NdxnthkoVOXaAU/wJQYiGSWFKnIjUQ/2KEfzihfM4e/o0mjRtynmfYT17YcZ306HVao1txyP1yFYr4eYiTRGID/aG65GSyW4fN3GiVds/eHAfe3btMmnr10yB0iXoMyLEC98Z4BSBwqZBZTmrUG/ExXDeBHBzOeCRD6gQZmEgkZsQAkPabcCvOWf743qubI9QBngeanUu4uLi88Tt2MeIiXmC2Ng8sTshIcniKq3CkpqajgUL/8SKlVvRu1cHTPpoGMsRXjrQHzKZzMRwIiYE1HpDXm0wEcBTdwR7AChmq9Hkhxzgb8ejRwn4ePIMrFm7A19+Pga1a1cFABQp4oqP/jcU7/frjN/mrcauXUc4/1HnJ78AHkMHWbuB6+rW5AAnCPHg5yXDsDZKLN7HdjX8MvtnXgRwb29vtG7bDgf27TW2qTXAoSsGdG9EDjyuWH+S/ZmWKVsWHTp1tmr7hb//biLWebjJMKoDXa8R4kZl5hDEZaF5xoIALmUaVJJj4V7TtksR4Rg+ahQv/VWuUhVubm7Izs42tj1MYpCaBXgV4aVLgiA4hOu5KNdzZXskPSMTqanpFl3IYiIrKwexcf8J2zGPjQJ3bOwTJCUlCyI05+SosfbPnYi8fhtLl/wAT09343POzk4o6Vcc8QlPbT4uWyCg1lssdUewh1ePmPQXDa86wAVJ/8/RyJGaTRNeLoiMjEa//h+hQ/tmmPzxCAQGlgQA+PkVx08zPsGQwT0wa/ZSnD9/hZf+g00c4CSA2wM+xbzg4+PN6T6pACbhCEjYTFdghrVRYud5HRJSTNuv/P03Th4/huYtW3HeZ59+/UwEcADYekZPAjhHXLxtwL0n7Av8seMnQi5/c9RMXGws/tqx3aRtVAclPN0sbEAQIoFLsdscYnV4vQ3VQuQo4iJDlvrlexMRfpG3/hQKBWq98w4unDtn0n79gQFNa1AUF0HYO1zPRX18vOFTzMum0bFCEBP7RDQCeHp6JmJiH/8XUfLCxf0YsbHxSE5OefMOBCIyMhoDB0/GurW/mIjgQcEBohXAU7MVyNHI4eokiAEgGMCNFw9eFcBL2HYseZD7m3sOHDyFo8fOYdDA7hg79n14uBcFAFSuVBYrl8/E2bN/Y9acZfjnn3857dfEAU4RKHZBSEggtzs0aKHPFHeREMlAc3DiP5xVwEdhTvhiFbsg5pyff+ZFAG/WoiUCAgLw5MnLm6W3Yg248ZBBjRC6ffG2/HmcXfnSr2RJ9OzTx6rtF877HTrdSwd5YHEZ3m9GNycI8SOT8XtypAgUNgo5UK4kcP3hy7ZnT5/i4b//IqQMP87MevXqswTwu09IAOcSi3n3BPGW6DPvAQYtIOdORwoJCRS9AB4b+wS1alYWehhW8/x5Wl5MSezLmJLYmLzHaWkZQg+v0Ny9+xBTp/2O3+a+rIcUHFQK4eGRAo6KX56kqFDOj/9IZjOYaNyvCuDFbTgQI5T/zQ9arQ4rV23Fjp2HMHHCQPTr2xlKZd5H3qRJPTRqVBc7dh7CvPlrkJSU/Nb9ubsXgbe3p/ExOcDtgxerALhCn3EPMBS8AARBEPZNh3pybDwlZ+Wg3rgeicMHD6Jt+/ac9qdQKDBwyFDM+ulHk/bNp3WoEULXBW/DwyQDzkWxBfCRo8dApXrze/vkyRNs27LZpO3Dbkqz0RAEITb4FqJJADdPQHEZrj80FUwfPuRPAK/1Th1W2+NkEmwJwiEw6KDPuAeFZxXOdlmqlB8uX7nJ2f7skZgY+zMoJiUlGwXuWBMn9xNkZma/eQcOysFDp/HXriMI69YGgPgLYcYLJ4CbaNyvCuA+NhyIkfhUmujySWpqOn6YsQjr1u/Gp5+MRKuWjQAAcrkMvXq2R+dOLbBi5VasWLkV2dk5he6ndGl/49/Pn6eJ+oDlSHAugFP+N2FnkMOIOz7rpcLA2bmsola/zv4Zbdq14zwaoN+AgfjtlznQaF46zw9d1mNyDxW8i3LalaTYcELP+gw9Pb0wYNBgq7ZfsnCBSYHSGmXkaFeH1G9CGpjz/3KaAW7hlMWz8dzuCSzOfo+TEhN56y8omJ38+eiZxD8EgnAg9GnRnArgXM+Z7REhDIoGA4PExKf/ubdfitsvRG+1WhBR1C74/ffV6NK5FRQKuUmUsBgRUPM10bjtwgGekkWTKlvw8OEjTJg4DfXr18SXn49F1arlAQAuLs6YMH4g+vbpiHkL1mL79oPQ6wuezxMcVMr4tz3eXZQqgaW4PZkbMh9wuj+CIOyH6sEydHlXgd3hpu7h6Kgo7N+7B526dOW0Px8fH3Tu2g07tm01tml0wM7zOgxv++olCmEN6dkMdl9ku78HDxuGIkXffFchLS0VWzdtNGn7uDt9FoR04NuJzTDkADdHqWJyAKbHrqdJSbz1FxDAFhvIAW5b+Hi3pf47khJcz0klIYDHxfO279TUdERF38PDh49fxpbEPEHco3hoNNo370CCxCc8xanT4WjZoqHoHeACar725wBPJQHcply6dB09e09A1y6tMGnScJT0y/tOFC9eDN9N+wiDB3XHnDnLcfJUeIH2S/nf9gnXJ3ND9iNO90cQhH3xv25KHLmqR84rceC/zp6FDp06W1VAsSAMGT7CRAAHgC1n9BjaRgk5TWQLzPZz7M/OxcUFw0aOsmr7DX/+iezslyu43q0kR51ylIlLSAjBIlCkLb6ac4A/fcpfQTB3Dw8UKVIEWVlZxraEFAZ6Q14mOUEQ9g3Xc9JSARIQwDnSaNLSMnDr1l3cvPUPbt66i1u3/sHjx/yt2BEzmzbtlYQALqDma38O8LQcEsBtDcMw2LX7KA4dPoOhQ3pi9Ki+cHNzBQCULxeMJYu/x8Xwa5g1eymioqwreBgc/PJHS/nf9gPnAnhWHKf7IwjCvijuKcPAFgosO2TqxLt39y52/7UTYT16ctpf7XfeQa3atRF57ZqxLf45g9M3DGhek1SIgqDTA5tOsWs09O0/AD4+b/Y46LRarF6xwqRtTAdyfxPSgu8bb4ylDBS+lXc7p5SNI1AAwD8gAPfu3jU+1umBxBQGAT7S/iwIwhHgek4qBQf4i5jaokXdCrRdVPQ9nD37N27duotbUXfx6FECTyOUHhcuXoVanQtXVxeUKFEMT58+F3pIvCCg5muicb86sxTEAZ5GDnDBUKtzseSPDWjTbii2bN1vEn3SILQ2tm9diJ9nfgb/kiVes5c8SpfO7wAnAdweUCqV8PXl9r4WCeDix/LknJAKQ9oo4e7KFgB++2UO9Hp2vMbbMnjYcFbbZjNCLvF6jl4zICHFtE2pVGLMuPFWbb9vzx4kJLxcHluvghz1KtBNCEJimMlQ4DIDnIpgmsfH3YwDnMcIFAAICCjFaqMYFMdA6r8Xgvs5acmSxaGQwPIPa42KanUutmzZj159JqJHz/H4de5KHDp8hsRvjtFqdbh6LQoARJ0DLqDma6Jxv/oLF8QBnppNArjQJCen4NupvyGsx1icPfu3sV0mk6Fb19Y4eGAVPp40/LV3C/P/YGNjSAC3B/z9S3B7IjdoYFDzOxkhCEJ43F1lGNKG7fz998EDbN+6hfP+uoZ1R7FixUzaLtwxICaJhIiCsO4E+6ZB17DuKBUYaNX2y5f+YfKY3N+2h77xwsO3rkYCuHkMZr78SUk8O8BLUQ44QTgqBnUSYNC8+YVWolAoUNIK05+jY01U7ekzl9Cx80h8O+033Lz5jw1GJW0uXboOAAgKYt+UFQsCar526AAnAdxuuHv3IUaO/gojR3+Fu3cfGtudnZ0welQ/HDm0BgMGdINSaTopdnFxRokSL8ULygC3DzgvgJn9CDQ9JwhpMKC5AsXM1EycN/dX6LTcFrNxcnJCvwEDTdoYBthymlzg1nL9IYMb/5oKazKZDOMmfmDV9pciwnE98mUMTe2ycrxbSfxOKIJ4FY7LHLCxsMpK4vo39GYU8Fx1Lq99mnOAZ6p57ZIgCM5guM8B53jubI+8zgHOMAymTZ+H0WO+xpMnlOltKw4fOYt589fgVtTdN7/YQRFQ8yUHOPFmzp79G2E9xuLbqb/h2bOXOUTe3p745usJ2LdnGdq0bmxsL13a37g8NC0tA+npmTYfM8GG+/xvKoBJEFLBzRkY3k7Fao+LjcXmTRs572/g4CFQKEyvB3ZdNEDNnblH1Kw/zr4p0apNG1SsVMmq7ZctWWLyeGxHcn8T0kTG841+gyUBXOIKuE7PfgNcXV157dPLy4vV9moRYbFii68bJeoRfMP13JRr85g98joB/Ne5K7Fp814bjoYAgHv3YrBo8XrcufNA6KHwht05wFN3BDsBcLf1aHI0cmh1Er/is1P0egO2bN2Ptu2HYfGSDVDnc2EEB5fC/HlTsX7dr6hVs7JJ/AnLO6SjAAAgAElEQVTlf9sPnAvg2ZT/TRBSom9TBXw92efo+XPnQqPhViUoFRiIVm3amLRl5DDYd4n7zHGxkZCSl//9KuMnfmjV9rExMThy6KDxcY0ycjSsQu5vQpqYm5VQBjj/GMw4wF14FsCVKvZNXrXG/OdDEIT9wfXcVAqFMC0J4OvX78Ky5ZttPBpCKmh1MuRoBJlbuP+ndQMwdYBT/AlhluzsHPw+bzXadxiGv3YdMSmQV7dOdWzeNA+ffzbG2BYbQ/En9gLXd7H1VACTICSFkxIYbSYHOj7+CTb8uZbz/oYMG8Fq23SaBPA3sfm0DrpX3qbQBg1Rt359q7ZftWKZiSg3jtzfhISR8yxEWyo0LXH9G3ozb4ubm+XaQ1zgZEYAz+E3dYUgCA7hem5aqpQfp/uzR8yZFRMTn2HmrD/MvJoguMMeYlDyC+AUf0K8loTEZ/jiy9no2XsCIiIiTZ4rXdrf+Dc5wO0H7h3gFIFCEFKjeyM5SvmwpZmF8+dBreY2LLXxe++hXPkKJm3/PDLg2gNy5FlCrQG2nWXfJBj/gXXZ3xnp6di88WWkTfVgGRpXJfc3IWF4tmKTA9w8WjMlH1zdbO8Al0oECkGIAa7nplJwgCclJZus7AeA1Wu2Q2vuIEwQHGIPMSiCO8BTs0gAdzSiou5h8NBPMWHiNDx8yD7pDBoYhmHDesHJiX1RSdgW7jPAyQFO8ANDxVXtFqVChrGd2I7gpMRE/Ll6Fad9yWQyDB46lNW+8SRdlFtid7ge6dmmv58q1aqhectWVm2/acN6ZGW+rNtB2d+E1OFbiGYsCeD8dmv3PElmXwfwnQGuUjmx2kgALyh0/UYIB9dzUykUwQRMY1DS0jKwafM+AUdDSAUBtV/7cYBTBIrjcuz4eXTqMgo/zFiE1NR0Y7uHR1F8/uloHNy/El27tOI0N5GwHhcXZ/j4eHO6T8oAFxc0ZSGspVN9BUL82K7gxQvmIzs7m9O+evXpiyJFipi0Hb1mQEIKfWNfhWGA9cfZ7u9RY8Zatb1er8eqFcuNj6sGyfFedbouI6SNuQgULq9lLUWgSF0Cf5AghADOvuGn1tC5xpGhaae04Hpu6lvCx+xxQWzkX7F/9txl5ORwu6KTIMwhoPZrPw5wEsAdG71ej3Xr/0LbdkOxctVWaDRa43MBAX6Y9fPn2LF9ERo1qiPgKF8SEOCHTh2bIyBA/PlepTj+NzK6bDC5yZzukyAIx0AhByZ0Zp+vk5OTsWr5Mk77Kurujp69+5i06fTAuuPkAn+Vc1F6PEwydZMWL1ECXcO6W7X9wf378PjRy5Vco9uLf9JHEG+CbwHNwFiIdJK4cGdOAC9RwpfXPpVKc0Uwee2SIAgOYXKTwei4M2LI5TL4+/N73LEH8jvA//nnXwFHQkgJygAHCeBiIT0jE7NmL0PHziNw4OApk+eqVC6HlctnYsWyn1ClcjmBRpjH+/0645c5X6FJk7qCjsMWUP43UVjI+0SYo807ClQKZLvAly5ehMyMDE77GjxsOKtt+3kDMnPo25mfdSfY7u+Bg4dAZSbX1hzL/lhi/LtMSRma16Tsb4LgG4PBQhFMmbSPb/8msG8MVKlWzebjcHWS+J0Ih4E+JyIPygEvOPkF8Dv/PBBwJISUIAc4qAim2Hj0KAGTPp6Bfv0/QmRktMlzjRvXxY7ti/DzzM8Eu7PaoX0zAEBsjPgLdZIAThAEl8hkwITObIdwamoqVixbymlfFSpWRMPGjU3astUMtp1jC75S5X48gwvRpoKRSqXCoCFDrdr+6uXLuHr5svFx/+ZKWjpOEADkcn6FaMsRKNLmQSL7falWrTqvfSYkxLPagkrQgZAr6KtO2AISwAtOfgH8/v1YAUdCSAkBtV/7cYCTAC5Orl2LQt/3/4dJH8/Ao0cJxnaZTIZuXVvj0IFV+HjScLjxXN09P9WrVzSe0PLnXomVQI6LeFABTOIFNDWULk2ry1HOn/0NWPbHEqSlpXLa19DhI1htG07oodPTjBoA1p1gR8J0DeuO4iVKWLX98qV/GP92d5WhSyhdjxEEAJgzYnOaAU5FMFlkqRk8TTV941UqFSpUrMhrv/kjoF4QSAI4QTgUXM9RAwPEL4Dn10Jycyn3ibANAmq/9uMATycBXNQcOHgKHTuPwOw5y5CRkWVsd3JSYfSofji4fyW6dG5pk7GEdWsNANBotEhMfGqTPoWEewc4CeAEIXVkMmBoG7YLPCM9HSuXcZsF3qZde/j7B5i0JaYyOHTFQn6uhEjJBPaGs93ww0eNsmr7J48f48C+vcbH3Rsp4OrE2fCIt4Ack3YAz0shDJYEcAnrrhF32F/8ipUqQ2llnFNhefyIfW1LDnCCcCy4nqOWkoADPCEhCVptnpFCoSA9jrANAmq/duQAz6IfnNjRaLRYsXIr2rYfivXrd0Gvfzlp9/X1wexZX2DDurmoWrU8b2OoUb0S3u/XFQAQ9yjeYv6imOD65E0OcIIgAKBjPTl8PdkCwdpVK6FWc1dFXqFQYMCQIaz2NUcpBmXbWR00rxjA3w1tgOo1alq1/crly4znYrkM6NeMrsUI4gVynvVPSxEoUhbAD19lH9erVec3/gQAHplxgJMAThCOBecO8FJ+nO7PHjEYGMTF5UVAKRRU/4WwDQJqv/bjAKcIFOmQkpKG72csROeuo3Dm7CWT5+rUqYbtWxdi/u/fomLFMpz26+SkwsyZnxoP7lLI/wbIAU4QBD8oFTIMbMk+dz9//hzbt27htK/+AwayCjreeWRA+B3pusB1egabThfe/Z2VlYVNG9YbHzerKUcpHxJ8bI7478M7LHwL0eQAN0WjA07dYL8nVW1QAPNxnKkArlIAft4S/SCEgI6DBAdwPUeVQgY48DIHnBzghK2gDHAIWgmUEIh//32EUaO/xoSJ01j54G3aNMGunUvw6y9fo1zZIE76+/zT0Sb7kkL+t4d7UXi4F+V0n4YsKoJJ8Act+3csejdRoKgrWyRYvmQJpwXefIoXR+eu3Vjta45J1wV+6IoBz9JM3+NSgYFo276DVdtv2bgBGenpxscDmrMjbQhCypgTornMADcwlAGen/NRBmSp2eeNps2b89qvTqtFUlKiSVuV0jLeVwBICbq0I2wB13NUHx9vuLg4c7pPe+TP9X9h8ic/IjHxmdBDISSCgNqvqQM8dUewEoCnrUeRo5FDo6OrDKly7Ph5dOoyEgsW/gm1OtfYLpPJ0LFDM+zZvQyzZ32B4OBShdq/s7MTfpn9JQYMMBVP4uLEL4Bzfeea0WaA0aZxuk9CmthU6Jaqnc4GuLnI0Oc99kXMgwf3cfTwYU77GjJsOKvtfJQe9+OlObX+04z4P3T4CKscPAaDASuXv8xqLx8gQ/2KtPSVIPLDfwSKhSckes46fIV9TKteoybKla/Aa7+PHj1iufHfKU/GLIJwNBhtGhhtBqf7LBUg/hiUc+cuY9/+k1Crc/HNlIn4be4UoYdEiByNToYcjSDzDs//NG+jA1yQ+BNyfxO5uRosWPgnOnUZiaPHzps8J5fL0KVzS+zfuwK/zZ2CLp1bwtPT/Y37lMlkaN2qEbZuno9OnVqwnpeCA9zf35fT/Rmyyf1NEIQpA5oroDJzGl+6eBGn/bxTty5q1Kxl0sYwwFoJusCv3DcgOs5UsHFzc0O/AQOs2v7IoYOIjYkxPu5P7m+CYMG3Ds1YikDht1u7RKMDTpqJPwnr0YP3vs+eOc1qq1OObggShCPC9VzVP4DbubS9E/puLbRv1xTFitncE0tIDAE1YB+ABHDCTnj8OBETP5iGkaO/wsOHpicwhUKO9u2aYvasL3D+7FZsWDcXo0f1Q6VKZeHl5YEiRVzh4V4UjRrWwcQJg7Bn11IsmD/NYpa4FDLAuT55GbJiOd0fQRCOT3FPGTqHss/jEeEXce3qVU77GjKc7QLff0mH5HRpucDXHWeL/j1794GHh3XH/JXLXrq/Pd2Azu/SdRhBsOBZAbeYAc5rr/bJ9rM6VvyJXC5Hl7Aw3vs+fOCAyWOZDKgtQgGcVhwQUoDruWoxb2kJwXJ53rGvTEhpgUdCiB2hBfAX1h9B8r+pACbxKmfP/o0u3UZj6JCeGDe2P9zcXE2eVyjkqFOnGurUqYaPJ7EFkTeh1+vx+Enim1/o4HhzfNI2ZD/mdH8EQYiDoa0V+OuCnjXBXrZkMRb+sZSzfrqGdceM6dOQkpJibNPogA2ndPigi+o1W4qHx8kMTl43FcBlMhmGjRxp1fb/3LmDixderrTq2UQJZ2m8dQRRIOTmkou5zACnIpgAgGw1g6UHdKz20IYNUbKkP699Z2Zk4Py5syZtZfxk8CrCa7fSg8d71JZ+LxL7GRH/wfVcleu5tL2jVObpcmXKBOLylZsCj4YQMwJqwMUBgR3gqVkkgBNstFodli3fjA6dRmDf/pOc7vvx40To9eJfNu/l9eaomILAaJ5zuj+CIMRBiJ8czWuyHXMH9u3Fo7g4zvpxdnZG3/7smI+tp/VQazjrxq7ZeFIH/Su6WbPmLazOyV27aqXxb4Uc6NuUrsEIwhy8R6BYsORKTQBfc0yP55ns9u49evHe94njx6HVak3a3q1Ex0SCcFS4nqt6eXlwuj9750UdmUaN6go8EkLsCKgBm0SgCOIAT8+hCw3CMomJzzD5kx8xeOinuHv3ISf7jImVhpPZ24vbu9ZMbsqbX0QQhCQZ1pqdI63X67F86R+c9jNoyFDjEs0XpGUDO86xHYRiI1vNYMd5tmt02KhRVm2fmZGBHdu2Gh+3rKVASW+JqW0EYScwDEWgPM9gsPYY+9hdrFgxdOrShff+Dx/cz2prX1d88ScEIRW4nqt6e0tLAJcr8o5/bVo3hk8xL4FHQ4gZATVgcoATjkFERCTCeozDnF+WQ6t9O6FDCvnfAA8RKBoSwMWIxVxIgigAtcrKUbssWzjYsnED0tPTOOsnsHRptGrThtW++qgeWpEv7Nl5wcDKyS1XvgKaNWcXejbH9q1bkJWVZXzcvwVdfxGEJeQ866CWI1Ckc1L+44Ae2bns9kmffoai7tyuYnwVrVaL48eOmbSV9IbZ8xjxZuhakrAHuJ6rSi4C5T8HuEqlRI8e7QQeDSFmJO0Apwxwwlr0ej2Wr9iCvv0+xIMHhV9WHxMrDQGcIlAIgrAlQ824wLOysrBuzRpO+xk8jF37ITGVwa6L4lXAGQbYdIp983fYyJGQWZmZsHb1KuPflQLlqCPCQm8EwRXmflUyDv3ZlgRDqUSg3H3MYNtZ9jG7QsWKGDBoMO/9nzt7BpkZGSZt7eoqJfP+2xLSxglbwXkEiqc0HeAAMGBAN3i4FxVwNISYkXQGuIAVQAkHJSr6Hnr0Go/NW/YVavtYiQjgXN+1ZjSpnO6PIAhx0bymHCF+bFF19coVrJzVt+G9ps1Qtmw5VvuqwzroRKqBn79tQOxTUxnB09MLPXv3sW77s2dx7+5d4+P+zenay64hxUhw+BZCLTrA+e3WLshWM/hkuQY6PfuL/s3074w5tHyydPEiVhvFnxCEY8P1XFVqESjKfMfekn7F8f33kwQcDSFmBNSAhXeAkwBOFAa1OhdTp/2OyZ/8WOBIlNg4aQjgXBfuYCgCheAbEn0cGpkMGNqafU5PTEjArp07OOxHhsHDhrHaHz1jcPCyOBXwrWfY57l+AwbAzc3Nqu3X5Ct+Wawo0LE+XXsRxOuwdmVFYbEkgDMSsCBPXa/DwyT2Cb95y1ZWRzq9DefPnsW5M2dM2sqUlKFqEAngBOHIcD1XlVoRzFdr7LRr+x769Oko0GgIMSOgBiy8A5wywIm3Yd/+kxg1+itkZmZb9XqDgUFcXDzPoxIehUIODw9uly0ZcikChSCI19M5VIHinmwBZ9mSxZz207tvPxQpUoTdz0E9DCK7kZKQApy+YSqWKRQKDDETBWOO+PgnOHLooPFxz8YKOLHTagiCyAffOjRjIQNF7Pr3+hN6HL7CvlGpVKnwzbTpNhnDrJk/stqGtKKDIkE4OlzPVSWXAa5k63JffTEODUJrCzAaQsxIOgOcHODE23Ix/BoGDZ6MZ8/efNJLSEh66yKajoCHhzun7iVGlw0YNJztjyAIcaJSAAPMxGvcjo7G6VMnOeunqLs7uvfsxWp/mGjA0avicoFvO6uD/hWzaNv2HVAqMNCq7devXQu9Pu89USqAPs1I6CGIN8G3Ds0w0otAibhjwK87zV+DfznlG5SvUIH3MRw5dAhXL182afP1lKFzKM1HCcLhMWjy5qwcoVIp4ebmytn+7B1z8VMuLs5YtvRHtGv7ngAjIsSKtB3gJIATHBB9+z4GD/0U6RmZr32dVApgcp1ZRvEn0sNSgS6CeBN93lPAzYUt45jLXH0bRowebfZG37JD4hHAdXoGO86z/z0jRo+2anutVouN69cZH7d+Rw5fMw59giBMkcvYJ0Eu3dlSywD/+64BHywxn/vdoVNnjBw9hvcxGAwGzPn5J1b7oNZKqGg6yh88Xk+K9fdCFB6u56xSygFXKMzHQKlUSsz9dQr69e1s4xERYkVADTjPAZ66I1gOwNvWvedo5NDo6NRFcMODB3H48MPvoNNZdnhLpgCmF9cFMEkAJwjCOoq6ytC7CfvC5sypU4iOiuKsn7LlyqNNu3as9n8eGViRIY7KsUgDktNN1YPqNWqi/ruhVm2/f+9ePHv61Ph4ALm/CcIqhIpAESOX7xkwcZEGajMLCcuULYs5c3+zyTj2/PUXbkdHm7R5usHs+YogCMeEewFcOjEorytALJfLMG3qh5jy9Xi4uDjbcFSEGNHoZMjRCFJ3wzt1R7BcDsANAtxEpfgTgmsuhl/Dt1N/t/h8TIw0BHAqgEkQhJAMbKmAUsF/FvjY8RPNti87qOW0H6HYcprt/h4+apTV269ZtcL4d7UgOWqWpSJvBGENfE+KDBaKFYgtA/zKfQMmLNQgx4z47eLigsXLVqCouzvv48jOzsacWTNZ7YNbqeDqxHv3BEHYCCqEWTjkcutOPgMHhGHHtkWoUb0SzyMixI5AWrAMgJscgCCn/gw1TcQI7tmx8xA2bNxj9rnY2Mc2Ho0wcL1ciwpgEgRREHw9ZehUn32O3/XXTiQmJHDWT9369VG3fn1W+/WHDC7edmwX+L8JDP6+a/pvKF6iBLqGdbdq+6hbN3H50iXj4wEtyXRAENYis1IMKCyMBCJQ9l/SY9wC8+K3TCbDnN/moUrVqjYZy9Svv0JsTIxJW4ivDEPa0HFRjIjtRhJhPZwXwpSIAP469/erlC1bGps2/oYPPxhCbnCi0AioBTvJAQjyzaX4E4Ivfp+3GmlpGax2qWSAc+8AT+V0fwRBiJ8hrZWsSahOq8WqFcs57ceyC9yxCx5vPsN2fw8aMhQqlcqq7desWmn828dDhrZ1SOghCGsxN0PhtLi4hQgUMQh3Oj2Dn7fp8OVqrdnYEwD4dvr36NKtm03Gs/uvv7Bl00ZW+xd9VJT9bQPeFPYjnTAgwhZwPWeVigO8IAL4i9ePHzcAhw6sQs8e7ax2kBPECwTUgp0FE8C1JIATPJGWloEFC/80aWMYBnFx8QKNyLZwnVdGESgEQRSUcv4yNKnGvqBev3YtsrKyOOunTbt2KFuuPKv977sGXHvgmC7wHA2wJ9xUAHdycsLAwUOs2j49PQ27duwwPu7dREFCD0EUBJ6nKAbG/LFJq3NsOTA5ncHI37XYcMLyDchxEz8oUJTT2xAXG4svP/uE1d6ujgINq9BKZIIQG5QBXjgsFcB8E35+xTHjh8nYtfMPNGv6LsejIsSMgFqws2ARKFo9CeAEf2zctBePHycaHz99+hxqda6AI7Id3DvAKQKFIIiCM8zM8vL09DRs3rCBsz5kMhnGjBtv9rmlBxzTBb7/kh6ZOaZCWNew7iheooRV22/ZtAk5OTkAAJUC6PMeqd8EURD4NrMZLESgXH/IYPIyLdKzHU8I3xOuR68fNbh63/KNx159+uKLr6fYZDw6nQ4fjBuDzAzTFaFuLjJ82lNaBYEt1VylmTghNries5ID3DoqVAjBH0t+wPatC9Gta2uoVNI6xhIFR0AtWLgIFBLACT7R6XQ4fSbC+Fgq8ScA9xngFIFCEERhqFtejpoh7HP9imV/QK9nR3wUlh69e6OEry+r/VyUAVGxjucC3/wWxS8ZhsG6NauNj9vWUcDHg663CKIg8P2LsRSBAgBHr+nR+w1Csj3xz2MGQ3/VYMpaLZ5nWP539e3fHz//8qvNxvXLrJ9x9coVVvu0AUqU8KJjIkGIEa7nrFzPqe2VtxXAX1CtWgX8PPMznDy+HhMnDIKPjzcn+yXEh4BaMDnACfESEXHd+HeslARwL26Xa1ERTIIgCsvQNmwXyKO4OBzcv4+zPpycnDBsxEizzy1zMBf4jX8NuPPIVPiq/24oqlWvYdX2p0+dxL8PHhgf9yL3t8PheN5f8WEui5vLDHCl4vXuuIQUBiN+0+CPAzro7VQHT8kEZm3Tot/M3DeK9Z98/gVm/TIXSqVtXIG7duzA4gXzWe0DWyjQjuohEIRo4bwIpmQiULg9Lvr4eGPihEE4eXw9fp75GapVq8Dp/gnHR5oOcMoAJ3gmIiLS+HdM7GMBR2JbuI9AoQxwsUJCC8E3LWopEODDPt+vWbnSzKsLz6ChQ1GkaFFW+4kbBtx74jjfdHPFL4eOGGH19mvzFb8M9pWhTjnKuSWIgsJ3Mcpf581Hg4aNXvsavQFYtFeHoXM1OHtLbzHGwtbcj2cwfYMWbb9WY/0J/WsFeqVKhbnzF+CDjybZbHx7du3CpA8nslz2tcvKMam7dUWEiYLxuq+mnXxtCYnA9ZxVOhEoBb9W1Ov10L/hDq1KpUS3rq2xfetCbFg3Fx3aN+NcbCccEyEzwJUgBzghUpKfpyInRw1XVxfExkjIAc55BAoJ4ARBFA65LK8I4++7TJ3Y4Rcv4M7t26hUuTIn/Xh4eKL/gIFY9scSk3aGAZYf0mLmMEEudQpEahZw6LKpAF6ypD/ad+xk1faP4uJw/OhR4+OwhjTJIIjCwLcAXsLXFxu2bsOcn2di8YL5r41Euf7AgAmLDAj21eH9Zgp0a6CAm4tt51A6PYML0QasP6nHhWjrLOkBpUph7vwFbxT6uWT/3j34aOJ4VsSWj4cMc0aooKRDorggKYF4Bc6LYEpGAH/zwfHx40Ts23cCx09exOPHCUhOToFSqUTZMqVRrnwwKpQPRvnyIahcqSwCA0uytq9Tpxrq1KmGhMRn2LBhN7Zs3Y/U1HQ+/jmEAyCkA1wJcoA7FAqFHAqFAhqNVuihOARarQ6urtKJQJHLZfDwcOd0nySAE9Yis7PZCN8iBmEd3RspsXifDppX0kjWrlqJGT/P4qyf4aPHYNXKFdBpTc+Ph68YMK4Tg2Bf+/5C7LrAfo8GDh1qdWzAurVrjMX1lAqgayipPQRRGGxx7lAoFPj8q6/Rpm07fD99Kq78/fdrXx+TxGDmVh3m79EjrKEcHesrUTlQxpuo+zyDwZlbBpy+YcD52wZkq6338vYfOAhTpk4zuyqHLw4d2I8Pxo2FTmd6EHV3lWHBOBXlfhOEBCAHeOFQvkYAf/48DT/MWID9B06xntNotLh95wFu33lg0l6lcjl07dIKnTq1gK+vj8lzJf2K4+NJwzF+3ADs2Xsca//cibt3H3Ly7yAcB3KAEwDyDrK+vj7w8y0OX99ieX/7Fc/X5gMfH28sXbYRv/2+WujhOgQajQYAEBsnDQHcw8MdcjmHvy2DBowum7v9EQQhObyLAm3eUWDfJVNX3s7t2/DllG9Q1J2bm3YBAQHo2i0MO7ZtNWnXG4CVh3WYPtB+l78zDLD1rOn74+TkhP4DB1m1vUajweYN642PG1eVo7gnXWcRRGEwdxnFZQZ4furUq4ede/Zh7+5dmDnjB8TFxr729VlqButP6LH+hB7OKqBakBy1yspRs6wctUJkhSp6m5IJ3I834O7jvMio6DgGUXGGAseulAoMxKxf5qJJ06YFHsPbcPjgQYwfM5olfru5yLBoohOqBtGxkCCkAKPLBgwaQM6NvOXs7ARXVxfk5Kg52Z+9IrcQgXLm7CV89vkspKSkFWh/0bfvI/r2fcz+ZRkahL6Drl1aoU2bJihSxNX4GhcXZ/Tu1QG9e3VAeHgkNm3eiyNHz7GO44Q4kaYDXEICuKuryytitg98//vvhbDt6+sDJ6c3T84ZhoGzk/0v5bYXbt9+gKBgNTIzpSHicn2nmgpgEgTBBf2asgXwrKwsbNuyGUMtFLAsDGPGT2AJ4ACwN8KAsR0Z+Bezz2uP87cNiHtqqjZ1DesOHx8fC1uYsvuvnXj+/OXxuntD2xSbIwgxIsTqoc5du6F9x044cewYtmzagOPHjrFWs7xKrha4ct+AK/mKUHoXBTzcZHB3BdzdZHB3zfu7iIsMuTogK4dBpppBZg6QmQM8TWeQnP52Sc0lfH0xeuw4DBwyFG5ubm+1r4KyctkyzPh+Ouu9cnUCFk9QoWaIfR7zJYO9hNcTksGQ+xxyV3YER2Hx8vIQvQBuzgF+4eJVTJg47a1SBwwGBucvXMH5C1cw7bt5aNmiAXr37oiGDd4xeV1oaC2EhtZC8vNUbN9+EFu27sejRwmF7pewfwTUgp0pAoUHvvh8LCpVKmMUuIsWffuLwfSMTGzffggbN+6RjJuZC0aO/kroIdgUTw9ul5tS/AlBEFxQs6wclQLluPPIND927erVnArglatUQfMWLXHyxHGTdp2ewaojOnzV1z5d4FtOsx0vhS1+6eMhw3vVqfglQRQWoWYoSqUSbdq1Q5t27ZD87Bl2bN+GrZs24s7t21bvIyUTSMl8ITryKz4GlCqFcRMmom//AXB2tu10MiM9HZM/+h8OHdjPes7VCVgw3gm1y9JxkCCkBqNJATgUwD09iuqaR9kAACAASURBVCI+Pomz/dkjrzrAY+OeYPyEqZxG7qrVudh/4BT2HziFsmVLo//7XRDWra2JTuZTzAujR/XDqJF9cfbc39i8eR9OnLz4xmKbhONBESgio2WLBggKCuBkX7fvPMCGDbuxe88xqNW5nOyTEC9Oztz+nBltwZY8EYQQkL/IMejbVIHvNphexN6/dxfnzpxB4/fe46yfsRMmsgRwANh5Xo/R7ZV2Fw2SkAKcuWn6vtSpVw81atayavtrV68i8to14+OuoQoq9kYQbwFfcScFwad4cYwaMxajxozF9chr2LJxI3bt3In0dGGvy1xdXdG8ZSt07NwFHTt1glJl+5uK1yOvYfzoUWbjYvyLyTBvjAoVA0n8JggpwvXc1ZnjubU98qoDfPGSDby63h88iMMPMxbh17mr0LVLK/Tp0xFVq5Q3Pi+TyfBek/p4r0l9JCY+w9ZtB7Bt2wEkJD7jbUyEbZFkBIpGxAL4296l0ul0OHzkHNav34XLV25yNCpCCqhUHC9719NNF8I20CpZ8dOpvgK/7tQhM8f0w16zaiWnAnjDxo1Ro2Yt3LgeadKu0QFrjuowuad9ucC3ndHi1cuGYSNGWb39mpUrTB6HNSL1myDeBnMzFCFF8Zq1aqNmrdr4Zvp3uHzpEq5dvZJ34+vqVSQkxPPev6enF1q0aoUOnTqhWYuWcHV1ffNGPLFm5Qp8P20qtGbiYWqXlWPuaBWKuYt3jkkQxBvgeO7K+dzaDsnvAI+Ne4Ldu4/ZpN/s7Bxs2rz3/+zdd3gU1foH8O/MbDohkFBDF7DRBBTpiNJBBKSo2FBQLOht3mv5Wa7X3rEr0nvovXdQFKRJ74EkhJIeSNn2+yMhZLOzsEnO7MzOfj/Pw0Mys3vmBLIzc955z3swa/ZSNGnSGEOH9EG/vve61AqvXr0KXnzhMTw3ejg2bf4ds2YtxdZtO+FwcODoz3SMBeuXAW4zdQDcfuMXebBmzVa898H3OM8nXFQGwYIzcZwOcVOfiCiwhQYDD7SVMX2D6zVy7epVOHcuCTVripk5BQCjX3gBLzz7jNv2OVvteKpnECqLrRZVZja7E/N/c41+V6teHX369vXq/SkpKVi6eFHR9y0byqhfzbz3V0Q+YdCPUEhICNp37Ij2HTsWbTufnIw9ewqC4Xv3FMwGycrMLPMxqlarhiZNm6FZs2Zo0qwZmjRthrr16onofrmcOH4M7779NjauVw/MDGin4P8eDkIQn/8ZCkNU5Guix65BOsxy8TWlWAb4zz/PKlcsq6wOHDiGtw+MxUcf/4Q+vbtg6JA+aNHitmJ9lHFv13a4t2s7JCaeR9yc5Zg3fxUuXeJ6Zf5Ix1iwjotgmrgGuK0MJ42LF1Px7nvfYs2arRr0iAJFkBcLqZaKI19se0QU0IZ2VtwC4Ha7HdMnT8a/Xn1N2HF69+2HuvXq4Ux8vMv2nHxg2gYrxtxvjAHNhn0OtwXoHn38Ca/LCsyaPg35+dfO0wOZ/U1UbrLkP2G76jVqoGev3ujZqzcAwOl0IjUlBVlZWcjOzkJ2VnbR11lZWcjOysKVK1cQGRmJmCpVEBMTg+iYgr9jqlTRNbtbTVpaGr76/DNMmzwJNpv7WgkRoRL+NciCQR147iMiCB+7BoseWxtQ8RIo27b9qWNPgJycXMybvwrz5q9C48b1MXRIHzzQvxsqFlvnrFat6vj730ZgzIuPYd363zBr1lJs/30PnJxO7DdYA9xkHKUsgbJj5194ccw7yMjI0qhHFCiCBU/TcjIATkQC1a8m4+5bZPx+xPU6OXPGdLz8z38Jy7RRFAWjnh2NN193D6rP2uTAiG5OVAjT/z5k0XbXf4egoCAMf+xxr95rt9sxbcrkou/DQyX0aMUgEFF5aV3t5JV//B2du9yD7j17IjQ0VGjbkiQVBLarVBHarq/ZrFZMmjgBX3/xBTIy0lVf0+E2GW8ND0aNyj7uHBEZluixayCVQElJScO55Is69+aaY8dO4/0Pvsdnn/+Cxx8biH/+w3VxeIvFgp49OqFnj06Ij0/E7LjlmL9gFdLTyz4LinxDzxrgMvTKADdxALw0GeArVm7C0yNfZfCbhBA+TYsB8IDEB+ikpWGd3YO0ly5exPIlS4QeZ8hDDyM6Otpte3aOEzM3+X56Z0kpmU78etC1H/36P4AqVat69f61a1YjKTGx6PverWWEmX+tJtPj+Vd/agFwkTXAN21YjxdHP4NWzZrgny+/hK2bN8PhKN/6QWZhtVqxaP58dLunM/739luqwe8KYRLeGR6E719k8DuQmTeSQOUiPAAeOBngf+0/qnNP1OXl5busi5eTk4vLl3NcXlOvXi38+5VR2LxxJj795FXc2bqpr7tJpaBjLDhEtwB4volLoNht3g2sZ85agn/88wPk57POMokhepoWM8CJSLQuzRRUi3K/B5g8aYLQ44SFheHxEU+p7pu23oYcnU9vS/+wuy1++eTTI71+v/vil+bPUiLyBVnjIYosFWTbXc7Oxty42Rg+bAjubnUH3nvnbez/a5+2BzeopKQkfPrRB7i71R146YXncOrkSbfXKDIwoJ0FC94MZrmnUuAzNQokoseugVACJSc3D4ePnMSWrTv17opHxeuUnzqVgI6dh+HNt77Evr+OuLwuODgI9/e7F9OmfoGli8fh0eEDUDHSIAv/UBEdY8EhMrgIpnB2L7I41q77Ff9771vWKiKhhE/T4iKYRCSYRQEGd3IPXvy5YwcOHtiv8o6ye+Kpp1VLDKRfBuI2u9eT9aXFv7s+LG/ZqhXuaNnSq/ceP3YM27ZsKfq+YU0Jzeub976KyKc0roEiqUTYL5w/j3E//Yi+Pbrjvs4d8c3Yr3D2zBlN+6E3p9OJLZs2YdSIJ9CxzZ34duxYpFy6pPra++5QMO+NEPz3UYvqA1QqPZ/8K3KYS74mfBFM8ycX7NlzEAMGjsb06Ytu/GKdFK9TbrPbkZOTizlzV2DosDEYMHA0ZsxcguzsKy7vadSoHv7vjeexedNMfPD+P9G82S2+7jZ5oOcimCyBooEbZYDv++sI/vXKh3A4eFdAYgm/SNuZAU5E4j3YXoFFcb8PmDJxotDjREdHY+hDD6vum7zOjnydYuAHzzhwPMn1HqA02d9TJrn+Ow1k9jeRMFqvgSnL8nX3Hz92DJ999CE6tW2DQf374fNPPsaGdWuRmpqqbcd8wGa14tetW/G/t99C53Z349GHhmL1ypWweygf2eYWGdNeCcEXo4LQoIZ5x44Bi0NhEk3w2DUQSqD4g6t1ygHAUeJ6cfjISbz7v2/QsfMwvP7G59i795DL/tDQEAwa2BNxs7/B/HnfY9jQvggPN9aCz4FGzxIoui2CaeoSKNepAZ6VdRkvjnkHubl5PuwRBYrgYLEfZ5ZAMTdOQCG9VImScG8LGat3uV4vF86fh9ffegsVK0YJO9ao0c9h+tQpbtfmlEwnFmyzYVgX3wePSy5+WbVaNfS9v79X771aNuGqIAXo14blAIhEUYtPi6wBfqMA+FVOpxN/7tiBP3fsKNpWr3593NGqFVq2bIWWre9Ek6ZNDR+gSU1Nxcb167B29Wps3rQRWZnXX6As2AL0uUvBQ10U3FbHu38rIiKAJVDMqngGuKdqC7m5eZi/YBXmL1iFm29ugGFD+uD+/ve5lEC5/bZG+O87L+PfrzyDJUvXYfbsZTh0+ITm/SdXOsaCgy3QKQPc3CVQPAfAv/hyAi5cSPFhbyiQiC+BwgA4+QZj8YFnWGfFLQCek5ODObNn4+lRzwg7Tt169dC7bz8sXew+tXPCGjse7Kieja4Vqx1YudM19Xz4Y497HcSaNycOl7Ozi76/p7mCyixvSCSM1mcDbwPgauJPn0b86dNYNH8+gILEhyZNm+KOVq0Lg+KtUbdePVFdLbXLly/j0MEDOPDXX9hf+OfwoYNeLfJZM1rC0E4KBnWwoFKEDzpLYvAGjoxE+CKYnGFnBMUzwL1Zb+/o0VP43/vf4dPPf0GvXp0xbEhftGx5e9H+iIgwPDSsHx4a1g979x3GrNlLsWLFJiap+oiOsWAdM8DNHAC3qd/k7d59ELNmL/VxbyiQiL5IMwOciLRyZ2MZN9WQcDLZdfQ8ddJEPDVylNCMy2eff141AJ6c5sSS3x0+XVBt8192pF++9r0lKAjDH3vc6/dPnui6WCgXgyMSS9K4BsrVRTBLqhYloX4NCbuPO2C98fgeAJCfn4/du3Zh965duFoYKTo6Gg0aNkR0dDSiY2IQE1Ol2NcxqBxd8Hd0TAzCw8NL1Xe73Y6US5eQnHwO55PP4/z5ZJxPTsapkydw4K/9OHXqZKnWN6pcoeAhXveWCtreKkNhwrepMDZOviZ67MoAuDF4kwGuJjc3DwsXrsHChWvQqFE9DBvaFw/074aKFa9ljrRofitaNL8Vr706GosWrcXs2ctw/ES80P6TKx1jwTpmgJu4BIrNQwmUDz78gYtekqaET9PiIphEpKFhnRV8GOeaDX3q5Els2bwJnbvcI+w4zVvcgXYdOuC3bdvc9k1YbUP/torPAi+LtrveI/Tt1w/Vqlf36r2/bt2K48eOFX1fvZKEdrcxYkQkksoalUJJHjLAa8ZIGPdSMHLygT+OOLDtkAO/HrTj7MXSjR1SU1O9rhceGhpaGBwvCJIHBQfBZrUh35oPa74VNpsV+flWWK35yMzMxKWLF69b6tEb1StJuPcOBd3ukNGyIYPeJJbGa9iS0Qkeu4ouL0ploxQPgHuRAa7m+PF4vP/B9/js81/Qq2dnDB3aB61bNS3aXzGyAh57dAAee3QAdv65H7NmL8Xq1VuQn894iGg6xoL1ywA38yKYJQvzAwXZ33/tP6JDbyiQCK8DyQxwItLQ/XcrGLvIhislZhxOmThBaAAcAEY//4JqAPzMRSdW/2lH77u0z6ROzXJi20HXzJURT4/y+v2TJox3+b5/W0XzYB1RwFGLoAmtAa7elrXwWWBYMNClmYwuzWQAFpy56MQfRx3Yf9qBA/EOnDjnhN37BLjrys3NRVJSEpKSksQ0WIJFkdA4VkLTehKa1JPRpJ6MxrESg5REpA1mgJuSUrwESikywNXk5eVj0eK1WLR4LRreVBdDh/bBgAe6Iyoqsug1d7ZuijtbN0Xaa89hwcLVmDV7Gc6c0eY6GYh0jAXrlwFu5hIoNpW70slT5uvQEwo04kugsA5WIOI8FfKViFAJfdsomLPF9cHxujVrkJiQgFq1aws71j333odbb7sNhw8dcts3bpUNve5UNA/KLN3hQPHEleYt7kDL1q29em9SUhLWrl5V9L0ksfwJkSY0Pg94qgFutatffetWlVC3qoLBHQo+77n5wKGzDuyPd+JAvB0H4p04U8oscS3IElCvuoSm9WQ0rSfh9noKbq0tFYw2iUQzbyiBykH02JUBcGMongHuEPUEGMCJk2fw4Uc/4vMvxqNHj04YNqQP7rqredH+ypWj8NSIIRjx5GD8tn03Zs9ehnXrf4PNZrtOq3QjOsaCQ7gIpgZKTg08d+4C1qzdKvQYVatG48UXHoMkSSX+FNYWlFC0TS78G1e/lwtfi8LXyDKkq6+HBEl2bU+CVHCzfr02i7++eJso1pYsYfRzb+L8+UtC/y3oGpZAISJ/M7STxS0A7nA4MG3KZPzn9TeEHuvZ51/A38e86Lb9xDkn1u+14747tA0oL9nuesM8YuRIr987fcokl/uLu26WUSvGvPdSRHrRuiKHp/UNrFbvPs+hwUDLhjJaNgSAgnNW5hUnjiU5cfKcE8fPOXEyuSBTPCVTfGBckoDIMAnRFSTcUltCk8Ls7tvrSAgP5TmJitH/uQwFGuElUASPralMFMu1+3NP5YbLIz/fiqVL12Pp0vVo0KA2hg7ugwEDuqNy5SgABdft9u1aoX27Vrh0KRVz561E3JwVSEo6L7wvgSAwF8E0cQ3wknWJli3fCLvAJ1VAQQB82NC+Qtv0hdBQXZ63BAzRJVCcdpZAISJt3VxLQsuGMnafcL1Ozpo+DX//1ytC6y/2f2AAPvngA5w75z6NcdxKbQPghxMcOJp4LRoQU6UK+vV/wKv35ufnY+a0aS7bBrVj9jeRFrSeCeKpBrinDHBvVAyX0LqRhNaNXLdnXAFOnnPgRLITCRedSM1y4lIWkJpZ8HVqlhPBQRIqVyhYkDIqQi74OgKoVEFCpQoF+ypVkFApQkKlCCAqQmLdbiIyJNFjV+HlRalMlGLXTUc5S6DcyKlTCfj405/xxVcT0KN7Rwwd0hdt2jQvenhdpUo0Rj/7CJ4Z9TC2bN2BWbOXYvPmP4TH+8xMx1iwfiVQzFwDvGRdoj937Rd+jOPH4zFk6BjUjK2G2JpVUaNGNdSKrYZmzW9FjepVhB+vtOx2B06dPosjh0/i0OETOHT4BA4fPomUlDS9u2ZqwqdpMQOciHxgWGcLdp9wHbSkpqZi6eJFGDR4iLDjWIKC8PSzz+K9d95223forAPbDtjRoYk2geVF213vDR559DGvg/vLlixGSkpK0fcVwyXc15IBcDNiwqT+1EuAC6wBLnkIgGswozoqvHi2OBGRyQkeu7IEijEUL4FiK+MimKVltdqwbPlGLFu+EfXq1cLQIX0wcEAPREcXZIXLsoQundugS+c2OJd8EXPnrsCcuStw4ULKDVomHWPB+mWAm7oESrEPpdPpxK5dB4QfIz/fir/2H1FdWPOmm+qgQ/vW6NChNTp2aA2LxTcn7nPnLmD5ik1YvWYrDh8+gbw8Zg/7mvgSKPw/JCLtdWspI3quhNQs1/DflIkThAbAAeCR4Y/i6y++QGZmhtu+n1ZqEwC32Z1YseNadMtiseCxJ570+v2TSyx+2fsuhXV1iTSi9cKynmqA28qRAU5ERBA+dmUJFGOwFCuBonUGuJr4+ER8+tk4fDV2Irrd1wFDh/ZB27vvKHo4XrNGVYx58XE8/9xwrN+wHbPjlmHbtj/hdPK6rkbHWLCOi2CauARK8bpEJ06eQUZGlk+Pf/LkWZw8eRZTpy1EbGx1PPvMQxg0sKcmTzBTUtKwYuUmLFu+EXv2HOKHXGdcBJOI/FGQAgzqIOOXla5ZHbt37cJf+/aiWfMWwo4VUaECHh/xJL4dO9Zt396TDuw46sBdN4ud37/5gBNp2de+7923L6rXqOHVe/ft3YPdu3a5bBvUnvUH/B1vl4xL6xIosocIu46LQhERmYL4RTAZADeC4g+OS66350tWqw0rVm7CipWbULdOLIYM6Y1BA3sgJqYygIJM9e7dOqB7tw44e/Yc4uYsx/z5q5CSmq5bn41Ix1hwiAxmgAvncFz7UO7efVDHngBJSefx9jtj0b3H41i77lehbc+OW4b7uj+O997/Hrt3H2Tw2wCEX6RZAoV8RYPzh3mvMuY0pKNFta7slIkThR/rqVHPIiwsTHXfzyvF1yFYXGLxyyef9n7xy5I//621ZdxamwFwIn/lKQM838r7aDIX/kaTz7EEiikVzwA3Sq3tM2eT8PkX49Gl63C8/Lf/uWV816lTE//8x9PYuGEGvvj8DbRpIy6Zx9/pmQEuQ4cMcLtDgsPEV0Sb7dqHMjHRGCvDJp+/hDEv/Rfffje13IHqlNR0PPfCW3j7nbHIzWWGsJEEi14EkyVQSDA+KCNPalSW0Kmpe2Bo8cIFSE8XmzkRExODhx99VHXfH0cc2HdS3M11ajawZf+13/vmLe7AnXe18eq9aWlpWLxwgcs2Zn8TaUstPi2yBrinRTB9VNaUiMi0RI9dWQLFGIrXANczA1yNzWZD8vlLSDp3QbUEcFCQBX16d8GUSZ9ixbIJePKJQYiKitShp8bhcBbEhHUQoksA3MwLYAKuH8pLl1J17Ikrp9OJb7+bijEv/Rf5+WV7Orp790H07/8MNmzYLrh3JEKQ6KKwzAAnIh8a0tG9/nZubi7iZs4Qfqxnnnve46yZn1eJu7lescPuUtt31OjnvH7vrOnTkJd37UFzsKWg/jcRaUfrUYqnRTALBoQaH5wCjse8A3MPxylQCc8AZwDcCGTFGCVQiqtcOQpPPD4ISxePw+yZYzFkcG+Ehl4/tNqgQW28+p/R2LxxJj7+6N9o2fJ2H/XWeHSKCetTAsVqjN9ZzbgEwFPSdOyJurXrfsV7H3xX6vclJp7H8y++zRpGBib6Is0a4FQaWtdNJfNrf7uCmtHuv0hTJ08SPnugZs1YPDh0qOq+LfvtOJwgJhK1aPu1e4LYWrXQp18/r97ncDgwdfIkl233tVRQMZwfNCItaV8D3PMsDmaBExGVnfga4CyBYgSWYhngDh2fFMuyhA4dWuPLL97A5o0z8dqro9GoUb1StxMSEowH+nfDzOlfYfHCnzD8kf6oUCFcgx4bl04x4WBdAuBmrv8NuNYlunTJeAFwAIiLW44FC1Z7/forV3Lw3AtvIS0tQ8NeUXkJv0gzA9zcPAUUbxBnNFqg2+k0WIeozGQJeLCDe4bzmfh4bFy/Tvjxnn/xJZdplcWNW1H+O7OjCQ4cKRZIf2rUM7BYvDtPr1uzBokJCS7bBrVj9jeR1rQuMnT9ADjLhJF5aFn1ztOdn9HuUcnH7GJLoDAAbgzF79VtOmSA16xRFS88/yjWrp6C8eM+RO9eXYT9btx8cwO8+X8vYsumWfjfu39H06Y3C2nX6HSKCQfLAMSv9nQDaotcmYlLBvhF45RAKemdd7/GocMnbvg6p9OJf//nYxw9esoHvaLysItOHZJ40Sci3xrYToFFJc47WYPFMOvVr49+Dzygum/dXjtOJZdv9F48+7tCZCQefmS41++dPHG8y/e1YiTcdbPJb6CIDEAtgCYJrBchyZ7bsiiM3hERlZksdja0UcptBDqlWADRVxngFosFPXp0wrif38e6tdMw5sXHERtbXbPjhYWFYsjg3pgb9y3mzfkOrVo10exYRqBTTNgmA/B5jYMgxdzZDcVPlGnpmTr25Pry8vLxzjtjb/i6JUvXY+26X33QIyovq1Xs8yxJ9vkEESIKcFWiJHRu6h4B37RhPc7Exws/3gtjXlZd4M7pBMatLPs5NfOKE4u2X7tJf3j4o6gQ6d2iNydPHMfWzZtdtg1srzCzjcgXNP6gXS8DnMmG5G/KM6o3d0SA9CB67GrN93muKKlwWQTToW0AvOFNdfGfV57B5o0z8fVXb6JTx7sgX+fBtRaaNGmMVi3NHQDXKSacJwMQO0/EC+YPgF/7UNoMXsxv777D2LPnoMf9TqcTP4+b5cMeUXmUdXFTjwQ/RSci8saQzu4BcIfDgWlTJgs/1i233oruPXuq7lv5px1nL5btnmXcSjuycgrea7FY8NTIUV6/d8ok15rnsgT0b8vyJ0S+oFcNcIsiwcdjbCIicxE8ds23shyoESgaL4IZFhaKQQN7Yub0r7Bs6S8YMWIwoqOjhB+nNBwOc8dMdYoJ5+uSAW5RnKbOYioe9HZo/IRKhMlTFnjct2Hjdhw/Lj7jzpdq1qiKCb98hOHD1ae5m4lV8EWaGeBEpId2t8ioFeN+ozB7xnTk5Ym/bXnhpb+pbrc7gAlrSp/9cy7ViVmbrr2v7/33I7ZWLa/ee/nyZcyZ7frgud3tCqpXMvGNExXRsmYueUeStP1PkCX1AHiwhf/5RETlITwDnAFwQ3DJABdYAqV5s1vw7n//hq2bZ+OD9/+Jli1vF9Z2eTmdxo8jlpUkFcSEdaBPBjig2w/sEw6HvfBvp0sGl1GtXrMV585dUN03afJ8H/dGvFq1qqN9+1a4qUEdvbuiOdElUKAwAE5EvidJwOCO7hnP6enpWLzQ80PbsrqjZUt07NxZdd+S7XYkl3I9668X21B81uyo0c95/d4F8+YiOyvLZdvAdqz9TeQralnYIhN3JA8Z4CGcdEdEVD6Cx67Cx9ZUJhaXAHj5MsCjoiLx+GMDsXjhT4ib/Q2GDumDiIiw8nZROOEz+w1Ex1iwPhnggLnLoNhsBU9rrgbCjc5ut2Pe/FVu269cycGuXQd06JFYVavGAAAsaquqmYz4EigMgJNvmPeKQGX1QFtFdUG4KRoshgkAY17+u+p2qx2YtNb7AdDhBAdW7Lx2/W/brj2aNW/h9fsnT3Bd/LJyBeCe5ua/fhEZhV4lUIK4ACYRUfkIHruaOQjpT2SXEiilz4yWJAnt27XCF5+/gS2bZuH1157DzTc3ENlFIfLzrVi6dD0ee+JfmD5jsd7d0YyOseA8CxgAF+7qUymR0zO09seOfW7bduz8Czab/z/1rFo1GoDr1BmzYgkUIjKLmIoS7m0hY/Uu14fJ+/buwZ7du3FHy5ZCj9e2fXu0vusu/Lljh9u+eVttGNVTQUzFGweovlxgcyljUZrs7+2//oqjR464bOvXRkGQ+S9fRIahdRjaU4A9mBngRETlIr4Eiv/HQsygeBynNCWGa1SvgkGDeuLBQb1Qq1Z1LbomxPET8ZgzZwUWLlqDjIysG7/Bz+kdANelBIqpA+BFJVD8JwC+b99h2O12l5PL9u27deyROPXqxgJwnTpjVsIv0lwEk4h0NLij4hYAB4ApEyfgjpbfCD/eiy+9jBGPPeq2Pd8GTFlnx98HWq77/m2HHNh++Nq1/6aGjXBf9+5eH3/yxAlu2wa2v/4xiUgsSeMUcI8Z4PyoExGVj+CxK2uAG0PxmfzF19tTf60FXbu2xeAHe6FTx7sgG3R16dzcPKxctRlz5qzAn7v2690dn9IxFpyvXwa4iRd6sdv8LwM8NzcPhw6dQNOmNxdt27HzLx17JE7rO5sBABSWQCk1ZoATkZ7a3CyjblUJZy663jMsWbQQ//fOfxEdHS30ePd2647bmzTFwQPuN6JxW2x4qqcFUeHq77XZgS8XuJ6DRz77rNfBtOTkc1i9coXLtub1JTSsacwbdyKzUvvEiQyKe1oEM8TCzzqZix8shUUmI3rsGgglfNMqIAAAIABJREFUUAY80B2NG9fH9z9Mw+XLOXp3R1XxB8eeygw3aFAbgx/sjQEDuiMmupKvulZqR4+eQtycFVi8eC0ys7L17o4udIwF67cIZrCZM8ALA99aZ5CItnvPQZfvExKSdeqJOBUjK+DmxgX1nQKjBIroDPAQse2RXzDv2Zn8jSQBD6oshpmfn4/ZM6ZrcswXX35ZdfuVPGDaes/n2IlrbDiWeO3TEx0djQeHDPX6uNMmT3YrOzaA2d9EPqf17bunRTCDOOmOyHv+NcwmXxE8dg2EEij3dm2Lp58aggYN6ujdFY+Kz+S/ut4eAISGhmDAgO6YPu0LrFg2AU8/NcSQwe/c3DzMX7AKwx5+Gf0HPItp0xcGbPAb0DUWrF8GuI4rf2rOVlgDXFHUb3CNau++w3is8Ovc3Dykp2fq2h8RunRpUzTtxd/+P8pC+DQtlkAhIp090NaCbxfbYC2R8DFtymQ8+/wLHssJlFXvvv1wU8NGOHniuNu+mRvteLKbgohQ15H38SQnflruOkh67MkRCA0N9eqYVqsVM6dPc9kWFgz0bm3+6xaR0Qg+pai07ykDXNvjEhGZHkuglNrVWfL16sZi//6jOvdGXfGZ/A6HHU2b3owhg3ujb5+uqFDBw9RMAzh0+ATi4pZjydJ1yM6+ond3DEPHWDBrgGvBURgAD/KzYn7nky8WfZ1c7Gt/JcsSnn324aLvAyEDnCVQiMhsKlcA7mspY+VO17JiCWfPYv3atejWo4fQ48myjOfHjMG//uaeCZ6V48TENXYMaKfA4QQcTmDbAQe+X+YaoA8JCcETI57y+pjLlyzBpYuu190erRSEhzLFjcjXtP7UMQBOpB1eNQMbS6CUniIXxEjq1InVuSeeKcWum3//21OIjIzQsTfXd+VKDpYt34i4uOX4a/+RG78hALEGuMnYCkugiM5K01pasYzvcyYIgPfu1QWNGtYr+p6LYJYBM8CJyACGdLRg5U735/VTJk4QHgAHgIGDHsSXn32KxIQEt33jVtowbuX1z7UDBw9GTJUqXh9v0sTx7m20N/81i8iIJEnbMYqnEissgUJEVE7CM8DNXwJFsRTErOrVNV4AXFEUdOncBrfe1rBom1GD3wcOHMPsOcuwbNkGw9ZSNwo9a4DrFwA3cQb41UUwJUmCosh+sxhmWtq1APjFi6k69qT8ateugf974wWXbVdP7maWL3ialqSwBjgR6e/OxjLqV5Nx+oLr9XTzpo04feoU6jdoIPR4lqAgjH7+Bbz5+mulfq8kSRj17HNev37/X/uwa+dOl231q8lo2dD81ywiQ1KJUItc18fTwoBcBJN8ib9tZEaix64BEQAvTBKsY6AAeN06sRj8YC8MHNgDVauKXfBepOzsK1i6bD3i5izHwYPupRNJnY6xYP1KoASbOAPcXmxlWkVR/CYAnpGRVfS1P0/3iYgIw4/f/w+VK0e5bA+IEijCa4CzBIqZGeks7CkgQHTV4E4KPpvnej11Op2YOmki3vzvu8KPN+yR4fj6qy9x8cKFUr2v633d0KhxY69fP3niRLdtA9oz+E2kF60Dg04PF7xgZoATEZWP8BIouoTKfOrqLPnbb2uI0NAQ5Obqkh+LkJBgdO/eEUMe7I02bZoLffAs2t59hzFnznIsW74ROTm5enfH7+gYC86XwUUwhbMXW5nWn4KuNpsNWVmXAQB2u/0GrzamunViMXnip2jUqJ7bPpZAKT2JJVCIyCD6t1UQrFIjN27WLOTkiJ9qGBISglHPji71+54Z7X32d3p6OhYvmO+yzaIA/e82//WKPDDv7bHf0HrM7SkAzhrgRETlI3rsGhAZ4IULTIaHh6Fbtw4+P/4tt9yE/3vjeWzZNAufffIq7r67hSGD31lZlzF9xmI8MHA0hj30EubOW8ngdxlxEUyTKR48tlj8axCbnp6JyMgI2Gz+FwDvf/99ePutlxAREaa6Xw6EAHi+6BrgzAAnImOICge6t1SwbIfr9SkzMwOL5s/HQ8OHCz/mo088ie++/hoZGelevb5J02Zo18H7wUPczBnIzXW9ee7UVEZMRePd+BMFClnjj5/DoT4zNDiYn3syF/OO9smwBI9dAyEAXjxJ8IH+92Hp0vWaHzMiIgx9+3bFkMG90azpLZofrzx27z6I2XOWYeXKzbplx5tNQC6CGUglUPzJ1RIa/pIBHhERht69umDQwJ5o1arJdV9rUcw/pTzfKvh5FjPAichAhnRyD4ADwOSJEzQJgEdERGDEyJH46vPPvHr9M895n/3tcDgwZZJ7+ZOB7ZgGSqQntcQzsTXAmQFOJmLeIT35I8FjV38uC+ut4vGq9u1ao3r1Kjh//pImx7rjjtsxdEhv9O7VBWFhoZocQ4TMzGwsWrwWs+OW4fjxeL27Yzo6xoL1ywA3dwmU4hng/nU36yisV243YAZ4eHgY6tevhQb1a6NBgzpo3Lg+unRug9BQ7xa7UPwsG78sxJdA4SKYRGQcLRvKaFhTwolzrvcQBw/sx84df+DOu9oIP+aIkaMw7scfcPny5eu+rmbNWPS7v7/X7W5Ytw5nz5xx2VYlSkKH283/sJbIyDTPw/ZUA9y/hgxERIYjeuxqFb2+lgEVj5EoioyPPnwFT498FQ6HmHhd5cpReKD/fRg8uDcaNXQvU2skO//cj7i4ZVi1egvy8sxf/10vOsaCdcwAN3EA3FZs0Us9so5lWYKiKIV/5GJfK7AoMmRFgUVRICsyLIoCxaJAkQteFxJSMG2oWvUqaNe2JRRL4Wtluejr4q+3WAraLWqrcJssy0X7ivfBYnHtj1KiD0FBQQgNC0F4WCjCCv+Eh4ciNDTUY2kTb/lbNn5ZCJ+mxRIogckkp2cDlo8jAQZ3UPDxXPdz3YRx4zQJgFeqVAnDH38CP//w/XVfN2LkSFiCvM88mjT+F7dt/e9WEADPaokMTdb41t3p4SIbwkl3FGDKswA6b/FIlehFMAOsBAoAtGvbEi+NeQJfjZ1U5jYVRUaH9q0xaFBP3HdvewQFGfcJb3p6JhYsXIM5c5fj5MmzencnIOgYC87TLQBu5gxwR7HyIa/8axRycvOKgrwugeFiQWX5apC4xDaLWyC78O8SQeir7cqyLGSaZt8+96Bvn3vK3Y6RBMIimKKnaXERTBLNvGd+8pX72yr4apENeSVOd6tWLEdSUhJiY2OFH/OZ0c9h8oTxyMtTv2WKqFABjzz6mNftHTpwAJs3bXTbPqCd+a9TRManbWjNUwmU4CCG9IiIykP4IpgBVgLlqtHPPoKYmMr433vfliq+0KRJY/TpfQ/u73cvqlWLEdlN4X7/fS/i5i7HmjVbA6LUjZEE5iKYJq4BbisWAO/bt6uOPaHiAqMEiuCTt8IMcCIylsgwCT1bKVj8u2upLpvNhqmTJuI/r78h/JhVq1XDsIcfUa3ZDQAPPfwIIitW9Lq9H77/1m1bq4Yy6lVjAIxIb5KkMkYROKXI0yKYzAAns/H0sIdIM4LHrvkBUALF4iFGMmRwb7RofivGT5iD5Ss2qs40lyQJzZvdgp49O6FH906oXbuG1t0tl9TUDCxYuBpxc5YjPj5R7+4ELB1jwSyBogW7Xf3GlvQVCBngLIFCRIFgaCf3ADgAzJw2FS//458IDRW/sM7oF17EjGlTYbO5nmcVRcFTo57xup2Es2exbPFit+0DO5j/GkXkD7QuXugpJsga4ERE5SR47Cp8bG1A8nXqft18cwN8/NG/8dqro3HkyCkkJiXjypUcxMZWR2xsddSKrY7IyAgf9rb0nE4nftu+G3Fxy7Fu/a8B8X9qdHqXQOEimILZ7cZbQJKuf3I3C/ElUBgAJyLjadZAxs21JBxNdL2XSEtLw8J58/DQ8OHCj1mrdm0MGPQg5sbNdtneu28/1K5Tx+t2fv7xB7cgemSYhB4tGQAnMgKt14/wlBUbwhIoROXG9V8Cm+ixayCUxvBmlnylShVx990tALTQvkOCXLqUivkLVmPO3BU4e/ac3t2hYvRcBFOGXhngJi6BwgC4MXma3mMmokugSEGRQtsj8ogjFiqloZ3V0yUnjh+n2TFfeOkll4ep0dHReH7MGK/fn5qairiZM9y2D2gnI5TPG4kMQb8AuHnHRkREviB67Cq8vKgBmWmWvMPhxNatOzHm5XfRpetwfPHlBAa/DUjHWHCeDL1qgJs5A9zGEihGpLbAg9lkZV0W2p4UXFloe0REovRro6BCmHuk6vChQ/ht2zZNjnlTw0bo1acvwsPDMeZvf8eW7X+gSdNmXr9/0vhfkJOT47JNkjwH84nI99QC4CIWmC/iaRFMngaIiMpF9Ng1O+uK0PaMyAwxkgsXUvDDjzPQvefjGPnM61izZiuTUg1Mx1iwfjXAzZyMa+OHzZACYRHM9PQsoe0xAE5ERhUWDAxsJ2Pqevdr7oRffka7Dh00Oe4bb72Nd9//AFWrVSvV+65cuYIpEye4bW9/m4y6VTkDgsgwNE4BDwpWX+2S6wUSEZWP6LFrenqm0PaMyF9nyTscTmze8gfmzFmBjZu2cx0+P6Ljr5x+NcCDLeb9BXUwAG5IZpre44noi7RkiQDkIMBh/ulfROR/hna2YNoGu1vgaO3q1Th75gzq1K0r/Jilqfdd3OwZ05GWlua2/eEu5r82kfcYA9Wf1o+jQkLUF+m1O/ggjIiozOSggrGrIHa7HVnZYmdXG5G/ZYAnn7+EuXNXYN68lTiXfFHv7lAZ6BgL1q8GuJ8+aPKKjU+fDMnfTu5lYbPZkJ0tdqqWzCzwgMMADPmLulUltL/d/dzucDgwecJ4HXqkzmaz4ecff3DbXruKhA5NzH9tIvInWq+ZHhISorrd7uDVl8hbfFxEJYkes6ZnZHlcs8FMFEXji54AdrsD6zf8htHPvYn7uj2Kb7+byuC3H9M7A1yfRTAV8waJWW/ImPx1ek9ppaVloEKFcGHtScHRQO4FYe2RcQTAPR0FgOFdZGw74H7dnTVzBv7x7/8gPFzc+bCslixaiKTERLftQzspkDmKJzIUSeUxsMga4MHB6ivecgkh0oLHez0fXHt4n0m+JAVHC20vLS1DaHtGZeQYSVLSecydtxLz5q/C+fOX9O4OCaJjLFi/EihBJl7ohQFwY5K1TukxiLT0TNSpU1NYe1JIJWFtERGJ1v52BXWr2nDmoutIOyszE3PjZuPxJ0fo1LNrfvzuW7dtIUHAgPYmvhki8lMalwBHSKh6CRQHhw9ERGUmesyalmb++t+A8WbJ2+12rN+wHXFxy7Ht151wcHaU6egYC9ZzEUzz/iIzAG5MRju5a0V4HXCWQCEiA5Okglrgn81zX6tg0vjxeOyJJ4Vmb5bWhnVrcfjQIbftve+0IEr/5HQiKkHrWRnMACciEo8LYJaeLEu63iMXd/bsOcyZtwLz56/GpUupeneHNKRjLFjHRTBNHQDnHawR+UN9KxFET9cSPZ2MiEi0Ae1kfLcEyClxR3Pi+DFs3rQRXe7pqk/HAPz43Xeq2x++JzCuSUT+RvtFMFkDnIhINJZAKT29EwRtNhvWrvsVcXOW47ffdgdEzXXSNRasXwZ4kKkD4MwANypFUUz//yP6aTUXwSSfMO8lgXwgMkxCvzYK5mx1P79PGDdOtwD47l27sP23X922N79Jxq21GQAnMiSVbDiLIm6+rqcAuM1hjCw8otLg7RsZhfBFMAMgA1yvAHh8fCLmzF2BBQtWIyU1XZc+kH50jAXrWQPcvJdLswdY/ZnFYv4AuOh6ZVIIA+BEZHwPdbGoBsA3bViPkydP4KabGvq8Tz98+43q9kc6B0ZJLiJ/pFYCJSg4SFj7HjPAzX17SkSkKdFj1rSACID7LhnDarVh9ZqtiJuzDH/8sY/Z3gFMx1gwM8C14HA44XQ6DVNPSWsOhxN2u73wj6PY13bY7A447HbY7HbYbQ7YHXbYbXbYHYWvu/q1reA1TocTsiLDYrEgyKLAYrHAEmRBUJAFlStFITo6qlx91Xuajy+wBjgRBaJGsRLubCxj5zHXMmROpxOTxo/Hu+9/4NP+nDxxHGtWrXTbHlNRQrdW5r8WEfkrtdv34GD1oHVZeKoBzoW+iIjKjjXAS88XsZFTpxIQN3c5Fi5cExBlZejG9M4A1yUAXiHU3GkODoejXCeU3Nw8ZGZmIzMzGxmZWcjMKPw7MxtZWZdhs9lgtztgs9nhcNhhszkK/i4RVHYJShcLNDsKt139uvjfLu8pEaB2OK4es+BvX2dTh4aGoFZsddSqVR21a9dAu3at0LFDa4SFhXr1/kCoA84a4EQUqB6+R3ELgAPA3Nmz8O9XX0OFyEif9eXH77+Dw+Hel0HtFQQx/k3kV4JFZoCHqt+zsgQKEVHZsQZ46Vks2tyQOhxOrFv/K6ZMXYAdO/ZpcgzyXzrGgvMsAHL1OHLFcHMHwG02u1cB8JSUNPz+xz7s2LEPe/YcxMVLacjMzEJ+vtUHvfQ/ubl5OHHyDE6cPAMAmDFzCUJCgtGuXUs8OKgXunfrcN33B0IGuOjpWnJwJaHtERFppWtzBdUr2XA+3TWz4PLly5g9ayaeHvWMT/pxPjkZ8+fMcdtuUYChLH9CZGiXVVKDgoLEBcArVFB/EMdFMCnw8HeexBE9ZhVdVtSIRMdGsrOvYN78lZg6bSESEpKFtk3moWMsONdSaVC8NX1+vSwAvkuLAhAZ6oAiO2E3abbDjTKjzyVfxA8/Tsf8+aths9l81CtzysvLx8aNv2Pjxt/RtWtbvP3WS6hRvYrqawMhAM4SKFRurMlGfkqRgaGdLPhmiftD5MkTxmPE0yMhy9rPBBo/7mdYre59uKeZgmpR5rzvITKLrCvu18CgIPWyJWURGxuruj1b5bhE/kzT20leSqkElkApPYug2EhCQjKmTluIefNXIjv7ipA2yZwU2YnIUPcZsj6QVWlQvPXqKDBFjx5EmTgL3G73/J86ecp89Oz1JOLiljP4LdiGDdvRt9/T+G37btX9Wk3zMRLhJVBCWAKFiPzHoI4Kgi3u2+NPn8b6tWs1P35WZiamT52iuu/he8x/DaLy4fNH/WXluG8TuQhmzVq1VLcnpQo7BBFRwBE9Zg2EEihKOWMjO//cjzEvv4sevZ7A5CnzGfymG9IxBpwCAFcD4Jf06EFUuC6Rf59QywB3Op348KMf8eFHP7LEiYYuX87By3/7H+LjE932MQO89KSgSEAy/78bEZlDdAWgh4dFJif88rPmx582ZTKys7LctjesWbBIJxEZm1oGeIjARTCrV6+uej+alMqnH0REZSIpBWNWQex2B7KyLgtrz6jKEhux2WxYsnQ9HhzyAh597B9Ys2YrF3Emr+kYA74EXAuA65IBXsnUGeDuP9vHn/yEyVPm69CbwJOZmY0XXnzHLcNe1DQfI7Nabbh8WSV9qcwkSKwDTkR+5OF7VFLAAWzbsgVHjxzR7Lj5+fkYP049yP5QF/U+EZGxZOWolEARmAGuKAqqV6/utj0phQEEIqKyKBiriquLk5GRBWcATMkqTWwkIyMLP/08E/d2ewyv/PsjHDhwTMOekVnpGAM2Qga4ect/2Gyu/7Hbtv2JyVMW6NSbwHT8RDwWLnKd7q5YAiP7TnQWuMw64ETkR5rWk9CsvvpAaPy4nzQ77ty42bh44YLb9ohQCf3amP8BLJEZqJVAqVq1mtBjqJVBuZjhhM1u/oALBQ7+NpOviB6rBkL9b8D7EiiLl6xDz94j8OVXE3Hhgi65s2QSOsaA9c8AN3MJFIfj2s+WmZmNV1//NCCeIhrNjz/NcMkCV+TACEAIrwPOADhpTIuzI9dHCmyessDnxcUhOfmc8ONZrVZ889WXqvv6t1UQLq6CApkA7wiNq2QGeEREBKrXqCH0GLVUAuAOJ5CcJvQwREQBQfRYNS3d/PW/gRtngCefv4RnR/8f/v2fjwPmoQBpS8cYsP4Z4JUiAiMDfNnyDbh4kSvb6CEhIRlr1/1a9H15F3rwF6Iv2lwI05wYgCEz69FKQXSk+2MQq9WKn7//XvjxZkydgqRE97UnJAl4qEtgzD4iMoP0bNfv6ze4SfgxasZ6WAiTZVCIiEpN/AKYgRHsvV4N8L37DqN//2ewafMfPuwRmZ2OMWD9M8ADpQb48uUb9esIYeOm34u+VpTACEKkp7svwFYerAFORP4mSAEebK9+zp8xbSpSU8U9mM7NzcW3X49V3Xf3LTLqVwuMaw+RGRw665qddFND8QHw2NhY1e1JqeadHUv68DQBmbPkyExEj1UDJdtZ9hAb2bvvMEaOeg2ZWdmq+4nKKqBrgFc0cQkUe2EJlAsXUvDnrv069yawbd36Z1H5mUBYBBPQogQKM8DJuFheijwZ0tkCtYk/OTk5mPCzuFrgUyZOwIXz51X3PdSZi18S+Qu7A9h3qmQAvJHw48TWqq26PYmlVYmISk30WFX0WNqo1GIjx4/HY+So15CVdVmHHpHZ6RgDNkIGuHlLoNgLS6Cs3/AbHA4GZ/R06VIqjh07DSBwSqBwEUwiIqB6JQldm6uf9ydNnIDsrPLPlrmcnY0fvv1GdV/NaAmdmzH7m8hfHE104Eqe67YWd7QUfpybGjZU3Z6UyjEDmYgOv86SxNz2QMRFMMtGLTby2Re/MPhNmtExBqx/BnilCPOWQLEVlkCJP5Okc08IAJKSLgAIpAxwsRdtKbym0PbI2Dj8JjN5qIv6eT8rMxOTJ04od/vjx/3ssZzK0E4KAqTyFpEp7D7umpmkKArubttW+HEaNW6MKlWrum1nDXAi70gs4kLFiB6rBkoN8JKxkb17D2Hjxt89vJqo/HSMAeufAR4VZt4SKA57wc+WfO6izj0hALiUkgbAc50rsxE9bUsOryO0PSIiX7mzsYzGtdQHyuPH/Yzc3Nwyt52RkY6ff/xBdV+wBRjYnuVPiPzJnpOuAehmzZujQmSkJsfq0LGj27bEFPOOjcik+MyGDED0WDUtPTBKoJRcBHPs15N16gkFCh1jwPpngEfptwKo5q4ugnkumQFwI0gpDIBfb6VjM0k+L/YjrUQwAE5E/uuhLuqB6JRLlzBr+rQyt/vT998jK1M9S6j3nQoqVyhz00Skg90nXAdm7Tt20uxYHTp2dtuWnAZcyGBEkYioNESPVc8n6xIe8znFci05cM+eg/j1t1069oYCgY4x4GsZ4JUGxecCuOLrHlQIcUCRzXmTd7UESvK5Czr3hADghx9noG37wfj99716d8UnEhKShbYnhVSBpIQKbZOIyFf6360gpqJ6FvhP338Hm9Va6jZTLl3CxF/Gqe6TJGBEd2Z/U+mZ867YP+w77XQLPrfv4J6lLUqHTurB9R1HmQVO5sDzGfmCpIRCCqkitM2ERLFjaaMqXgLlt+17dOwJBQJFdqJCiC73OFcKY94oXg/C54+5JAmoaNIyKIsWrcX3P0zHxUvqdUHJt3Jz85CenlmUmW92KSlpyM3Nu/ELS0EOry20PaLinE4Ok0g7wRbg8fvUZwAlJSVh/tw5pW7z+2++xpUr6rkDXZsraFCD9UmJ/Mm0da5ZSZUrV8bd7dppdrzadeqgbr16btv/OGLOsRERkRZEj1Gzsi4jMzNbaJtGVXx2/IEDR3XsCQWCimEO6LROcVGsW9cAOGDehTDj5izH199Mht3Om1jyPafTicSk80LblFkGhW5ApwsakVeGdrKgYrj6L+kP334Lh8P763Vy8jlMnTzJ4/6nezL7m8ifJKU4sXaP65hk0OAhCA4O1vS47VXqgP/BDHAiIq+JHqOKHkMbmcVSLAB+8LiOPaFAoGPst2jNS1ltoy9VCjdnAJxIb6LLoHAhTCLyZ+EhwCP3qGeBnzx5AsuWLPG6rW++/BJ5eeqzbO6+RUbTenwaRORPpm2woWTOyrBHhmt+XLU64EkpTiSmcFYUEZE3RI9RRY+hjexqBnhaWgbOsXQvaUzH2K9xMsCjGAAn0kRiIjPASRsSU73JTz3S1YLwEPV9330z1qs2zp45g1kzZ3jcz+xvIv+SlePEgl9dxyMtW7fGLbfeqvmxO6hkgAPAhn3MAifzY/U7EkH0GDWgAuCFGeAHDhzTuScUCHSM/aoGwHXJAGcAnEgb4jPAWQOciPxbVDgwpJN6gPrQgQNYv3bNDdv46vPPPC6a2bSehLtvkVX3EZExTV5jw5USEzoefuRRnxw7pkoV3HlXG7ftC3+zqbyaiIhKEj1GTQyQBTABQJEL7lkPHGQAnLSnY+y3KNZdfBSoUw1w3uARaUH06tXMAA8cTMghM3viPgUzN9qQr3L78c3Yr3Bvt+4e33vyxHEsmDfX435mfxP5lz+POzBhjeuArGbNWDwwaJDP+jBi5Ejs3PGHy7ZjiU7sj3eaupzSuFV2JKU44HAA9sI/DqcTDodU9HXBdgkNa0gY0klB3arm/fegUuKvAhUSngEeQAHwY8dOY+LEuVizdpveXaEAoGPstyjWXXykpk8GeBin+BFpISHhnND2mAFORGYQU1HCgHYK4ra4ZyHs2rkT23/9FW3bt1d97xeffgK7XT17oUENCV2bq9cYN5qxi2w4cc4Bh1OCwwnA4YTdCTicgMNRMC3d7gAcAEb1sKBzM2a1k/mkXwZem2h1q/39ymuvITQ01Gf96NWnL2JjY5GUlOSyfeFvNjStF+SzfvjS3G12fLtYfSaNmm0HgKnrbRjW2YJXh1i46DYRFRGfAR44i2Du3XcYe/cd1rsbFCB0jP2qLoKpTw1w/VYCJTI10SVQpODKkCwRQtskfbH2IgWqEd0tsHiIVX/79Veq2w8dPIilixd7bPOpHv4RlJm2wY4Jq23Y9JcDW/bbse2AHdsOObD9sAN/HHFg5zEH/jzuwJ6TDuw76cDXS6w8V5ApvTU1H+fTXX+5mzZrjkGDh/i0HxaLBY+PeMpt+4qdDuR5HyP2G8eTnPhkTul/MKcTmLUMGNISAAAgAElEQVTJhs/mmfAfhYTxg8swCSRZIiAFVxbaZiCVQCHyJR1jv8apAV4pnCVQiLSQmZmNrKzLQtuUI+oKbY+ISA+xMRJ636keAd+yaRP27tnjtv3zTz6C00MkuEZlCX3uNH6W9J/HHfhyQemCR8cSnVi3l8kKZC5T1tux6S/3TKQ33/mvLgs9D3/8cVSqVMllW3aOE/O3mWuclJsP/Gt8frkC+7M2O3Ahg0/lvKXnvxQfnpLWRI9N09MzcflyjtA2iaiAjrFfA2WAh7MECpFWEpPETuFiGRQiMouRPRXIHuJc3411zQLfs3s31qxa5bGtJ7spsCjGzju7kOHEK+OtsJUhlv3TchsDGWQaMzfa8MV89whsj169PJY/0lrFilH4xyv/dtv+43IbsnPM8+H7MM6GU8nl+3lsdidW7uRDufLyhxlLRDciemwqegY1EV2jY+zXSBngvIEh0oroizgXwiQis6hfXca9LdSzwFevWomjR44Uff/Zxx96bCe6AjCog7EXv7TagX/+nI+UzLIFno4mOrGeWeBkAuNW2fHRHPcHOrG1auGjz77Qp1OFhj/+BBo1buyyLf0yMG6lOT57K3bYsfC362d/Va5c2asM/CMJ5nkoQERlJ3psKjp5jIiu0TH2a6AMcP1WAiUyPeEBcGaAE5GJjOylHgB3Op347uuxAIDft/+GLZs2eWxjeNcghBh8nbqPZlux7/T1A0YxMTG4o2VLWILUf5gfV9iZBe4D/DfWzlcLbaoLL4aFhWH85CmIiYnRoVfXWCwWvPnfd922z9hoQ1KKf/9inLnoxLuz1Md8MTEx+PKbb7H7wCHsOXgY+48cw4Qp01Cvfn2P7fn7vwcRicEMcCL/oWPs1z0DvNKg+CsAcn3dkwohDsjGL5tJ5JeYAU5E5NltdWR0uF39JmTJooU4Ex+Pzz76yOP7oysAj3T1sJqmQSz41Y6529QzLmRZxr9efQ2bft2OXfsPYtHyldh74BAee+JJt9ceTXBgwz5zZKJSYMmzAm9NtWLiGvWB1+djv8btTZr6uFfq7ul6r9sinPm2guC9P3t1ghVXct2D1vXq18eaTVswaPAQREdHAwAqREbivu7dsXLdBtx5VxvV9nK5DiYRQYMMcC6ASaQJWS6I/eogtzDWXdCPEjt9ngUuSUBUGAdURFpISDwntD05nAFwIjKXUb3Uy5fY7XaMHvk0/vh9u8f3juwVhPAQrXomxoyN6oGz4OBgfPvjTxjz8t9Qv0GDou0VIiPx3kcfo1nzFm7v+WE5s8DJv5xKduKRT/KwaLv6WGPMy39D3/v7+7hX1/feRx+jwU03uWxbtcuOxb/773jp+Dn3Qa8kSfji6288Zt6Hh4fjq2+/Q0REhNu+3HyeiIyC/xOkJ9FjU2aAE2kjKsyu19oTLjHukgFwfeqAR/jvDR2RkYkvgcIAOBGZS8uGMlo1VM8CP7D/L4/vq1EZGNLJ2NnfANC0vvrP9s5771838GezuadYHk1wYMNfXLyc/MOi7XY89HEejieph+ieH/MS/vmfV33cqxuLiIjAdz/9jKAS5Yjem2nFkQT//PypLTjcqHFjjxneV9WpWxcdOnVy284McCICxI9NExNZA5xICzrGfF1i3LpngANAFBfCJNKE6Iu4FFQBUlCU0DbJgMySzqPPU2byQyN7l34Ry9F9ghBs7LUvAQAtGrh/EGRZRq8+fa/7voyMDNXtPy5zX0CQyEgu5zrx+iQr3ppqRW6++/7Q0FB8/d0P+M/rb3i14KIemjRthrdK1APPswL/GGdFVo7/fQBllQh48xZ3ePVetfI0l/3w34DEMuYnl3xJCoqCFFRBaJtcBJNIGzrGfA2YAc4AOJEmcnJykZqqHsQoK9YBJyKz6XCbjNvrer8gSf1qEvq3NX72NwC0aODezxZ33HHdBf8yMzOQlJiouu9IggObmAVOBrVhrwMD3s3Hsh3qY4saNWpizsJFeGDQIB/3rPQeH/EUnntxjMu2hEtOvDbJ/x5CqWWAp1zyLu8qNTXVbVvGFSA1u7y9IiJ/JnpMmpKShtzcPKFtElEBHWO+LjHukrlLumSAV2QAnEgzCYnJiI4Wl7Uth9eGPX2/sPYosPjboJ0Cx8ieCv4xzrvA7vP3W6D4yQLeNaPdI09paWmwWa2wlCixcNWBv65/jq8RLaRrRMKkZDrxYZwNa3Z7HlOEhYXhhZdewqWLF7F182YEhwQjODgEIcHBRV8HBwcjOKTg75DgYI+fEV959Y3/Q0Z6OmZMm1q0bct+O96ZDrz1SJDfnIdkyf3iv2f3LlitVrdSLyXt/vNP1e0nkhyIvtlP/gEClJM3faQhOby20PZY/5tIOzrGfF1i3CUD4MwAJzKZhIRkNG92i7D2mAFORsPhFYlwbwsFDWrYcCr5+r9Rt9SW0aOlf2R/A0BIUMGC48XjEKdPncLMGdPx2BNPqr5n65ZNHtvr0kzGrbUZdCLjWPibDZ/PtyPzyvU/uzk5OXjz9ddK1bYkSdeC4kFBBUHykOCCbYVfhxQFzoMREhKK0NCCPyGhIQgNDSv4OiSkcHtY4fbC11x9fdjV14QV2xcCS1AQ3v/4E2RkZGDZksXFfmY7Mi878fHTwX5RiklWOWWkp6fj808+xqtv/J/H982aPh1/7duruu94kgN3MQBOFLBEj0kTWP+bSDPMAC+GAXAi7SQknBPanhxRT2h7RAAzw0l/kgSM7GnBG5Ovv7raS/0VvVYxLxNJKgiCl6yFPPaLz/HgkKEIDw932Z6UmIipkyZ7bO+Z3vpmxBJddfaiE+/OtOKPI9qV5HE6ncjLy0Nenj7T4hVFQWhoKBTFPcq9fp8Dz3+Xj6+fDUJ4qLFPSgU1wN0v9D99/x0qVqyIZ59/AYri+mBxzuxZeOfNNzy2eeo8bxzInT9dn6l8RI9JE5kBTqQZHWO+xssAr16JS3kTaSUhUezFXIm6TWh7RERG0au1gu+X2pCYoh5YadlQRscm/pP9fVV4sHsA/OKFC3jmqSdRr159VKlaFbc3bYqzZ85g/E8/IiMjXbWdDk0UNK3H6ALpy2YHpq634YdlNuSZfAhht9tx+fJlj/t3HHXg6bFWfPd8EKIjjfvZfKSLBd8scf/Pcjgc+PiD97FowXx06nIPGjVqjLNn4/H7b9ux44/fPbZXJUrCE938IPWdiDQjekyakMQAOJFWdIz5Gi8DPLayye9eiXQkup6ZUvFWoe0RERmFRQFGdLfgvVnq9yUvPeCfAZeIMAmp2e5B/S2bNmELPJc7Kem53v4X/CdzOZzgwNtTbTicwIVYrzp4xoEH38/H68Ms6G7Q8kwjeyk4kujA6l3qGWCHDx3C4UOHvGqrQpiEH14IRq0Y4wb8qQBz9ElLosekrAFOpB0dY77XzQDXJQBekwFwIs2cPSu2BIoUVAFyeG04riQIbZd8jwMTIncPtFPw4wobLmW4fkI63C6jVUP/rDdbt4qEsxfL94lvf6uMZg388+cnc7DZgZRM4JneCvJtFljtTlhtgM3mRJ5dgs3mhNUOWK1O5Nulgq9tTlhtEvJtTtjsgNXuRL5NKtwO2Aq/L9pvc8Jql5BvLXitzV5wXKNLzXLiX79Y0b2lA68PsxgyG/zdx4Jw+rwDRxPLfi4KtgBfjw7CzbWM9/MRke/I4bUhBVUQ2qboMTMRXaNjzPe6AfCzPuxIkUrhdoQFO5CTz4EVkWgJCcm4ciUH4eFhwtpUom5jAJyITCnYAjxxn4LP59uKtkkSMKa/f2Z/A8Bz/YKw/Uge7GVMmq0QJuH5fv778/sTPpj0zKIUPIjyNYcTRcHxfFtBoD2/MJhutUpFgXirHQXbC4PnVptUGHBH4XsK32srvr8gYG+1o+B1diDfdq09q63wuPaCoL3NjsLgfOG+wmNf/Wyv2W3HjqN2vDo0GL3vNNa4KiwY+OrZYDzycR7SPVd18SgyTMInI4PQupGxfi4i8j3R5U+uXMlhBjiRRsKCHXrWAHeJcbuMZioNir+QPr/eFQCuKyL5QGxlK06cD/H1YYlMz+l04tix02jRQtyNghJ1K6zn1ghrj4jISIZ2sqBuVRmyBMiyE2EhEm6r479Bl2b1Jcx/MxjfLLJj7R7vb0DrVpXwyD0KHmhnQThv0ShAyVLBg7Fgi4QIAMDV7OOSf+uneJA+zybBZnfC7gAUg522asVI+OTpYDz3bX6pHsg1qCFh7LPBqFdN/39rf8NFxsmMlCix5U+OHTsNJz8sRJrQsfzJlUqD4i8U36CWznMawO0+6U4xNRkAJ9LMkSOnBAfAfX6KIB/i7R8FutBg4J7mBosclVP9ajI+HyVjf7wFYxdZ8ccRz9Gnu2+R8WhXCzo1lSEx3kRkeJ6D9MZz9y0y/jEoCJ/OvfGAONgC9L5TwatDLAgPNe7PRB5oeEPJa1NgEz0WPXLklND2iOgaHcufnC65QS0Afgo6BMC5ECaRdo4cPSm0PdFP3YmIyDea1pMw7qVg/HrYga8X2nDobEEgPNgC9LtbwfB7LGgUy8gCEWnn0a4KzqU48Fe8s2CmjVQQ0FRkQJYLzkedmiro1VpGZBjPR0TkSvRYVPRYmYiu0THW6/Zky1MGuM8xAE6knSNHxF7U5Yj6kJQwOO05QtslIiLfaH+rjHb/Ccbq3XYkXHRiUAcLKotdT4qIyKNXBgfp3QUi8kOSEgY5or7QNkWPlYnoGh1jvadLbvCUAe5zOqbFE5ne0aOnxTYoyZAr3gx72l6x7RIRkc9IEtCzlaJ3N4iIiIi8Ile8GZDElqkTPlYmoiI6xnrdYttqZw5dAuDMACfSTmZWNs6du3DjF5aC6NW3iYiIiIjIf3DdGPI10WPQc+cuIDMrW2ibRHSNkUqgqAXAT2vfD3cMgBNpS/TiHgyAExERERGRGgbHSQuix6BcAJNIW0YqgWKYDPCIEAciw+x6HJooIHAhTBKFy1ERERERkdFIvEk1PS6ASeQ/IsPsiAhx6HX4G2eAVxoUnwYgwyfdKYFZ4ETaEb24BzPAiYiIiIiIyFfEZ4AzAE6kFR1jvBmFsW0XnlYPOK1tX9QxAE6kHdHTu6SgKMhhsULbJCIiIiIiIipJDouFFBQltE2WQCHSjpHKnwCeA+C6nAV0XB2UyPROxycgP1/sZ4xlUIiIiARysmouEZkET2ckmOixZ36+FafjE4S2SUTX6BjjVY1pMwOcKEDY7Q4cPxEvtE2WQTEpDliIiIiIiMhARI89j5+Ih92uW31iItNjBvh11KzEADiRlo4KnuIlMwOciIiIiIiINCZ67Cl6bExErnSM8ZYqA1yXMwEzwIm0JXqVa6UiM8D9GjO9iYiIiIjID4gee4oeGxORKx1jvMYvgVKzsk2PwxIFDNGLfCiRN0FSQoS2SSSKJOndAyIiIqLAxDwLEklSQqBE3iS0TS6ASaQtHWO8p9U2GioDPDTIgcoRdj0OTRQQjhwR/JRbUiBHNhbbJgUsrv1GRIGC5zsiCnQ8DVJpyJGNAUkR2qbwsTERFakcYUdokG419r3PAK80KD4bwCVNu+MBy6AQaSclNR0pKWlC2+RCmERERERExuMpyMxZcuRvRI85U1LSkJKaLrRNIrpGx9jupcKYthtPGeCATmVQYqMZACfSkvAyKFwIk4iIiIiIiDQieszJ8idE2tIxtnva047rBcB1OSPouEooUUAQPdVLiWoitD2iUuMcWiIiIiIi0xI95mT5EyJt6Rjb9RjLNl4GOEugEGnqyFHBGeCVmwuvx0ZERERERFQarOxiUpJSMOYUSPSYmIhc6RjbPe1ph+EywBkAJ9KW6KfdkiWCdcBNhgnVRERERGRUrGEeWJSo2yBZIoS2yQxwIm3pGNstUwa4PiVQGAAn0tTxE/Gw2+1C27TE3CW0PSIiIiIiMjhmTZAPiB5r2u12HD8RL7RNInKlY2zXf0qg1KhkhcwnukSasVptOHnyrNA2LTF3Cm2PiIgoEDkZTCIiInIheqx58uRZWK02oW0S0TWyVBDb1clpTztuFAD3+W14kOJElUiejIi0tHvPQaHtKQyAExERERFRMXymRyKIHmuKHgsTkasqkTYEKbpcAZwoSwC80qD4XADJGnTohlgGhUhbu3YfENqeHFYDcngtoW0SERERERFR4JLDa0EOqyG0TdFjYSJypWNMN7kwlq3qehnggE5lULgQJpG2dv0p/qLPOuBEREREREQkihZjTC3GwkR0jY4x3dPX23mjALguC2EyAE6krTNnk5CSkia0TZZBISIiIiIiIlFEjzFTUtJw5myS0DaJyJWOMd3rxrANmQHOEihE2tu1S+yTby6ESURERERERVgEnMpJ9BhT9BiYiNzpGNM9fb2dzAAnClCia58pFW+BFBQptE3S1v+zd9/hbZVn/8C/Z2hZsi3vPbKDM8neO5DJSIFAGIVSoBQ6KC1931/pXi+UQgfQQYGW3SSEsLJ3nGk7iZPYWc6wndjxlqfWGb8/5IRAnFiSH+lI8v25Ll8OJr71xJaOzvme57kflS5KCCGEEEIIISGI00VDiBnEtCb1/yYk8MJ1BjgF4IREKOZ3vzkeYvxotjUJIYQQQgghhPQ6YvxogOsusvINzQAnJPDCNQA/x24c3kuOcUPgaWoiIYFUUloGh8PJtCb1AY8MNDOcEEIIIYQQoiXW15YOhxMlpWVMaxJCvkzgVSTHhGcLlAoACrOheInngcwEmgVOSCBJkoQjR04wrUl9wAkhhBBCCCGa4LQeAGGJ9bXlkSMnIEkS05qEkC/LTHCDZ7tww1sKPBn2NV13WNYl5W4A51mOyFv9U9nOTCWEXI15H/D4kQAnMq1JwgdHFx2EEEIIIaFD41V9tKiQ+I0TPdeWDFH/b0ICT8Ms93xnhn1N3uTy59iMxTcDUigAJyTQWPdA4wQTBOsQpjUJIYQQQgghkYVa7pHrEaxDwAkmpjWp/zchgadhlnuuu7/gTQCuyUaY/WgGOCEBd/BgKVTGZ5/UBoX4i/VzkRBCwg0dBQkhhBD215SqquLgwVKmNQkhV9Mwy+02u/YmAD/DYCA+608zwAkJuJbWNpSVlTOtSQF4L0CtTgghhBBCCCEBwvqasqysHC2tbUxrEkKupmGW22127U0AfpTBQHyWFueG2RD0/TcJ6XWY9wGnAJwQQgghhBBCy1qIn1hfU1L/b0ICz2xQkBZ33TbcgdRtdu1NAH6YwUD8Qm1QCAk81r3QeGMyeHM205qEEEIIIYSQ0KJSwk0CgDdngzcmM61J/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ANwgDbCJCQYSo+VweFg+1oTU2YwrUfYC7XJ2KE2HkIIIYQQEj5o8Xj4Y30N6XA4UXqsjGlNQsjVNM5u2QXg1iXlNgCVPRqOn2gjTEICT5ZlHD58nGlNXcp00GkoIYQQQgghhJDucZ3XkOwcPnwcsiwzrUkIuZqG2W1lZ2bdLW9ngAMazQKnAJyQ4ChivDSMMyRAiBvGtCYhhBBCCCEkPKi0+QvxgRA3DJwhgWlN1te4hJCuaZjdep1VUwBOCAEAFBSyf4nrqA0KIYQQ4jXKigghhPRWgbh2DMQ1LiHkahSAM5AV74JBR1cDhARaUdFR9n3AU2cyrUcIIYQQQgghJPKwvnZ0OJwoKjrKtCYh5GoGnYqseJdWDx85ATjPA32SaBY4IYHmdLqwb38x05pi3EhweivTmoQQQgghhJDuXWsaGUf79JAQw+mtEONGMq25d98hOJ2ahXKE9Bp9kpzgfUmX2QpIAH4SgCZJNLVBISQ4duwsYFuQ46FLnsa2Jgk4WoJPCCGEEEJCFUf5fcTRJU8DOLYJ2k7W17aEkC5pmNk64cmqveL1Eca6pFwCUOrPiHqKAnBCgmPnDvYnCWLqDOY1CSGEEEIIIYREhkBcMzKf3EUI6ZKGmW1pZ1btFV9vsdFGmIREsIrKKlRUVDGtqUuZDtAyS0IIIYQQQgghV+E6rxnZOXfuPCorq5nWJIR0LRw2wAQoACeEfMWOnfuZ1uMMiRCsQ5nWJIQQQgghhBAS/gTrUHCGRKY1afY3IcETLgG46GPxIz7+fSasUTISoyXUt/o6XBIOLJYopCQnIiUlEckpCUhJToTZbEJ9fRNqaupRU9uAmpp61NY2QJZlrYcb8XbsKMB9997GtKYudQZkmyaHDxJOqPc4IYQQQkj46ObcjfaVId7QUfuTsBYXF4uU5ASkpHRmOskJEEUBNTUNnXlOPWpqGtDQ0ASVDgoRJzFagjVKs5zOp5DJ10RZkxnggOeOAgXgkWPAgFzMmT0Jc2ZPxpAhA7z6no4OO3bmF2LTpl3Yvn0/WlrbAjzK3ml/wWE4nS4YDHpmNcWUmcDxvzKrRwghhBBCCCFXos0xw5OYMpNpPYfDiYICzaKriCcIPEbdOASzZk3CnNmTkJWV5tX3NTQ0YfOWPdi8eTf27D0Il8sd4JGSYNC4Y0fgZoBbl5TX2Fbl1AJI9mlIDPRLcWLvKXOwH5YwFBNjwcPfuBML5s/w+iB5pagoE26+aSpuvmkqJEnC/v2H8e57n2Dzlt0BGG3vdemEYcqUMcxqivEjweliobqbmdUkhBBCCCGEEBK+OF0sxPiRTGvu218Mp9PFtCYBsrPT8egjd2P2rImIi4v1+fsTEuJw150LcNedC9DRYceOnQV4/fUVOHL0RABGS4KlX4pmAXitdUl5jS/f4M+U6sMA5vjxfT1CfcDDl9FowP333YZHHlmKmGgLk5qiKGLSpFGYNGkUDhwowQsv/gsHDpQwqU08S8ZYBuDgBIgp0+A+/ym7moQQQgghhBBCwpaYMg3gBKY1d+xgu6dVbxcfH4snHr8PS5cuhCiy6coQFWXCvJun4eabpmLd+h146aU3UVFZxaQ2Ca5w6f8N+L4Jpl8PwgIF4OHp9ttvwrq1b+LpHzzMLPz+qlGjhuC9d17CKy//AtnZ6QF5jN4mED3TdCkzmNckhBBCCCGEEBKeAnGNSP2/2dDpRDz+rWXYuP4t3HvvrczC7ytxHIf586Zjzef/wrM/+XbAMiMSOBSAB0BukgsCTw3zw4Ver8P//f5H+P1vf4jUFLY7Ol/L7FmT8OGKVzB1ytigPF4kO3fuPCorq5nWFFOmA6DGfKGE9iAhhJDQQodlQgghvQfXeY3ITiCuY3uj+PhY/PvN5/G97z4Is9kU8McTRRH33XsbViz/K/r2zQr44xE2BF5FbpJm7YYiNwDXCZr+YIkPEhPj8fZ/XsBtt84N+mNHR5vx97/9Gg89+LWgP3ak2ZlfyLQeb0yCYB3CtCYhhBBCCCGEkPAjWPPAG5OY1qTZ3z03eFBfrFz+MkaPGhr0x87JycDyD/6KGdPHB/2xie9yk1zQCZpN3whKAF4KQPLj+3qM2qCEvrwb+mPlipcxYsQNmo1BEHj8+JnH8Pvf/jAgy3R6ix072fdOozYohBBCCCGEEEJ0KTOZ16QAvGfmzJ6E99/7E9LTUzQbg8UShVdf+RW++fBdmo2BeEfDjFaCJ5v2ic8BuHVJuRPASV+/jwUNdxclXkhPT8Frr/0uaC1PunP77TfhZz99UuthhK19+4rhcrmZ1hRTZzCtRwghhBBCCCEk/LC+NnQ4nCgo0KRhQUQYO2YY/vTSszCZjFoPBTzP4YdPfxN3L12k9VDIdWiY0Z7szKZ94s8McIA2wiRfYTIZ8eorv0RCvFXroXzJXXcuwAP33671MMKS3e5AYeERpjXF+FHgdDFMa5IIwrHtEX/ygoLCUwrTmoQQQgghxDu0rwG5Fk4XAzF+FNOa+/YXw+mktrn+yMhIwV/+/LOQW0H/02efwLhxI7QeBrmGcNoAE6AAnDDAcRye/79nMHhQX62H0qUfP/MYpkwZo/UwwtLOfMZLyDgBYso0tjVJ0IXLVqZON/Dkqy4cOkMhOCEktFAoRAgJhoKTXZ8D1TZJUOhARDQkpkwDOIFpTWp/4p+oKBP+9sqvEBcXq/VQriIIAv7yp58iKytN66GQLlAAHkDJMRKiTbIWD02u45FHlmLu3ClaD+OaBIHHS3/8CTIytOtjFa527GB/EqFPn8+8JiHXYncB337FhSPnKAQn5KtcEtBqV2FrV+HWZHcXQgghgdDuAJ76pxtvbOj64H6m2o3lW1qDPCpCvhCIa8KdAbh27Q1++5sfYODAPloP45qs1hi8+vIvodOF1uz03i7aJCM5RrMLCL8yaX+fQZo1VhqQ6sSBs1FaPTz5isTEeDz+2DKth9Gt6GgznvreQ/jhM/+n9VDCyukzFaiqqmG6CYaYNhucYIIq25nVJOEjEJON1G6KtjuAb73swj+/q8eQbH/v+xISulo6VFQ3qqhqBKoaLv1ZRUuHCqcbcLpUONyeVREOF+Bwq3C5cdXsP4MOMBs5WEyA5SufzUYg2sQhI4FDbgqH3GQOVku4rAchhJDe4+QFFU+/5kJF3fVPkHYUdyAlTsDMUXRtTYKLE0wQ02YzrVlefgEVlVVMa/YGY8cOx/x507UeRrcGDMjF0rsW4Z13V2s9FNJpgLYdOoIXgFuXlFfaVuXYAAS94fPQLAcF4CHkO0/eHxKbJHhj4cKZeOPNlSg9VlUllfEAACAASURBVKb1UMLKjp0FTDef8JzwzIH7/KfMapLeS1WB1Tvbuv17bXbgW39141/f02FQJoXgJPy02YHSCgUnziu40OAJuKs6P7c72DyG0w043SoaWwFvblfFmj1BeG7KlR88shI50CQdQggJvk/2yvjNB244vdzHfuX2ViRaBQzrawjMgILcZoXxdjIkQMS0OeAEE9Oa23fsZ1qvN+A4Ds/86BGth+G1bz9+Lz5avR7t7TSRLhQMzWJ0AeI7m3VJeaU/39iTy5PDAILezHd4Dj3ZQ0Vubibu+No8rYfhNY7z7CT8jW/+j9ZDCSs7dxYy331Zn7mIAnDCxAebW7C31Lv3hZYOFY/+1Y1/PKnD4CwKwUno6nACxysVlFQoKClXUVKhoLJO7Xa1Q7A1t6soPqui+OyXv87zQL9UDmMH8hg3SMCYARyiTZRKEEJIoLgk4LkVbqzM961dqKoCb3zejKfvjkdmEt25JMGhz2R7bQlQ/29/LJg/HcOGDtJ6GF6Lj4/Fw9+4C3/563+0HgqBptms3x1Jwi8Az7aD47pf8k4C76nvPwRBYLtxRaBNmjQKEyfciD17D2o9lLCxZ+9BuN0S055bYspMcKIZqtTOrCbpfVZua8XOw7698draVHz9RRd+dZ8ON48Or+MXiVwnzis4UOYJuksqFJy7qIb15mSKApyqUnGqSsZ722TwHHBDFo9xgzwfN/bjYdJrPUrSmykK4JYBSfa0/hHp7YCEsaoGFU//y43SCv/2O3G6Vbz6URN+vCwBsRaaIEACixPNEFNmMq3pcDhRUKBZl96wJIoivv+9h7Qehs8eevBrePe9T9DQ0KT1UHo1jvNksxrRLAAPuhiTjNwkF87W0pWTlqzWGMyZPVnrYfjljjvmUwDug44OOwqLjmDihBuZ1eQEA3Rpc+GqpB5eoUgN9npVP3yc34YtBzr8+l6HC3jmDTeOn1fxnVtE8DQxlQRZq13F3uMK8ksU5JcqqG8O/ddcTygqLof7b270hI1Dczxh+ITBnkCcXofEFx1OoL5ZRX2L56OuGZf/XN+sorENcLlVuCTALXnCbpekXv6z8pWcUBQAk56DyQCY9IDJwHk+X/HnxBgOqXEcUuM5pMUBqXHUB59ob8MBGb9+X0JLR8/eR2xtCl5dbcPTS+Og13n/vO7Jo/ZkQhu1OglfurS54AS2LXf27S+G0+liWjPSTZgwEllZaVoPw2cmkxELF8zAW29/pPVQerXcJBdiTL6tOGKo9wTggOdOAwXg2poxYzwEITxnCEyfNg46nQi3W7Mda8POhg35TANwANBlLqYAnPhl7d52rN/f89UDb2yQcOK8gue+oaP2DCSgVBU4eeGLwLv4jALZv4l6EUGSgUNnFBw6o+Cfa4EUK4cFYwUsHi+gX1ovfy1G9r0Qn0gycK5GxelqBWXVKk5XqzhTraDGpqKD8b5Lkuy5MdV6eTKTd78Igw5Ii+8Mxjs/MhM5DMzk0TeFeuGTwKlvUfHbDyRsKWYXQFTWuvHGmmY8douVAmYSMLrMxcxrrl+/k3nNSDdn9iSth+C3ObMnUQCuMQ1nfwPAEX+/sSenZUcBKACCnoIOz7Hj48LYYD8suUK4zv4GAIslCuPHj0R+fqHWQwkbGzbsxLM/eYLpTQ9dynRwuhio7hZmNUnk21TYgU93X3/TS44D5o83I/+wHS0d108Zd5UqWPa8C39+VI++vT14I0w53cDOEhk7j/aOWd49UWNT8eZGCW9ulDA4i8eicTwWjBWQEE2vyd6ixqai+IyC051B9+lqBeW1asjfKHK6PSH9uZqrX9+iAPRN5TAwg8egzC8+x9GscdJDn+6T8fzKns/67srh006s2tGKr02PZlKP3vnIlThdDHQp05nWdLslbNq0i2nNSMdxHGbPCt8AfPToYbBaY2CzUY6gFQ37fyvQIgC3Lilvt63KOQpguL81/DUyx79l74QNo9GAKZNHaz2MHpkzexIF4D5oaLRh3/5DmDRxFLuivA669JvhKl/BribxSahdlHS3FHb7oQ6s2tF63b/DccD9N8dgQp4J4/NMeHlVE+ps158dVVGr4r4XnPj1/TrMHkmNYIn/FBUoOqXgs/0yNh2S0Ub7dvvseKWC45UKXvxIwqQbeCwaJ2DWCAEGndYjIyydr1dRVKag6JSCwlMKLjSE2jtSz0kycPKCipMXZHy2/4uvJ8VylwPx4X14jO7PISaKQnHSvRqbil+950Z+iW93hsbdYMSNA4x47TPbVe1/urK5qAPJcSKmDjf5OVJCuqZLvxng2b6h79pVhJbW60+OIV82fNggJCXFaz0MvwkCjxkzxmP16o1aD6XX0jCTPWpdUu73UvCeLszbBQ0C8Ix4N+ItEhrbaF2hFsaNHQ6jkW3frmCbPm2c1kMIO2vXbmcbgAPQZS6iAJx4Zc9RO5Zv7T78fuDmWIzPMwIAkqwCnr47Hq+sakJl7fVbHrU7gB+85sb8MQr+506R+roSn5y8oOLz/TLWFsqosQU/yDMbecRaeMSaecSaBRj1HEQBEAQOouD5syhwEARA1/k1nvf0SHa6VDjcKhwuxfPnr3x0OBXYWuWgz8RVFHhaxpQoMBvdmHujgKXTBORlh2f7td7uXI2KwlMKDpR5Am8tXiehoq5ZRV2zejnE5DlgYCaPsQN4jB3IY3R/HhbKHckVVBX4cJeMFz9yo93h/feZjTyWzYnGjQM950VLZ8Xg/U3ezZj875YWJMYKuCGH2o4SdnSZi5jXXLN2G/OakW5aBGQh06eNowBcI/EWCRnxbq0evkfLPXqaIOcDeLyHNfwyPNuObaVslmYR32Rmpmo9hB5LSUmCIAiQZc0a94edjZt24Rc//y4Egd0MWV3yFHD6OKgu2sWZXFvBMQfe2dhy3RniPAc8MC8W424wfunrMVE8nrorHv/4xIYTFd1vjrO2UMae454QfP4Ymg1Oru1ik4o1BTLWFMg4VRW4MI/jPDdzMhJFJMeJnUG3cEXgzUMUAnvDRlWB5jYZDS0KGlpkNLbIX/rc1KrALQXuZ9DuAFbvkbF6j4zJeTwemSfixn4UhIcyVQWKzyrYfEjB5kNyRM7wZkVRv1j58PYWz/vZ4CxPGD52AI9R/XmYjd3XIZHpbI2K3/3Xjf0nfLsLOaSPAffdFINY8xfHyqnDTaiql7D9UPcz9xQFeO1TG350TzzSEmjSGek5Th8HXfIUpjWdThe2bN3DtGZvkJGRovUQeiwSMqlwpXH/7/yefDOLGeCaGJFDAbhWUlIStR5Cj/E8h+SkeFRfrNN6KGHDZmvB7j0HMHXKWHZFORG69HlwnXufXU0SUQ6VOfHW+u7D7wfnx2LM4K4TAqOewxO3W/HvtS04cLL7qVO2NhX/86Ybawpk/PQeHZKtNBuceEgysOmQjBU7ZRSVKd227fFVTBSP9EQR6UkiMhNFpCeKSEsQoRO1fQ5yHGCNFmCNFtAv4+qlyyqAepuMilo3Ki5Kns81btid7EPPXaUKdpW6MLq/JwifeAMF4aFCVoDCU57Ae3Mx9b33l6ICpRUKSisU/GcTwPPADVk8pg/lMXukgP7p9J7UGzS0qvjb5xJW7fJtBY5e5LBkejSmjeh6GcGdM6JxsVHyalKAw6Xi1Y9seGZZPKKj/DvWsn6fJOFLlz4P4NjeTNmZX4i2NmqP66vkpASth9BjKcnhn0mFqxG5mgbg2s0Aty4pL7etyrkAIKMndfwxQrum671epBxsklMSKQD30Zq129kG4AD0mYspACddOnrGidc/b4asXPvqieeBh+bHYvSg60+PEwUODy+MRXKcgPX72r3qf77jqILbfu3ED27X4WuTBXCUOfRaja0qVubLWL5TRh2jUI/jgOwUHQZn6zEwS4+sZBEWU3iGuRw8s9STrAJGD/R87XIoXuNGRY2E8hpPKO5wsfn5FZUpKHrZhSHZPL45T8DM4fQa1YKseG5KbD4kY9thBbb20E27RIGDXsdBLwJ6nacVkKoCsqJClgGp87N85ecQ2IRTUYCScgUl5Qpe/VxCTjKHOTcKmD2SxxBqCRRxHC7grS0S/r1R8qndCQDkpunw4DzPuc618DzwyKJYPP9+I2qbul8J29Ai428f2/DUnXGa34wl4U2fuZh5zbXU/sQv4dz/+5KEhDgIAg85FN6oe5kR2s0Av2BdUl7ekwIsbsHlA1jKoI5PBqY5YdCpcLrpjTjYklPC/44hEBkz2YNt86bdcP9Cgk7H7u69mDQBnCEBqrOBWU0S/o6Xu/DapzZcr0sRzwPfWBCLUQO9WxvOccAtky3on6HHv9c2o83e/QlTuwP49fue2eA/uF3E0FwKG3qTknIF722Tsf6ADPf128h7JTVexKBs/eXQ22SI3HOYL4XigzxfU1Tg3EU3Ss86UVruQvlFd49nB5ZUKHjqnwr6pUn45s0i5o0WwNPLNOCqG1V8uEvGR7tl1LdoE3pbTDysFh5x0QKsFh7WaAFxFh6xFs9/G/Qc9KLnQydyft0gUVSg3a6gtcPz0dbFn+ubZVxslCHJwfk5lNeqeH29hNfXA2nxHOaM9IThI/ry4CP3kBLxFBX4ZK+MVz6TUOtjj3yeBxZMsGDeeLNXz4EoI4/Hb7Pi+fcavVqpc67ajbfWteAbi2JBTzHiD86QADFpAtOaDocTW7buZVqzt0hODv88RxB4JCbGo6amXuuh9CoGnYqBaU6tHr5H7U8ANgH4LmgQgIuCirxMOw6ejQr2Q/d6CfFWrYfARKT8O4KppbUN+fmFmDmT4QkMJ0CfsRDOM2+xq0l6ROvlqmUXXPj7xza4uwm/H15oxY0DfN+QNy9Xj/93fwJe/8yG01XebeBRVKbg3j+4MHM4jycX62gJegSTZGDDARnvb5dx+GzPZpWYjTyG9tVjcLYBg7P1iLX07mSW54C+aTr0TdNh0SSg3aHgeLkLJedcOHbOieZ2/3/ep6tV/O+/3Xj1MwmPLRCxaBzNCGdNUYCdJQpW7JSwq1TBdRbnMCPwQEq8iIzOlkAZiSJSE0RYLYHvfQ94nrPRUXy37R8UFaizSaiql1HdIKGq3vNRa5OgBHByWnWjire3SHh7C5AYw2HWCE+blHEDeboRFEb2HFPw4kdunLzg+4sqNV7Eg/NjkJ1ydXuq60mJE/HwQite/ajJq9dy0UkHknYJuGWyxecxBkbXr3867IcmfcZCgGO7t8627ftgt/u4TIKA5znExkZGK+GEeCsF4EGWl2mHKGgWFvS4BTerGeCaGJFDAbgWbLZWrYfAhM3m3S7o5MvWrN3GNgAHoMukAJx4nK1245WPbHBdZ0M9gQceXmTFyP6+h9+XWC2ezTE/3tWGTQXetUQBgK2HFWw/4sT8sQK+vVBEZiJdakWKxlYVy3d6+nv3ZEarTuQwvJ8BYwcbMaSPAQKFUNdkNvIYPch4uYXRhToJpeecKDzhRGWtf7vLV9arePYtN1bmy/h/S0UMyqRfQE/V2lR8tFvGh7tk1Pg4M9UXMWYeOSm6y0F3eqKIlHgxLF5DPOcJFFPixC/dmJVkFbVNMqquCMWrGyTUN8vMbzbXt3iOYct3ykiI5jB/jICF43jkUZuUkKSowNZiGf/ZJKPYj5utAg/MGm3Goolmv1uT5OXq8bXp0Vixzbtru3X72pFsFTBhSNf9xQm5Fl3mQuY116zdzrxmb6AoKlpb2xEdbdZ6KD3WRHlO0GncijokZoAfBtAGIOi3gzXsPdOr1dRGxl22SPl3BNuWrXvgdLpgMOiZ1RQTxoE3pkBx1DCrScJPZa0bL6+ywXmdHsECDzyy2Irh/fwPvy/heeD2qRb0z9DhrXUtaHd4dwGqqMDn+2WsL5Jx+yQBj80XkRRLQXi4qm9R8e+NMlbkS3B0vydYl3gOGJyjx9jBJozob4BRT88Hf2QkichIEjF3rBnVDRL2H3Ng/zEHmlq771P7VYfOKLj7OReWThXwxGIR0Sb6nfjqxHkFr62TsblYDsgs5lgzjwGZegzI0mNglg4pcWw3RwsFosB5NrZNFIFBX3zdLam42CjhQr1nM8KSsy6v2nJ5q6FVxTtbJbyzFeibymHhOAELxwpIi6fXgdYcLuDjvTLe3iyhst6/uyB5uXrcNTPmur2+vTVzVBSqGiTsOuLddfW7G1sQHyNgYBa76wAS2XhjCsSEcUxrdnTYsWPHfqY1e5O6usawD8BVVUVdXaPWw+h1NMxg2+DJnnukx2ea1iXlsm1Vzl4Ac3pay1dDs+3gOQRlCSb5Qm1tZPRqjpR/R7C1t9uxY2cB5s6ZzK4ox0OXsQDO02+yq0nCziurbLA7rx0AiAKHRxbHYljfnoffVxrW14CfPpiAFVtbUXTC+6WUkgys2Cnjk70y7pgi4J4ZIrJoRnjYqGtW8cYGCR/ukuH0b7IxctN0GDfYM4O5uxYJxDdpCSJunWLBLVMsOFXpwv5jDhw46fBpE01FAd7fLmP9AQVP3SZi8fjQb4uidQsqwNP7/h9rJWw/wjb1jrV4Au+BmZ4e+CzCu3ClEzlkJeuQlazDhDwTVADlF90oOevE0bMuVFx0e70yqTtnLqr46ycSXv5Uwo39eCwaJ+CmUTzdFAqyhlYVH2zzzND3d7PYJKuAO2ZEMz8Punt2DGqaZJSd7/4usKwAr33ajB/dE9+rX8PEe7qMBQDH9hxp69a9cDg060Mc9mrrGtC3b5bWw+iRxqZmSBKDDXqI13jOk8FqZK91SbnvM2K+gtVUi3xoEIBHGxX0SXbidA3bkwByfZHSZ4kCcP+tXbuNbQAOQJe5mALwXq6jm/D70cWxGMr4ou+SmCgeDy+Mxfg8Iz7Y3IrGFu/fX51u4N2tMt7fJmPKEB7LZoiYMJgP+aCtt6qxeYLvVbtkuPw8bx6YpcfiyRb0S/et5yrxHQfPz3tglh5LZ0Xj8Bkn9pU6UHLW6XVY3Niq4qdvu/HhLmqLcj2Hzij4xxoJu4+xC74zk0SMHmTEyAGGiJzhzQoHIDdVh9xUHRZOBFo7FJSec+HoWSdKzzm92qiwO6oKHChTcKBMwf8tB6YOFbBoHI+pQwQw3NucfMWJ8wo+2C7js/3+v+fodRzmjTNjzpiogPS+F3jg0cWxeO69RjQ0d3/+0+5Q8MpHTXhmWTzzsZDIo8tczLwmtT/pmUiYOR0pmVQ46ZPsRLQxgBubXB+T1tusTnd63IzcXyNy7BSAB1lVVa3WQ+ix+vpGuFx+Tvkj2LptHxwOJ4xGdq89MWEUeFM6FHsVs5okMogCh0dvicXQPoE/1g/tY8DPvq7Hp7vbsPVAh08rjBQV2HFUwY6jLvRJ4XDPDM+M0yh6iwoJ1Y0qXt8gYfUeGW4/Q4jcVB1umWLB4Gxa+q0Fnchh9EAjRg80os4mY3NRO/aUOOC+zp4BV6K2KF0rOOmZ8V1wks1FTXqiJ/QePdBIM0T9FB3FY3yeEePzjFBU4EyVp03K0bNOXKjr+Yw3lwRsPiRj8yEZsWYJc2/ksXi8gJF96eYQC3XNKtYUyPh0n4xTVT27eTFmkBFLpllgjQ7sa8li4vH4rVa88EGjVytt6mwy/vFxMwbn0PshuTbelA4xYRTTmq2t7diZX8C0Zm9TXR3+eU4kZFLhRuP+30wyZ1YB+F4AMoCgn+UOz7Zj1X5rsB+2V9tfUAxJkiCK4TtdZNfuA1oPIazZ7Q5s3bYX8+dNZ1iV82yGeeo1hjVJuNOJHB67xYq83OBdYOl1HL42PRpjBxvx7sZWvzbjO1uj4nf/deMvn7hx2wQRS6cLyE6isE0LFxpUvL5ewsd7ZUh+LpxLTxRxy2QLk97zhI0kq4C7Z8dg0SQLdhTbsf1QB1o7ug9wr2yL8oPbPTepeqsT5xU8v1JC4ameB9+p8Z2h9yADUuPD9/wwFPEc0D9Dj/4Zetw6xQJbq4wjZ10oOO7A6fOuHrdKaW5XsTJfxsp8GRkJHBaOFXDTaAH90zhayeQDuwvYcsgTeu87ofS4RWdGkoilM6PRPzN45z/piSIeWhCLv39s82qFTdkFFy7UX/8cKRTaOhHteDa/ZHsg2bxlN01k66Hduw/g0Ufu1noYPbJ7d5HWQ+h1hmvX/kSGJ3PuMSZnqNYl5W22VTnFANje3vOCxncheqXW1nbs338YkyYF/dfNzKbNu7UeQthbs3Y74wAc0GfeQgE4uUwncvjWrVbcoNHsouwUHX58bzx2FHdg7d52r8K1r2qzo3MjMgnDcnnMG8Pj5lECbZoZBKeqVLy5QcK6Ihmyn/lecpyARRMtGD3YyPjyjbBiMfFYMMGMuWOisK/Ugc1FHahp6n6GbGOrimffcmPHUQU/X6aDxRSEwYYIW7uKVz6VsHJXzza3NBt5TBpqwvg8o2eTRxIU1mgBU4ebMHW4CY0t8uXNYi829nxm+IUGFf9cJ+Gf6yRYzRxG9ecxegCH0f15DMrkwdOB8EucbqDwlIK1hZ7Z9B0MWhLHRQuYN96MycNMmvy8h/U14NYpFqze2ebV32fRnodELn3mLcxrrqX2Jz1WUHgELS1tiImxaD0Uv6iqis1b9mg9jF5Hw+y12Lqk3Ls3pW6wPFvdBQ0C8LQ4NxKjJdS30ol3MG3avCtsA3Cn04X8/EKthxH2duzYj/Z2O8xmdqmBEDccQsxgyC3HmdUkwcNypphO5PD4bVbNW03wHDBjZBQmDTFh84EObCps9/ti78g5BUfOKfjjhxJG9ecxf4yAOSN5WC2UKLB0oEzBGxsk7CzxP9mLjxawYKIZE/JM4KkjQFjQiRymDDdh8nATjpx2Yv3+dpyt7n6G2IYDMo6WK3juIR2G94nsX7aiACvyZbzymYRmPzfhAzyzRGfeGIVxNxihE+n4paX4GE9YOm+8GZW1buw75kDhcQda2ns+q9/WrmJLsYwtxZ7/NhuBUf14jOrPY8wAHnnZPMReuIDizEUVu4/J2FWioKhM8XsT5a9Ksgq4aawZE4aYIGh8KLpprBnVDRL2lXq/MTghXyXEDIYQN5xpzZaWNlrJzYAsy9i6bS9uvSXo2/gxcbTkJPUAD7LEaAlpcZqtvGDWcptlapwP4DsM63ltRI4dm49Ga/HQvdaWLXvws59q8uvusT17DsJupxO6nnI6XdiydQ8WL5rFtK6+zz2wF/+caU1yDSE6aYfngG/fZsWgEOqzrNdxmD/ejGkjTNiwvwPbDnV43Xf4qxTVM2Os8JSC3/0XmDCYx7zRAmaO4KknsZ/Uzv7rb2yQcOiM/8FPjJnHvHFmTBluCshGYyTwOADD+xkwvJ8BB086sDq/DXW26/e+qWpQ8eCLLjy5WMRDc8WIbPtQVKbgueVunLjg33GL54Dh/Q2YMTIKA7NC59hMvpCVrENWsg5LpkXjeLkL+4/ZcajMCZebzZt9uwPYWaJcvrlo1AMj+/IY3d8Tig/L5WGIwH2B2+zAvhMydpUq2H1MQXUj25On1HgR88abMWawMaRm2N87Nwa1TbJXNxIJ6Yq+zz3Ma27YmA9J6vlqFwJs3rInbAPwzZtp9newadx5g8kGmAD7GeCaoAA8+C7W1GPfvmKMHz9C66H47ONPNmk9hIixdu129gF49u1wHP0dVJnBOlISlhQV2HKgAxlJIiym0JqRaTbyuH2aBTNHRWHN3jbsPmrvUQsBWQF2lSrYVaqAfxcYmsNjwmDPx4g+vXN2nS+OVypYf0DBhgMyztf7H0pkJomYNiIK4/KM0NOM1ohx40AjhvUzYEexHWv3tqPdce0Xq6wAf/5Ywr4TCn77dR0SYyLjeVDXrOKFDz2tgPxhNvKYPMyEaSNNiA/wJnyEDZ4D8nL1yMvVw+VWcajMif3H7Dhe7upxX+orOVzA3uMK9h73vK70IjA0l8eY/jxGDeBxQxYHqzm8XkcdTk9v/NIKFaUVCkorFZyrUXv0Pn8tmUki5o83Y+TA0GyxJQocHrvViufebURTq3/HjwGZehj0gfnXReKNykjCCQbos29nXnftOmp/wsrOnQVoampGXFys1kPxiSzLWLNmm9bD6HUiYQNMgGEAbl1SfsG2KqccQA6rmt4aTn3ANfHin97Af9//s9bD8EnpsTKsW79D62FEjJ35BWhtbUd0tJlZTU4XC13GArgqPmJWk4SOmCgefdN1OFN1/RlFR8448du3G/DQ/NiQnG1otfBYNicGc0absbGwHfuPOfyeEX6JogCHzyo4fFbBP9cCJj0wesClQFzAgHS62gM84cT6Awo2HpBRUef/z1wUOIwcYMD0kVHolx6B0xYJAM/vedaoKEzIM2LdvnZsO2SHJF/7ebP3uII7f+fCbx7QYXJeaN2A89WaAhm/Xy6hpcP310lCZ2sNanMS3vQ6DuNuMGLcDUa0tCsoPO5AwXEHymvYz+p1SZ4WVAfKFGCd52tWM4fclCs/eOSmcMhK5DS9wdvhBC42qqhuUnHmooJjnYF3ea3K9CZBV3LTdJg/3oxhfUN/U+WYKB7futWKP37QCJeP5zgZSSK+das1pGa1k+DRZSwAp2MbrDY1NWPv3kNMa/ZmdrsDr7z6Lp79ybe1HopPVn64DhWVVVoPo9fRMHMtty4pv8CqGOvG2fnQIAAfkOqESa/A7grvC5VwU1x8DBs35mPu3ClaD8VrL/zxX1BpO3Jm3G4Jmzfvxm23zWVaV597DwXgEeyOGdH4w3uN3XZgaW5T8OeVTbh5nBmLJlpCshdzcpyAe+fG4LapFuQftmNHsd3vmVJfZXcB+SUK8ksUABISojmMGchjaA6HvGweN2TxMBuZPFRIs7uAI2cV7DuhYMNBGRW1PTuGx3VuIDdpmAkxUSH4pCIBEWXksWR6NKaPjMLqnW0oOnntVmiNrSqeeNWF+2eJ+N6tYtitxLC1qfjNBxI2HvT9WBQTxWPeeGoDFIlizDxmjY7CrNFRaGqVcfi0E8VlTpw67/J7o+Du2NpVHDqj4tCZ8qVhqwAAIABJREFUL39d4IG0eA6JMRziozkkxMDzufPPCdGer5v0gCgAOhHQCRx0Iq7qj62qnveJDqeKDofnc7vTE3K3O1TU2lRUNaqdgTdQ3aj2qAe+P0SBw4h+BkwZbgqp9m7eyEoW8fX5sfjXpzavO+clxAh4ckkcTAYNjiF02AoJ+tzAtD+RZTbn2MTjg/9+hgceuA3ZWelaD8UrdrsDf335ba2H0euY9AoGpGq2Op9Z+xOAfQC+C8C9jGt2S+BVDMl0oPBMVLAfutd78U9vYNasiRCE0L863L3nAHbTphnMrVm7jXkALiaOBx/dF0rrme7/Mgm+Hl5c5KbqMGawEQXHu+/Fr6rAun3tOFnhwkMLY5EQE5rHGrORx83jzJg7xoxDZQ5sPdCB093McvdVQ6uK9UUy1hd5/pvjgJxkDkOyeeTleD4PzuJhCq9r66tUNag4dEZB8VkFh86oOHlB6fHycw7AoGw9po2MwvB+BpqR1oslxAp4eFEsZlZF4e31Lahp6rqXqKoCb22WUHRKwXMP65CVGB5Pmu1HFPzyXTcaWn0L+EwGDnPHmDFrVBT0uvD4txL/xUULmD4yCtNHRsHuVHH0rBOHy5woOeeEwxX4cFhWgPP1ql+tqziuMxQXPK9Th9vzORRlJomYONSEcTcYYTaG7w3XGwcYMHVEFHYUd3T7dy0mHt/5WhxizeH77yU9w0f3hZg4nnndNWu3Ma/Z20mShBdffAN/eulZrYfilX//ZxXq6xu1HkavMyTTAYHX7I2WaavtQMwA18SIHDsF4Bo4e/Y8Pvjv57h32S1aD+W6JEnCCy/8S+thRKTdew4GpH+YIXcZ7Ed+w7QmCR23TbXgUJnT67YhZ6rd+N3bDVg2NwajB4butGeeB0YNNGLUQCMqa93YcqADRSec12254C9VBc7VqDhXI+Pzgs7H54DcFA45yRwyk3hkJ3mWmmcmcUiP566aOaelVruKiloVFXUqKutUnDiv4tBZBfXN7H5WJgOHCXme/sUpcaxPebQlySraHSo6HAo6HCo6nAraHQocThU87/ldiwIHQQBE3vNZ4D1tBwSBQ5SBQ1y0AGOA+rOGur7pOvy/++Px8a42bD3Qcc0AraRCwdLfO/H8N/SYMiSEXkBf0e4Anl/pxuo9vs2O04kcZoyMwk3josI6oCP+Mxk4jB1sxNjBRkiyipOVbhSXOXD4tBPN7QGaGt4Dqgq4Jc9HKPL8PE2YNNSI7JTwb6+lKMD6gnbsPtr98ne9jsO3b7ciOS40JyuQ4DDkLmNes66uEQUFh5nXJcC69TtQdOAoRo8aqvVQrquurhGvv7Fc62H0SpGyASbAPgAvAdAMIOid9KkPuHaee/4fGDpkAEaMuEHroVzTr379MkqPlWk9jIgkSRJWf7wJDz34NaZ19dlLYC95DlBo9/lIFBct4I4Z0fjvlhavZ/fanSpe/6wZx4e5cOfM6JDfrDArWYevz4vFnTMUHCpzovC4Aycr2W5C9lWKCpy5qOLMRRXAl3+wl5acXwrEk2M5xJo5WM348mcL16NZ5E430NqhosXuCblbOzzL4M/XfznwtgVoCbrJwGFYXwNG9jcir48+5J8n12J3qqhulHCxQUJVg4TqegnN7Qo6HAraHWqPe85fYjJwSIgREBctID5GQHwMj/hoAXExAhJjBMRE8Cw+ncjhjunRGNnfgLfXt6DO1nV43O4AvvN3F36yVIc7pgQ22PHnt1p4SsGzb7lR3ej9d/M8MHmoCQsmWBBridzfMfGNKHCXN9C8ew5QXu1GcWerlIuNIZo4hwAOwMBsPSYNNWFkf0PE9M2vbpDwn3UtqPCiZzzPA48utiI3NfxDf9IDvA767CXMy676aD2UQDfo78We+sFvsXL5y0hOTtB6KF1yudx48ju/QFtb96tQCHsaZq3N8GTMzDANwK1LyhXbqpw9AOaxrOuNYVl28BwCvnEJuZrL5cYT3/klVq54GakpiVoP5ypvvf0Rlq9Yo/UwItrKlWuZB+CcIQG69JvhPv8Z07okdEwdbkJ2ioh/r7l2G4Ku7Dpix+kLbnxjYSwyk0J/Vm+UkcekoSZMGmpCa4eCAycdKDzhwJkLbr/CLn99acn58ev/Xb0IxJg5WIyei1oOntnlPAdwPHf5vzneMxuvza6itTPw1mJWXnQUj+H9DLhxgBEDs3Rh1btYVoCKGjeqrwi6qxtl2Bj1ku+O3anifJ2E83Vd/+JiLTz6pOqQm6ZDbqoOOak6GCKsRUb/DD1+cn8CPtrZhh2HOrp8XSoK8Ov33bjQoOK7t4jgQuRH8NZmCS+tlnxqEzSsrwF3zIhGkpVmaZJr4+DZsDE3TYdbp1hQ2ySj+LQDJypcOHdRQocj9GaHB5NRz2Fwjh5Dcg0Y0scAawTdSFJUYGNBOz7f0+7VCjYOwP03xSIvN8x7sJEe06XfDM7ANkRVVRUrP1zHtCb5straBjzx5C/wztt/hMEQeq/jn/7sJRQf7ubihQQEz3myVo3ssS4pZ3qyEYjkIB8aBOBRBgX9U504WR36O2pHovr6Rjzx5M/x7tsvwmgMnd9Bfn4hnnv+H1oPI+KdPlMRkKVThtx7KACPcDkpOvzv/fFYtb3Nq96Sl1xslPD8e41YONGMOWPMIdXa43qio/jLfVdtrTIKTzpRdNyBci9mVwWTSwLqm1XUN3f1f0PjTnN8tICRAwwY2d+Afhn6kAkkvVHdIOFYuQvHy104ed4Flzs0fqZdaW7zrGA4VObZ/IbngNQEEX3SdOjTGYqnJYphv++YXsdh6azO2eAbWtDY0vUNiDc2SDhfr+I3D+hg0HCio9MN/OJdN9YUeH+jJCaKx52zokO6jRQJXclxAuaO8ex1oQKobZJwrlrC2WoXzla7caHetxsx4Sg9UcSQPgYMydWjX4Y+bM49fHGxUcJb61pw7qL35yW3TbNgfB4dV4jn2o21PXsPorKymnld8mVHjp7AT376Il54/n+0HsqX/Ov15fj4k01aD6PX6p/qRJRBszd35i22AxGAM21S7ovh2XYKwDVUUnIKTz39W7z0x5+ERAheWHQUTz39W8iB2tqefMny5WuYB+Bi8mTw5mwo7RVM65LQohc53D07GsP7GfD2+mave45KsoqP89tQcNyB++bGIDctvJbdWqMFzBkdhTmjo9DUKuN4hQsnKlw4XuFCSwj2XdUaByAtUcTwfp7QO5x6q7a0Kzhe4cKxcieOl7tCsq+utxQVqKqXUFUvYdcRz4wQa7SAkf0MGDnAgP6Z+rDeZHRQth7PPpCADza3YP+xrjfq3XBARq1NxZ+/pYPVHPx/bFWDiu//040T571/Hk0aasKSaRZEUZ9vwgAHICVOREqceDn4dEkqKi66cba68+OiG81t4XusAzw3jfqm6y6H3tboyF01oarApqJ2fLa73acWW7NHR2HuGHMAR0bCBW/Ohpg8mXnd5ctpJXewfPbZFiQnJeBHP/wmuBCYWfLRRxvw4kuvaz2MXm14tqatpplny4EIwPcDcAMI+pXp8Bw7Vu6zBvthyRW2bt2LZfc+hVde+SXSUpM0G8eHq9bjF7/8M9yhukNOBFq/YSd+8pNvIybawrAqB33uUjhK/sCwJglVebl6PPv1BLy3sQUHTzm9/r6qegl/+KAR00dE4ZYplrDc1C8uWsDEISZMHGIC4Pk3He8Mw8vOu+Bwhe4M4UDR6zj0SdOhb5oOfdM9s43DKbyrs8nYW2JH8Wknquoj+73I1ipj26EObDvUAYuJv3yTYnCOPqza0Vxi1HN4cH4sMpJErN7Z1uUGmYfOKLj/BRde+bYe2UnB+zfuO6HgmdfdXvfQT7IKWDYnBoOyQ29JM4ksepFD/0w9+md+8VxrapW/CMSr3aislZjtX8BaQqyArGQRWcm6y59jI3gPhCvVNHlmfZ+t9n7Wt07kcMeMaEwdbgrgyEg40ecuBRivB2tsbMbmLbuZ1iTX98abK1BRcQF/eP5/YDJps7JDUVT84Y+v4c03V2ry+OQLGvb/dsOTLTPFPAC3LinvsK3KOQhgHOva3RmRQ03xQ0HpsTLcedd38MrLv8CI4YOD+th0sNSOw+HEp59sxr333sq0rj7nLjhKXwLUyA6QQklXYU+wmI08Hllsxd5SO5ZvafU6+FVVYNuhDhw67cTdszyzycNZeqKI9EQRs0ZFQVGAsxfdOFHhQkWNGxfqJDRcoz1DOIuPEdA33RN290vXISNJF3YziR0uFQdOOrC3xIGyCy6th6OJNruC3Uft2H3UDqOew5A+npnhw/uG38Zwc8eYkZGow+uf22B3Xn0sqqhVcf8LLvz5MR1G9g18UOZLv2+eB2aPNmPRRHPY/dxJ5IiL9mywO6qz7Y6sADWNnvewepuM+s7PDS0y6pvlgLaD4gCYTTysFh5Wi4BYC4/UePFy2G0y9L7XiawAW4ra8dke32Z9p8aL+OaiWKQnhv4+LCRIOBH6nLuYl1398Qaa0KaBTZt3455l38ffXv0V0tKSg/rYbW0d+MHTv8WOnQVBfVzSNQ0z1oPWJeXMHzxQ71q7oEEAnhIrISVWQk0zvRlrrb6+EQ98/Yd4+gcPY9k9iyGKgf+dVFRU4Ve/eRn5+YUBfyzStf+uWMM8AOeNydClzYa7aj3TuiS0TcgzYWCmHv9e14Ky894HibZWGX//2IYbBxhw16yYiJi9xfNAv85Q+BK7U0VVvYTzdW6cr5Nwoc7TksIVojPrrhRl5JEUKyDJ6vnITBLRN12P2DDdQEwFcKrShT0ldhw85Qx4P2+e9/SSj4niEWMWOj97/ttk5MB1zr66tHKV4zrnY3GALAPtdgWtdgVtlz46Lv23CrtDYdrh3eFSUXTCgaITDlhMPKYMN2HaiKiw2iwuL1ePHy9LwN9W27rcrNfWpuLRv7jwmwd0uGlUYNojyArwy3fd+Hivdze+spJ1uO+mGGQl0/kwCS0C/8UN3q60dihobJHR4VThcCqwu1Q4Ln1c8d+yokLgOYgCIPAcBB4QBA5i52eB99xQt1p4xFoEWC2e42Q4rkgJlBMVLizf2orqBt/CxYlDTFg6Oxp6urFGrqBLmw3eyD4oXb5iLfOaxDvHT5zBHXc+iZ//7Du46aapQXnMwqKj+NnPX8KZM5VBeTxyfZfyVY0EpLV2oM6M8wE8FaDa1zWufzs+LYrV4qHJVzidLvzu93/D2++sxve/9xAWzJ8ekF5SDQ1NeOXVd7B8xVpIEt0h1tLJk2dRfPg485n/+tx7KADvheJjBDx1Zxw2Fbbj093tkGTvo7mDp5w4XlGP26ZGY8pwU9hv0PdVJgOHfhk69Mv4IhRXVU/bjQv1EppaZTS3KbC1yWhu93y2tSlB22zRYuKRbBWQFCcgySpeDruTrALMYdTG5HqaWmXsPmrH3hJHQGbkRxl5pCeKyEwUkZHkCYySrALMJj5gz2e3pKKmSUZ1g/Slj3qbDKWHT502u4J1+9qxoaAdowYYMWNUFPqGSd/+5DgBzyyLx5trmnH07NXtmZxu4Jk33LjQoOKhuWxPrZ1u4Eevu7D9SPfTvnkOWDTJgpvGmcNu9QQhgOfmXnRUZLxHhCpbm4IPt7ei6ETXexxci1HP4Z45MRg7mDa7JFfTB2Dzy4KCwzh37jzzusR7DY02fPf7v8aIETfgmR89wny/r0vKTpfjxRffwJatewJSn/hnXP92LR+e+QaYQGBngGtiwgAKwENNZWU1nv7h7/D6G8vxve8+iCmTR0MQej5LqqGhCe9/8BneeHMlOjo0bc5PrrBixRrmAbguZTp4UzoUexXTuiT0cRwwd6wZebkGvLfJt/6UdqeK9ze1YP8xO+6eFYOMpMieDclxnqAuOe7ax1eHS/WE4m0KbG0KHC4FsgxIigpJBmRZhaR0fpYBWVEhySoUxdOT26TnYDTwnZ85GPU8TAYORj3X+ZlHlIGL6JYLtlYZ6/a3Y/dRh083Za7HqOcwMEuPvum6y6G3Fput6UQOmUkiMr/yWpFkFbVNMiprJZysdOFkpcvv0F9RgMITDhSecCAnRYeZo6IwaqAh5GdmmgwcHr/NitX5bdhYcPUFgaoCf1otoaUD+N6tbI41bXbgu393oais+/A7JorHNxbGYmAW9fpWFKC53XPTz9amoLldhtutwi1/cWyTZM+xzd35Z1lWwXMc9DoOBj0Hg+6KD33n13WeY53VIiAummYTk/AiK8DWAx34fE8bnD7eDM9K1uGbi2KRZI3cTUCJ/3hTOnQp05nXXb6CNr8MFcXFx3DvfT/ArJkT8cS378OQIQOY1C0vv4B/vb4cqz5aD1kO702TI9GEAZoG4OEzA9y6pLzGtiqnDED/QNS/nnH92yHwKmSFTkpDTWlpGR771rOIibFgxvTxmDN7EqZOHevT5goVFVXYtHkXNm7aheLiY1B6OiWNMPf5mm343/95HGYzw01xOB763LvgOPYndjWJpr2+fZWRJOKH98Rjz1E7Vu9sQ5vd+5Ok0xfc+N07DRh3gxGLJ1kQH9N7L+CMeg6p8SJS47UeSfixtXlmMO8+au9x8M0ByErRIS9Xj7wcPfqk6yGE8KRHUeAuty0Yn+d5z25olnGi0oUTFZ5AvLnd9wuX8ho3/r22Gat28JgxMgqzRkVBrwvd8zeOA26fakFKnIB3N7Z0eQx9Y4MEngO+c0vPTrEbWlU8/rIbJ853/3Ptl6HDNxdaw7aNkD9srTIqO9s/NbXKnUG3Z7VLa4cS8Pc3DoAlikd8tCcMj4vx9LqOj+YRFy0gMVagmcwkZPjb7oTngFmjo3DLZEvY3PAJj1FGFn3uXQDH9njX3NyKDRsDMgGU9MCWrXuwZesepKenYPasiZg9exLGjhnm9eRGVVVxtOQkNm3ajc1bdqOsrDzAIyb+EnhVyxngZdYl5TWBKBzI6XC7oEEAHm1UMDTLgeJy2pE6VLW0tOGTTzfjk083w2DQY9jQgUhJTUJKciJSUhKQkpIIs9mE+rom1NTWo6amATU19ThXfp76QYUBu92Bzz7fgqV3LWRaV5+zFI7jfwFUujvcW3EAJg01YUR/Az7Ob8OuI3avQw5VBfaVOlB0wolpI02YP94cMa04SGA1tylYv78d+Ud6FnxHGXkM66tHXq4BN+ToYTGF9/MvIVbApFgTJg31nG9dbJRw9IwLBccdqKz1fqUGALS0K/hkVxu2F3fglskWTMgzIQAd05iZNNQEngPe3tB1CP6v9RI4DnhysX+n2VUNKh77qwsVdd0/3+aMjsJtU6PBh/fT6ZpUAPU2GZW1blTWSqisdaOiRvLpJmigxtXaoaC1Q8G1LtEsJh4ZSSIyOm8eZSSJSE8QI3qFDAkt/rY7AYC0BBH33xyD3NTwaFVFNMLx0OcsZV724082wensnZuJh4Oqqhq8/c5qvP3OasTEWDB0yEAkpyR05jmeTEcQBNTWNHTmOZ5M58TJM6itbdB6+MQLQ7MciDZqdq4VsI4igQ7Avx7A+tc0cWA7BeBhwul0obDoqNbDIIwtX7GGeQDOR6VDlzwN7pptTOuS8GM28lg2JwaTh5rw/uZWVNR4H7ZJsootRR3YfcSOm8aaMWt0FG3kRLrU3K5gQ2fw7fZzc1GOAwZn6zFxqAkj+hkiOvjyrCwQMWdMFGqbZBQcd6DwuKPLjSOvpblNwdvrW7D1QAe+Nj0ag7JDt53HhCEmgAPeXt91CP7aOk8I/sQi3061T1WpeOozN+qar/+cM+o5PHBzLEYOMPhUPxycr5NQctaJY+UuVNa6YXeG0XKlK7TZFZyo8KySuITjgCSr0BmK65CdIqJfug5RdEOWMOSSPOc66/e3+9zuROCBm8eZMW+8OWxmfRPt6JKngY9KZ16X2p+Ej5aWNuzec0DrYRDGJg6MvPYnQGADcM3WrEwa2Ia/b0zU6uEJ6fVKSk6htLQMeXlsF4Ho+yyjAJxclpOqw4+XxWPnYTs+2dWGDof3d6kdLtUz4/RQBxZMtGDyUFPEzqAkvqlvlrG5qAO7j/offCdZBUwYYsKEPCPiNOjlrbXkOAELJ5qxcKIZlbVuTxh+wglbq3d9w8/XSfjzyiYM62vA7dMsSI0Pzf79E/JM4MDhrfXNXYbg/1zraYfy+ELvx//r991QujmUpSeKeHSx9br9/sOJw6XieLkLR886UXLOiea2yF3ppapAbZOM2iYZB095NlTlAKQliuifoUP/DD36Zeh65XGD9JysALuO2LFmbxta/GhLlZ2iw/03BW/PlHBqxUe6pu+zjHnNgwdLqTUGIRqbNLBNy4cPWJYcyHe34wAaAQS90+iAVCcSLBIa2kLzgomQ3mD5ijX4xc+/y7SmLm02eGMSFEcd07okfHEcMG2ECaMGGvDRjjbsLbHDl+up5nYF729qweaidtw62YIbB3q/JwGJLOUX3dhY2IFDpxzwZ3sJUeAwepABk4aa0D9TT31IO2Ul65CVrMNtU6Nx6JQDGws7UH7Ru1UbR854AtEpw6KwaJI5JNvGXOqJfq0Q/O9rPDPBv7XAu3PS7sLv8XlGLJsTE/arCWqaJBw+7UTJWRdOX3ChN+99pQKoqpdQVS9hR7FnU/f4GOFyIN4/U4eUeJGOKeSaVACFxx34bHcb6my+b1CsEzksnGjGnDFm8PREI17ijUnQpc1mXnf5Spr9TYiWEiwSBqQ6tXr4Rniy5IAIWEJsXVKu2lbl7ABwW6Ae41o4zrNj6ecHY4P90ISQTp99vgU/fuZRnzY57RYnQt/nXtoMk1zFYvr/7N13eFRV+gfw773TS5JJIZCQAmkkIaEXaUoRLChqVCyrrgVd11XXXfS3ru66u+qurl3EBiIKNoqoSFs6Ik2k904IJCQhySTT6/39MQGRtEly75w7k/fzPDzAzM17Tvqd7z33PTzuvioawwp1+GpVHU5Xtm6jp4oaH6YvqkVqog1XDjCgf46WVoR3AAKAfSdcWPmzHYdL2tZrUq3iMLyXDlf208NEqzabxHNAvxwt+uVocfS0Gyt+tmPvcVeLF6z8fuCHXXb8fMiJO66MQn8ZXqQanK8FxwGfLms8BH9/cWAl+EPXtP20m+OAiaOicEUffTtmypbbK2DbISc27HHgeGnr+sS3F88D0XoeWnXLP9j9ggC7U4DNKf1mmk2prvPhpzoffjoQ6N0cbeDRs5sGBRmBPQS0akopScDeEy4s/NHa6vOe83qkqXH7mCh0jqWFY6R11N1/A3Dift1YLDYsXbpO1JqEkNa5LNvGci+eH0xFxZKdfUn9m24ZGATgQKBnDQXghLBjtdqxZOk63Fx0lah1NRn3wHX4fQg+ZlcliYxlJKvw9F3x2LzPgSWbbKgOsuXCeSUVXsxcUovv1lsxqp8ewwp1FDREIK9PwM8HA6uRy6raFhoYtDxG9tVhZF89bajaSlkpamSlqHG22otV2+zYst/Z4gajdqcfMxbVYl9PNyaOipLd9+WgvEAw/+nS2kZD/XcXeQEOeOjq1p96KxUc7rsmOmzvUCku92DjHge2HnTC6Rb/NY1ByyMpXokYA49oI49oPY8YI48Yg+LCvw06vtUrqAUBsDkDG11aHX5Y7X5YHAKsjsBjNRYfzlZ7cc7sa9NdI61RZ/Nj0z4HNu1zQMEDmV3VKOiuQUGGWrYtgoi0jpd68O16K46eadvF204mBW6+Igq9MsNzHwE5b5TcEXAKDTQZ94he9/tFq+F00ms8Qlhi3P97mZTFpT5jWipx/SYNzrKD51u+lZQQIp2585aIHoBzmnio0m6G+8QXotYlkYPngKEFOgzK0+LHPQ4s22JrdS/MaosPX6+zYMlmK4YX6jGqr45W90YAq8OPTXsdWL3D3uY+wyYjjzH9DRjRSwe1il6Bt0eXOCV+MzYa1w8zYskmK37c7WgxSNy8z4FjZ9y475oYdEtShWaiQRqUp8W5Wh8WbWy8b+K73wdWgk+6KvjTb62aw+8mmGS9IWhjHC4BPx1wYMMeR5tXpjbGoOWR1lmJtM6qwJ9EJeJjpPnZzHGBu4taar3j9QmoqPGhvNqLsupAKH62yovyGl+b9xFojs8PHC5x43CJGwt+AOKjFSjI0KBndzV6pKrDvj0Oad7Jsx4s3WzDnuNtCwm1ag7XXGbAqL562uSStJkq7WZwmnjR686jzS8JYYrnA1kqQ5JmyJIG4Kai4lPmBen7AeRLOU5jonQ+9ExxYM8pXaiHJoTU27XrAI4cOYns7G6i1tVmPwj3iS+BVnV7Jh2NUsFhZB89hhbosG6HHcu32mFrxUaZQCDEWfGzDau32zAgV4sx/Q1ICdHmUEQcAoCDxW5s3OPArmOuFlcaNyUxVoFxAw0YlKel0EBk0Xoet4+JxhV99Ph6nQX7Tza/orHS7MNrc6px7WVGXD1YXj1rr7nMgDPnvNhx2Nno8+8s9Aa9Etmo4/FokQlpneUV9Den1ubH/36yYcOetm8ie55SwSE7RYX0LiqkJaqQ1lmJuGj5XYhUKjgkJyiRnKBE34seFwBU1vhwosyD46VuHC/zoPScV/S2KlV1Pqzbace6nXZoVBx6ZWrQv4cW+d3U9LMqguw94cKKrXYcOd22Fd9c/eKA64cZEa2nu5ZIe3DQZj8oetW9ew/jwMFjotclhASvZ4oDUbrW7yUhkv2mouJTUg4QilfxS8EgAAeAoTk2CsAJYWzO3CX427OPiFqTN2ZAlXQlPGUrRK1LIpNayWHsQANG9NZj1TYbVm2zt/o2fJ8f2LLfiS37nchNU2NMfz3yu2noFlwZM1sDLQM27nGgqq7tJ3KpiSpcNUiPvtla+nxLLCleiUeLYrH/pBtfr7M0257G7wcWbbTiQLEL910TI5tglAPw26ujUVnjbXLl85SF3hZD+/hoBR67ORaJsfJ4v1pidfix/Ccb1u1qX/CtVXPo2V2DPtkaFHTXQBPGd1lwCFw4S4xVXNgs1en5ENaMAAAgAElEQVQW6gPxQCh+8qwHDpd4ibjLI2DrQSe2HnRCp+HQO1OL/j00yEvX0L4WYcjnR327LhtKz7X9ToqsFDVuHRmF1ES6gE/aT5V0JXhjhuh159Lqb0KYG8q2/YnkHURCFYBPDsE4DQzJseHDlQkshiaE1Fv4/Uo89eQkaDTi3r6tyX6IAnDSKlo1h/FDjBjZV4/lP9mxdqe9TUHNwVNuHDzlRoyRx6A8HQbnaZGcQC8q5cDvD6yS27DHgX0nXG3uy8vzQK9MDa7orQ+71hORIL+bGrnp8diwx4FFG62w2Ju+c+PYGQ/+PbsK91wVg95Z8uhlq1ZyePhGE17+rBpWR+Nzb+5rMzlBiceKYhFjlH9iaXP6sfJnO9bssMPtads3nEHLo1dmIPTOS4/sVctaNYe8dDXy0tUADBAE4Mw5Lw6cdGF/sRvHznjafJfKpRwuAZv3O7B5vwMGLY8+2RoM6KFFdqpaVndNkIZcHgEbdjuwarsdNa3cy+RiqYkqXDfUgMIMefxsJJFBk/2Q6DXtdgcWLV4jel1CSOsw7v8dEQH4egA2AIYQjPUrPZKciDX4UGMLj9UzhESiujor/rd8PSZcP0bUusqEQVDE9oGvZqeodUnkM2h53HS5EaP767FsS+BW/bYEDrVWP1ZstWHFVhtSE5UYnK/DwFwtoujW4pASABSXebDjqAs/7XegtpX93i9mMvIYVhjY/NQUBuFjJOM5YEQvHQb00GLO6jr8dKDxliJAIOib9r0Zt42OwuW99SGcZdPiohR4aEIM3p5XA18rviQzk1X4/Y0m6GW+sarDJWD19rbdUQMEvtf6ZGnRO0vToQNZjgNSOimR0kmJsQMNcHsFHC5x40CxGwdOunG2Wpz+6TanHxv2BHqyR+l59MvRYlCeFt1l1ke/o6uz+bF2px0/7HLA3sqWbRfr2kmJ64YYZXNRkEQORWwfKBMGiV538ZK1sNsdotclhAQv1uBDj6Smz7clZkMgO5aU5AG4qajYbV6QvgrABKnHuhTHAZdl27B0Z3SohyaEXGTu3MWiB+AAoM15CLYt4rZXIW0XbvlFjIHHbaOjcM1gA9bvtmP9Lgfqmllp2pySCi9KKixY8IMF+d00GJyvRa8MDW1GJhG/Hzhy2o2dR13YddQJcxs3tAQCX7e56WqM6K1HrwxqEyA3Og2He6+JQWGmBl+ttDTZx18QgK9WWWC2+jFhmDHEs2xcVlc1bh8Tjc9X1AV1fEGGBg9eFyPrnxt+AVi73Y4lW2xtCugyklUY09+A3lmaDht6N0et5FDQPdD+BQhsyHzgpBu7j7lwoNgtyupwi91/oWd4J5MCg/ICm0Z3MtGCIRb8ArCv/s6lvSdc8Lf91xmS4pW4bogBfXK0YXdOJhZqVSYtbY74q78BYO5can9CCGuXZdtY/gxdZSoqbtsmF60Qqnu2l4FBAA4ElvBTAE4IWz9v24sDB48hLzdT1Lqq5KvBG1Lht5WIWpd0LNEGHuOHGHHVIAO2HXJhzQ47TpV72lTL7wf2Hndh73EXdBoO/XK06JWpQY9UNdRh3MtWDjxeAQeK3dh5xIU9x12t3tD0UgYtjyE9tRjRW0/BTxjon6NFVrIas/5XiwPNnB8v22KD2eLHXeOiZXExY1ihDsdKPdi8r/mVbaYoBR6eYJLFnJtyutKLz5fXobiVPx95HuibrcWY/np060IrjlsjLkqBYYU6DCvUweESsOuoE9sOu3Cw2NWqOwuaUmn2YfEmKxZvsiIjSYVB+Vr076GFQeZ3IESCSrMPG/c6sHlf++5cAoAucUpcO8SA/jm0VwWRDm9IhSr5atHr7tp1AHv2HhK9LiGkdRi3P1kWikFCFYBL3sulKYOzbOC55nstEkKk9/HH8/DqK0+LW5RTQJM1CY5d/xC3LumQlAoOg/O1GJyvxbFSD9Zst2PnUWebV2M5XMKFW86VCg6ZXVXo2U2D/G5q6hkepKo6H46UuLHnuAv7Trrb3GP4YhlJKozorUe/HFqhH25ijDwevTkW63bY8c16a5M9/Dfvd6DO7sOD15uYb6Lo9yOoC2pmiw+HStz1vaHlxeMVsGiTDau22Vr181Cn4TCsUIeRffWIi6KLTO2l03C4rKcOl/XUweb0Y9dRF7YdcuJQibtdq4bPO17mwfEyD+atsaBndw0G52lRmKmJ6J7soebxCth+2IWNex04crr9C926J6kwup8e/Sj4JiGgyZoEcOL/LP945nzRaxJCWofnAtkpQyHJjEPyCtxUVHzSvCD9IIDcUIx3sRi9D/kpDuwt0YV6aELIRZYsXYc///kBJHXpJGpddfpEOPe/AcFTK2rdjqCpKFGgC4bITFYhMzkGNRYj1u0MhNjtWXHs9Qk4dMqNQ6fcWPBDoP9tfn0Ynpumln2/31A5V+vDkdNuHC5x48hpD6rr2r7518USYxUYmKvFgFwtOsfSxYdwxgEY2VeP3HQ1PlpUi9JzjfdI3n/SjTfn1uAPN5mY9uVfuc3W5Bwv9f0GK/LS4ySeUescOuXGFyvrUGkO/nsxPkaB0X31GFKgg1ZNqZwUDFoeQwt0GFqgg9Xhx84jLmw77MSREne7F/34/MDuYy7sPvbLnUyD87TITFF32LYa7eH1CThc4sGOI05sP+yEw9W+T9CFOyr66dGtA/dwp6/F0OJUMVCnTxS9bklJGVas/FH0uoSQ1slPcSBGL87rrjY4aCoqPhmKgUL5KnApGATgQGApPwXghLDl8/kwa/Y3+MtT4vaO45R6aDLuhvPQVFHrEgIAsVEK3DjCiPFDDPjpgBPrdtpxurL9m5KZrX5s3OvAxr0O8BzQrYsK2alqpCUqkdZFhfjojrFastIcCLwDobcHNRbxTrxioxTo30ODgblapCZ23JAgUnWJU+LJ2+Pw0SIz9p9sfCXlqXIPXv2yGo/fEouEmNB/T1XV+rBkU/CraU6e9WD3MRd6ZbLfuM7m9OPrtVZs3h/8pmSdTArcONyIPtm0GjWUjDoew3vpMLyXDha7HzuOOLHtkAtHz7jbfUH74juZ4qIVGJQX2DyzSxxdSGyOwyVg3wkXdh11Yd9JV5s2ir2UXstjeKEOI/voYKI7KkiIaTLuBqcUf5PpT2YtgJ9u1SeEOcbtT0LWMSTUAfifQjjeBUOybZi+KoHF0ISQi8ybtwR/+P1dMBrFPYFSZ94L55FpgF/yfRMIOuaqG5WSu9CH9Wy1F9sOOfHzQRfKa9ofhvuFX249P8+g5ZHWWYn0LiqkdVYhrbMyrFsIuD0CSqu8KD3nxZlz9X9XemF1iHDf/kWMOh79cjQYkKtFZldarRjptGoOj9wUi7mr6/DDrsaD2nO1PrzzdQ2euiMORl1oV4J/tdoCdxNtWpqycIMVhZkapl+7u4+58NnyuqC/P9UqDtcMNmBMfz21y2AsSs/j8t56XN5bj1qbHzsOO7HtkBPHSz1N3vUVrOo6H5ZtsWHZFhtSE1UozAjcwdQtSUWfdwQubO8+5sSuoy4cLnGL0qMdCFzsG9VPj8H5WqipbRdhgVdDnXmv6GVray1YsOB/otclhLTekGwKwMX2AwA7APEvHbYgt6sTJr0PZnv4hgeERAKr1Y658xbj/vtuFbUur+0EddqNcJ+cK2pdQhrTJU6J8UOMGD/EiJIKL34+FAgYxGrXAQRWXx4odv9qsz+jjkd6FxW6JigRH6NAXBSPuGgF4qMVstlg0+rww2z1o7zGi9LKX8Luqlpfu8OXpmjVHHpnaTAwV4fcNLWsNxEk4uM54PYx0UiMVeLrdZZGV7xWmn1471sznrg1NmQB0rbDTuw74Wr125We82LbQScG5GolmFXz/EKgDcvyn2xBf78OyNWi6PIomIz0jSc3MQYeI/vqMbKvHjUWH7bsd2Lzfgcqatr/u6qkwoOSCg+WbLZBreSQlaJCj7RAIJ7SSdUh7gCwOvw4esaDo2fcOFLiwemK9l9kOE+v5dE/R4PLeurQvQO3OSHyoE67EbxW3BaWAPDVnEVwOJyi1yWEtI5J70NuV2bfi3YEsuKQCFkAbioqdpkXpK8GcF2oxjyP54DB2Tb8b1d0qIcmhFxi1qxvcM/dN0GpFPfHjybrIbhPzkPTna0JEV9qohKpiUbcOMKIE2Ue/Hww0OOzzibuymYg8GJ73wlXo6GaUXc+DA/8HRetQGyUAjo1B42Kg1rFQVP/b42KC2rzR69PgNcX2LTL4xPg9QIWux9mqw9ma8O/a61+eH3Sf/9xALp2Ul7ooZ6RTKsPCTC6nx6dTArMWFzb6GapJ8s8+HhxLR6aYAIv8ZeLwyVg/hpLm99+0SYr+uVoQ3oxx+rwY8biWhw6FdydVCmdlJg4OgpZXeW3aSdpKDZKgasHG3D1YAOOl3qwaZ9DlH7UAOD2Cth/0n2hFZFByyMnTY2s5MAdTKmJStlcpG2PGosPR057cOxMYI+K8mqvqGecPA/07KbBZfm0+SiREw6aLHHbVwKA2+3B7M++E70uIaT1BmfbJD83bsZqU1Fx61eMtFGoG7gtBYMAHACG5lAATogcnC0/hyVL12HC9WNErauIzoaqy0h4zq4RtS4hweAAZCSpkJGkwq0jo3C4xI3th504eMrdqs3j2srq8MPq8ONUeXDH8xx+FYr7/IDXK8BTH3h7vYKsLiUZdTxy09Xo2U2DvHQ1og202pQ0VJihweTb4vDughrU2RtehNp9zIW5q+tw+xhpzwe/+9GK2nZcBKuo8WHzfgeGFoRm/5qTZR5MW1QLcxA9+A1aHtcPM2J4Lx3LF0ukHTKSVchIVmHiqCjsPOrC5n0OHDzV/n7h59mcgdYrOw4HVpNxXODOqbTOSqR3DoTiKYlK2bbz8PuBCrMXZ6t8KKv2ouycF8fLxNuU+VIpnZS4LF+HgXlaphv2EtIYVZeRUERni173+0Wrce5cteh1CSGtN7SD9P8GQh+ALwvxeBecv6pBeywQwt7HH88TPQAHAE327ygAJ8xxHNAjTY0eaYGVkdV1Phw85cbhEjcOnXK3KxgTi18AnG5BlI25pMDzQPck1YVV3mmJHeOWetJ+qYlKPH5LLN6cWwObs+H32g+7HIiNUuCqQQZJxj9Z5sH63fZ211myyYZBeVrJV4Gu3+3AvDWWFu/e4DhgeKEOE4YbYdBSSBcJVEoOA3O1GJirhdniw2YRW6RcTBCAsiovyqq82LI/EIrzHNDJpER8DI+EGAXiYxRIiFYgLkaBhBiF5F9jXp8Ai92POrsfVbU+lFX5cLbKi7JqLypqfJLezcQB6JakQq9MDXpnaTr0hqLyPAMhF9Nk/070moIgYOYn80WvSwhpvfPdMhgKaUYc0t+4pqLi4+YF6YcB5IRyXOCXvjb7T4e+pyIh5NcOHjqOjRu3Y+jQfqLWVXYaAoWpAD7zXlHrEtIecdEKDC3QXVjNWVblxaH6MPxwiVuUW9DDXbQ+0N88vYsK3bqo0D1JBZ2GEm/SNskJSjx6swlvz6tp9CLPwh+tiI1SYFCeuOeEfj/wxcq6FlfSxhh51Nn8zR5XbfHhx90OjOwrzdY5Hq+AL1dasHl/45uHXiwpXol7r4lBamLHDeoinamRFinbDjklu0jqF4DyGi/Kaxp/XqvmEBetgF7DQ6vhoFNz0Ko5aDV84N8aDjo1D54PfN/5BQF+P+DzA36/AL8QePzioNti96POFvi3vZGLY1JSKjjkpKrQO0uLXpkaxNBdTCQMKEwFUHYaInrd9T/+jKNHi0WvSwhpvfP7JTJy2FRUfDyUA7I4k10KBgE4ENjZlAJwQuRhxsx5ogfgAKDJfgj2rY+LXpcQsSTFK5EUr8TIPnoIAnCqwoPDp9w4VeHFmUovKmq8EX23klbNBcLuzoGwO72LErFRtEk1EVd6ZxX+UBSLd76uadATXAAw+3+1MBl55KSK18N69XY7Tld6mz2G54AHrzNh+2EnVm9vfqX4sp9sGFqoE71VRK3Vj3e/qWlxrgAwtECHiaOjZNuugoivsRYpR057QrLHw3lOt4DScy1/fcpZtJ5HjzQ1emVp0LObBlo1fQ+R8KLJFr/3NxC4E5gQIg9D2K7+Dmn7E4BdAP5HBuNiSI4NM9bEsxiaEHKJDRu24fDhE8jJ6S5qXXXKeDj3vQy/vVTUuoRIgeMCQV16Z9WFx7w+AWVVPpw558GZykAofuacF5ZGehrLmUrJIaH+dvZOsQqkdgqE3Z3jlKAYgIRCZrIKv7/BhHe/MTcI73x+YObSWvz9nnjoRWi3UF3nw6JN1haPGzvQgIzkQA/kPcddze4RUGfzY+0OO8YNFK9dS1WtD2/Pr8G52uZX+2jVHG4fEy36KnkSPi5ukeL2CDhy2o2DpwJ/SivF3QAyEsQYeGSnqJGdqkZ2iqpDtzZhic4vxMHrk6FOGS963f0HjmLzlp2i1yWEtM2QDtT/G2ATgK8D4AAQmp19LpKf4kCM3odaO600I0QOPp45Hy+/9JS4RTklNFkPwLH7BXHrEhIiSgWH1ERlg3YDdXY/zlR6UXrOi+o6H+psftTa/KizB/7Nop+3UccjwaRApxgFOpkCYXfg/0pEG3l6IUqY65GmxoPXx2DaQjN8l1xDqrX68dUqC+4fH9PuceastjRYaX6plE5KXDfUCABQKzncNS4ab82taTZIXLHVjst760VZPXq22osp82tgtjZ/MS01UYkHxpuQGEvnyyRAreLQs7sGPbtrAAAWux+H6sPwg8VuVAexgWqkiYtSICtFFQi9U9T0/UIiiibrAYATPyqaOZN6fxMiFzF6H/JTWm6FJxEHAtlwSIU8ADcVFTvNC9LXALg21GPzHDA4y4blu6NDPTQhpBGLFq/Bn564D507J4haV93tTjgPvQfBVSVqXUJYitbziE5XIy+98ZYNbo9QH4j768PxX4Jxv1+A7+L+qH7AJwA+3/leqYHneQ7Qanjo63uu6rQ8dPW9VvVa7sK/dVoOBi0PjYoibiJ/hRka3DUuBp8uq23w3M+HnOidpUH/Hm1f6bzjiAt7jruaPUap4HDvNTFQXLTYPDtFjcv76LFuZ9OtUGxOP1b+bLsQnLdVSYUH73xthtXRfPg9so8eRVcYJd98k4S3KD2PAblaDMgNfN9UW3w4XeFFSYUXpys9OF3hRVVdZITiPAd0jgtclE5JVCG1kxIpiUraDJZELE4TD3W3O0WvW3a2EkuWhjzvIoQ0YXCWDTy70701pqJiZ6gHZXVv1lIwCMCBwBJ/CsAJkQev14vZn32LJydPErUup9RDm/N7OPa8KGpdQuRMreLQyRRYiU0I+bXB+VocL3Vj/e6GK12+WmVBVoq6TRvTOd0C5q2pa/G4CcONSE5oeNp94wgj9h53NRsWrt5ux6h++jYHbsdKPXjvm5pmN9zVa3ncNS4afbI0bRqDdGxxUQrERSnQK/OXrx+HS0BJhQenK704XRHY36Kq/u4lObZPOb/xZkKMAvExCiTHK5HSSYnkBCVU1AOfdCDanN+DU4q/AfOs2d/A54uMC2OERIKO1v4EYBuAM3FZtg0cBwhyPPMipAOaM3cxfv/wb2AwiNsVSZ1xN1xHpsHvrBC1LiGEkPB066goFJd7carc86vHbU4/Pltehz/cZGp1zYUbrC22FMlOUWNMv8bDBI2Kw2/GRWPK/Jom397pFrD8Jztuurz1q8APFLvx4XdmuL1Nn/hmJKlw//gYxEXTxTMiHp2GQ06qusFGsx6vgBqLH+dqfaiq86G6zoeqWh+qLT7YnQIcbj+cLgGuFloKBUut4qDXBu5sMmgDdzPFGBSIj+GREB0Iu+NjFLSimxAAvDYR6oy7Ra9rtdoxb94S0esSQtqG4wLZKEMdJwA3FRUfMy9IPwIgO9Rjxxp86JHkxMFS2tSHEDmwWGyYN38p7v1tkah1OYUWmh6PwrHrOVHrEkIICU9KBYcHr4/BS59Vw+78dWi974QL63c7MKJX8Bdji8s9zbYvAQKrSn97dTS4ZhaQ5qapMaxQhw17mu7DuHanHaP761u1Sn3XURdmLK5tsAHoxcYONOCGYUbwlP2REFEpOSTGKlrsme0XAJdbgMPlh8MlwOkOhOIXfy9x3C+bHp5/XKnkoNf8EnpTOx9Cgqfp8Sg4hfg5ybx5S2C1Nv/7khASOj2SnIg1MLsj44ipqPgYi4FZnu4uYzUw46X+hJBLfDprgSS3xGm63wlelyx63UhBd8IQQjqa+GhFIJBu5Lmv11lQaQ7ud5FfAL5YUdfiz9GJo6KCWll98xVRMEU1fZzHK2DZluDPX7cddmL69+Ymw2+eA+4aF42bRlD4TeSJ5wKryOOiFejaSYnMrirkdwvsg3H+T26aGj3q/5xfbZ6RpEKXOCWi9TyF34S0Aq9Lhqa7+L2/fT4fZs3+RvS6hJC2Y5yJMsuCWZ7yMmuDMjzXympoQkgjysoqsGzZD+IX5lXQ5j0ufl1CCCFhqzBDg3GDDA0ed3sEzP5fy/28AWDtdjtKKrzNHtMnS4PLega3olyr5vCbK6OaPWbDHkdQGwseLnHj06V18DcRzquUHB6aYMLQAnFbjxFCCAlf2rzHAV4let2lS9eh7Gyl6HUJIW03gm0myiwLZhmArwUQ8l0/AaBnihNJsZ6WDySEhMyMmfMkqatOvxW8IU2S2oQQQsLT9cOMyExu+EL/6Bk39hx3Nfu2NRYfvt/Y/AuHaD2PO8e2btP1nt01GJzf9K3nXp+AJZuaX7FzptKLD75reuW3TsPh8Ztjf7VZISGEkI6NN6RBnX6rJLU/njlfkrqEkLZJivUgP4VJFAsEMuC1rAZnFoCbioodYPiOX1lgYTU0IaQR+/cfxZYtu8QvzCmhzXtC/LqEEELCFs8Bd1wZ3Wj7j+83WNFcZ5M5qy0tbtD3m3HRMOpaf5p944goaFRNt23Yst+B8prGV55XW3yY+k0NnO7G5xZj5DH5tjhkdhV/hR8hhJDwpc17AuDE3x5u85ad2H/gqOh1CSFtxzgLXVufBTPBuusfs6XvYwopACdEbmZ8PFeSuurUG8FHZUhSmxBCSHhKTlBidF99g8dPV3qx/XDjK2N2HXVh97HmV4j3ydagMKNtK6xjDDyuaqQ9y3l+AVi0seEqcJvTj6lfm1Fr9TfyVkBirAJP3h6H5ATxAw5CCCHhi4/KgDr1Rklqf/yxNHf4EkLa7kq2WSizDBjowAF4brITKfFuVsMTQhrxw/qt2LX7oPiFOQW0eX8Sv26Eos0xCSEdxfihRpiMDU+HF2+0Neih7fIImLOm+RcNKiWHm69ovpd3S8b01yO+mY0ztx9y4nTlL6vAPV4BH3xrxtnqxleGp3dW4cnb45qtSQgh4YSj/U1Fo837E8CJ//th1+6D+GH9VtHrEkLaLjXejR7JzNqfAB05ADcVFR8BcIzV+NQGhRD5mfLOp5LUVadcD0V0riS1CSGEhCeNisPNIxsG1mervfjpwK/v0Px+gxVmS/ObUI4d0Hx4HQyVksNNlxubfF6onwsQuGD58ZJaHCttfG+bvHQ1npgY26Z2LIQQEm4oGG8dRXQu1CnXS1L77SmfSFKXENJ2jDthHKvPgJmRw9kwsysAjJf+E0IasWHDNvy8ba8ElTlo8/8sQV1CCCHhrH+OFnnp6gaPL95kg6++o0hJhQdrd9ibrRMXpWi2fUlr9MvRIqtrwzmdt+e4CyfKPJizug67jjbekmVADy1+f6Op2Z7ihBBCOq7AayPxf0ds/XkPNm7cLnpdQkj7jO3A7U8AQA6NAJcCeJTFwFldXEjv5EZxZdMvMAghoff2lE8w+9PXRK+rSr4KClMBfGYpAnbi9QHVdZesjuSa/W/DU+5Llu40fL6lt29hvBbO8Vt8vsHxzb9Ba8dr9fvb6vEa//hyXGhWTYWsu04IBoqk9yVUwwgy7q90y8govPRZNby+X+ZYVevDxr0ODC/U4YsVlgYtUS5VdIURKqV430i3jjLi5c+rm2xL9f63Zlgdjff8HtlXj1tHRUkQaxBCCIkEClMBVMlXSVJ7Cq3+JkR2uie6kdm5+X1sJEYBOIC1AJwAtCwGH1towUer41kMTQhpwtatu7Fp8w4Muayv6LW1+U/CtvFe0euSQMuAv310jvU0iAi4Jv8T/HPNXRxoLmxv7iJAsBc0mq3f0kWWoOs0U6MtzzUzL1HqNxwiqOe4S6q0pUZrnmvd54Nr9Lm2fryUisCFvIst3WyF0+VHcXnjLUbOy0lVo1+OuKeyqYkqXJavw6Z9jkafbyr8BoC1O+wtrli/WJuC8la+kVzHaOlCZnuF4uKifD+2bXgjmY3Rlq+PUFx4kuPHtrVTcrjle1G0I9DmPylJ3Y0bt2Prz3skqU0IabsrC+tYDu9EIPtlinkAbioqtpsXpK8CMJ7F+FcW1lEATogMvT3lU0kCcFWXUVDG9YW3eofotQmJFEKT/2n+uWaOlBG5zovIkdnqxzfrrc0ew3PAxFHt2/iyKTcMN2L7YSdcHmm/bttUvZVvFIox2oZ+JpDm0NcHiTzKuL5QdRklSW3q/U2IPDFuAb3KVFQc/MoMicihBzgAzGU1cLdOzG8DIIQ0YufO/ZLtHC7VigdCCCEdz+V99EhOkGZNSbSBx9WDxekrTgghhADSvRZau3YLdu0+KEltQkjbZXdxIT3BzXIKzDLfi8klAP8WALMUmjbDJESepFpBoEwcDmXCZZLUJoQQ0nEYdTyuGyJtQD2mvx7xMQpJxyCEENIxKBMugzJxuOh1BUHAlHc+Fb0uIaT9GGeeLgQyX+ZkEYCbiorrACxjNT4F4ITI0759R7By1UZJamvzJ0tSlxBCSMcxYZgReq20p9NKBYeiy6VpsUIIIaRjkeo10IoVP2L/gaOS1CaEtA/j/t/L6jNf5pj3AL/IHAA3sBg4Nd6NnCQXDpdpWAxPCGnGO1NnYczoIaJvUqVMGARl4gh4K9aLWjcSBDL0UwwAACAASURBVNPtMi76otWIzfSI/nW/aKHJ44LtM33p3IQmJtvU4w3m18yBzdZoZk7NzTeY+pfOKdiPRbDjEkLEkZqoxLBCXUjG6putQXaKGkdOM719lRASwRo9027kwfYcF8z5PC+LJXqRSZk4AsqEQaLX9fsFTJk6S/S6hJD2y+vqRNe45jdzl9gcloNfTE4B+PcAHABC80riEmML63C4rBOLoQkhzTh06DiW/e8HXHP1FaLX1uVPhqUDB+DtCUlfnJQg2jxIaIlz4aHxr55gLzw0e9EkyAsPDZ/75cm2XXhoek5tuvDQzIWM4Gs0Pae2fJyESwq2qUZbLww1WaPpObV1M9amL8IFV+PSj1NTn59OMQqIfG22WZOui0FVra/hE1yz/23ywcbDqeDeONj3O/gxpD2usWO4xj9Sos4jJIFiEBMJTbDZ2Bu347hG37blN2b2+WrXXNr2ORN7viTy6SRa/b1kyRocPVosSW1CSPuMZdvxwoFA1isLsgnATUXFVvOC9MUAbmEx/phCC95dTgE4IXL0ztRZuGrc5eB5cU/hFXF9oUoaB0/ZclHrEiJnXJP/af65Zo6UCTnOiRDxROl5ROlpaSQhhJDWUyWNgyKur+h1fT4/3nl3tuh1CSHtx3HA6AKmAfhiU1GxleUELia3s2hmO4Mmx3qQn+JkNTwhpBnHj5fg+0WrJKmtK3wW4FWS1CaEEEIIIYQQpnhV4DWPBL5buALFxWckqU0IaZ+CVAe6mJi2P2GW8TZGbgH4YgA2VoOPZdsYnhDSjHff+ww+XyO3frcTb+wGTdb9otclhBBCCCGEhE4o21KFE03W/eCN3USv6/V68e57n4lelxAiDsbtT2wIZLyyIasA3FRUbAfD/jCjCyz0S5MQmTp1qhTffLtCktraHo+D08RLUpsQQgghhBBCWOA08dD2eFyS2vPmL8WZM+WS1CaEtA/Pvv3J9/UZr2zIKgCvx2yH0M4xXhSkOlgNTwhpwXvvfw6Pxyt6XU5lhK7n/4lelxBCCCGEEEJY0fX8P3Aqo+h1XS43PvjwS9HrEkLE0bubHQlR4mcnrcAs222KHAPwZQCY9SJhfIsAIaQZpaXlmP/1Uklqq9MnQmHqKUltQgghhBBCCAklhakn1OkTJan91ZxFKC8/J0ltQkj7Mc426xDIdmVFdgG4qajYCWAhq/FHF1jAUxsUQmTrgw+/hMvlFr8wx0PX6x/i1yWEEEIIIYSQENP1+gfAiR/5OJ0uTJsuu8WdhJB6PA+M7sk0AF9Yn+3KipL1BJowB8BdLAZOiPKidzc7dpzQsxieENKC8vJz+GrOIvz2niLRaysTBkPVdTw8Z2S1VwMJghDEg8Ec09RxgtDoWzdyXFCHtXMuQY4R9HENDwzmTdszj/a8/8EfF9z7JeZcQvL5amQU8b8m2n5ckG/ayNsG936J/bWTkqiEUhF5Kx88XgFnKhu57bWJd7XJj0AjTzR1bOP76DR+dGv23GndePI4lmv6IyrReME+KMKxTdZo4nMtwnjt/zoU4dgma4TZ57qV4zV+rESfaxHeD/ILVdfxUCYMlqT27M++RVVVjSS1CSHtNyDDBpPBx3IKsrxCJtcAfDkAMwATi8HHFlooACdExqZNn4PbJo6HVqsRvbau8Fl4z66E4HOJXjtcvPJFdVDHBR2cih1iEUKISO4aF42hBTrW0xDdlv1OfLGSWUdBQgghDHEKDXSFz0pS22q146MZcyWpTQgRx5Vs25+YEch0ZUd2LVAAwFRU7AbwDavxR/W0gJflR4YQAgBVVTX47PPvJKnN67tCk/2QJLXDhdcnBPXH50eDP/7G/ggN/wiN/UHDP4QQIqVV2+wR+bNm0z7a1J0QQjoqTfZD4PVdJan96awFqK2lfdMIkSulQsDIfCvLKXxTn+nKjpxjXmZL5mMNPvTvbmc1PCEkCNOmfYWamlpJamtyHgGv7SxJbUIIIfJRVuXFvhORdcfP2WovTpR5WE+DEEIIA7y2MzQ5j0hS+9y5asz4eJ4ktQkh4hiUaUe0jtqfNEbOAfgqAFWsBh9bSLeNEiJndRYr3p7yqSS1OaUe2oKnJalNCCFEXlZti6xFD5v2ym7PIUIIISGiLXganFKadq6vv/kx7Ha6w4gQObuSbZZZhUCWK0uyDcBNRcVeAAtYjT+ypxUKPhJviiUkcsybvwSHDh2XpLY67SYoYvtIUpsQQoh8HDrlxuESWd6p2WpOt4DN+ymcIISQjkgR2wfqtJskqb1372F8++0KSWoTQsShUgq4gm37kwX1Wa4syXUTzPPmAHiQxcDROh8GZtqx+YiBxfCEkCD4fH785+X38enMVyWozkHX+5+wrr0J1I2aEEIi2+zldfjbPfHQqDjWU2mXRZussNj9QR2b05WDmO+tmL8pG9ljuX31xKwl47mJXVDO76uc5yZ2QTm/r3Kbm0YlyjTCVOC1C0T9yf6L/7z8PgSxP+GEEFENybbBoAnuPFAism1/Asg/AF8LoAJAIovBxxZaKAAnROa2bNmFFSt+xNixw0WvrYzrC3XqDXCXfCt6bTlY+ryG9RQIISQkFv/kwzOfNt0Xu6rWhwXrLLjjyugQzkpcpee8WLsjuHYuw3vyePcRtcQzIoQQEirq1BugjOsrSe3FS9Zi+/Z9ktQmhIjnykKmG9RWIJDhypZsW6AAgKmo2AdgPqvxL8+3QKWgq5yEyN1/X50Gt1uaDb+0BX8Fp9BJUpsQQkhoXNVfgYSY5lfFrd/twAF5blrfIgHAl6vq4A9y0c8j4+W+BoYQQkiwOIUO2oK/SlLb6XThtdemS1KbECIejUrAiFym7U/m12e4siXrALwesyX0UVo/BmfbWA1PCAnS6dNn8cknX0tSm9d1gaaHNDupE0IICQ2lArjtckWLx326rBaVZlmfuzdq7Q47jp0J7kLw5QU8eqaHw0sAQgghwdD0eAS8rosktT+aMRdlZyslqU0IEc/wHlbo1NT+pDnhcPb7I4BSVoOPZXsLASEkSB9M+xKVldWS1NZkPwRenyxJbUIIIaExcbiixf6wdTY/3p5fA7MlfELwPcdd+Hpt8Oerv6fV34QQEjF4fTI02Q9JUvts+Tl8NGOuJLUJIeJi3P6kFIHsVtZkH4Cbior9YNkGJc8KPdsm8oSQINjtDrz+xgxJanMKLXQFz0hSmxBCSGiYjByuH9zyKvDqOh/enm+G1SH/879T5R7MWFwLf5Ad+0b14pGfJvvTf0IIIUHSFTwDTqGVpPZrr38Ep9MlSW1CiHiidD4M68G8/YnsT5zD5QyY2VJ6ndqPcb3qWA1PCGmF7xauxO49hySprUq5Hsr4gZLUJoQQEhqPTVAiIbr5XuAAUF7jxRSZrwSvNPvw3rdmuD3Bpd9GHfDkzS0sgSeEEBI2lPEDoUq5XpLaO3bsx6JFqyWpTQgR1zV96qBWMt2/UPbtT4DwCcA3AShhNfgNA2pZDU0IaQVBEPDv/7wHQZDmh7+uzwsAR7eOE0JIuDIZOPzrruBC4NOVXvzns2pZbox5oNiNV76oRp0t+MU2z9+lQkpCy+E/IYSQMMApA69NJCAIAv7z0vuS1CaEiI9xZlmCQGYre2ERgJuKigUAzJpP5XV1IieJbv0hJBzs2nUA30u0WkERkwdtzsOS1CaEEBIaw3vyuHVEy61QAMDq8GPqghos2miFRNdWW235VhumLqiBzRl8+P2bUQqM6RPc+0wIIUT+tDkPQxGTJ0nt775biT17pbmrlhAiroJUBzI7M80r59ZntrIXFgF4Paa7L9w40MxyeEJIK7z+xgw4HE5JamtyHwdvzJCkNiGEkNCYXKRCWmJwq6EFAViy2YY35lSj+KxH4pk1rdriw4cLzfh2fevC+IJuPP58E7U+IYSQSMEbM6DJfVyS2na7A6+/Kc2+SoQQ8cmgY0XY7JQbNgG4qaj4JwAnWI1/Ve86aFWy7+lOCAFQXn4O06Z/JUltTqGBvt/LAOg2ckIICVc6NfDuI2p0NgX/s/xYqQevfFGNmUtqUV0Xut7gTreA73604l8zq7DraOtW+HSK4fDaAyooafE3IYRECA76fi+DU2gkqf7BtC9RWVktSW1CiLj0Gj+uLLSwnMKJ+qw2LIRNAF6P2ZUFg8aPMWy/sAghrfDxzPkoLS2XpLYyYTDU3e+UpDYhhJDQSOvE4aMnWheCCwC2HnTiX59U4atVFhSXS7ci3GL3Y+U2O56bcQ7/+8kGj7d1d5emJnD4dLIaSXF0wZYQQiKFuvudUCYMlqT26dNn8cknX0tSmxAivqt61UGnZrpQN2xWfwPhF4Az3Vn0Rva3FhBCguRyufHKq9Mlq68reAa8rotk9QkhhEivLSE4AHi8An7YZcd/P6/GC59WYcVWG2os7V8V7vUJ2HHEhfe/NeOv0yqxYJ0FVkfrX9jkdOXwyWQ1usZT+E0IIZGC13WBruAZyeq/8tp0uN3sWn0RQlrnhoHMM0qmGW1rcYJcdvQJknlB+mEA2azGv3NKNxyvkOZ2I0LEkpAQh2uvuQKzZn/DeirMzZ71OgYOKJSktqdsOWybHpSkNiGEkNA5VSngsffdOFnevvPi2CgFuiep0D1JhW5dVIiN4mHU8VCrfh1ECwLgcPlRZ/fjVLkXp8o9KD7rQUmFF+5WrvS+VJ8MHlMfUSFKR+E3IYREEsOQ6VAljZOk9k8/7cI99z4lSW1CiPhyklyY9YeTLKdwxFRUnMNyAq2lZD2BNpgD4G+sBr9hYC3eXJzIanhCgvLSfyZjxPCBKDldhjVrNrOeDlP/+c97+Hr+e+B58YMAVdI4qLqOh+fMYtFrE0IICZ20ThzmPK3Bf+d5sGBj21dy11h8qLH4sP3wrzdiVik5GHQ8FBxgd/nhdAmQYgnKzcMU+L9bVNCqJShOCCGEGVXX8ZKF336/gP+89L4ktQkh0rhxoJn1FMJq9TcQfi1QAOBLloNf06cOamV4rZonHc/M+t5tz/3tUeh0WsazYevAwWOY//VSyerr+zwPThUjWX1CCCGhoVUD//iNCm88qEKMQdyLph6vALPFh6o6HxwShN9JcRw+eFSN5+6k8JsQQiINp4qBvs/zktWfP38pDh46Lll9Qoi4tCo/rupdx3oaTLPZtgi7ANxUVLwfwCZW40frfBjVkzbDJPK2ceN27Ny5H0lJiXj8sd+yng5zb7/9CSwWmyS1OU0CdL2Y3ZRCCCFEZGP6KDDvGTVG91awnkpQbh6mwNfPajAkL+xO6wkhhARB1+tv4DQJktS2WGx4a8pMSWoTQqQxptACg4bp5peb6rPZsBKuZ8rTWA5Om2GScPDe+58DAO65+ybk52Uxng1bVdVmvPvebMnqq9MnQpk4TLL6hBBCQquzicObD6nwxV/UGNFTnqfLQ3J5fPynwKpvQ8e+2YsQQiKWMnEY1OkTJav/7nuzUV1N+QYh4UQGmSTTTLat5HlG37K5AJh9xvt2tyMtwc1qeEKC8uOGn1FVVQOFgse//vVHSXpgh5PZn32LvXsPS1Zf3/dlcAqdZPUJIYSEXs80HlMfUWP2k2oMyWV/2szzwFX9FfjqaTU+eEyN/lns50QIIUQanEIHfd+XJau/d+9hzP7sW8nqE0LEl5HoQmGag+UUahHIZMNOWJ41m4qK7QC+YDmHG9hfcSGkWX6/gJWrNgIACgt64M47bmA8I7Z8Pj/+9vc34PO1fXOz5vCGNGjzJ0tSmxBCCFu9uvP44DE1Fv1Lg0evVyIzKbQXlZPjOdw9WomF/9DglftVyEsNy1N4QgghraDNnwzekCZJbZ/PV//aiGkbBUJIK01gn0V+UZ/Jhp1wPntmuuR+fN9aqBS0GSaRt5UrN17495+euA+dO0vTOy5cHDx0HDNmzJOsvibrfihie0lWnxBCCFupCRwevFqJBX/TYP6zGjxwlRI903molOKOw3FAz3Qef7heiXnPaLD0eQ2evFmJ1ISOfTcXIYR0FIrYXtBk3S9Z/Rkz5tHGl4SEGZVSwLV9mW9+GZbtTwCAE4TwDXHNC9K3AhjAavxnv0rGqr1RrIYnpEXJyZ2xeuUvva9XrPgRj/1Ruh3Ew4FGo8Z333yAbt1SJKnvqz0Ay+rrAMErSX1CCCHy4/YCh077sfekgD0n/Th2VkCNRUCNVYC7hV8HBi2Q0YVHZhKHrCQOmck8eqRwiI+isJsQQjokTomo0YugiMmTpPzJk6dxw00Pw+Witq6EhJNxverw/MQyllP42VRUPJDlBNpD5PUqITcdDAPwGweaKQAnslZdbf7V/8eOHY5Roy7DmjWbGc2IPZfLjb8/9yZmffoaOE78cEERkwdtzu/gPPSu6LUJIYTIk1oJFHbjUdgNuAOKXz1ncwJmm4BamwCFgoNWFTheqwY0Kg56DZs5E0IIkSdtzu8kC78FQcDfn3uzQ4ffBQU5cLncKC0th83GtJcyIa0ig1bM01lPoD3CPQD/EsDrAIwsBh+QYUfXOA/OVKtYDE9Ii5xOF1wuNzQa9YXHnvvbo9i8eSccDifDmbG19ec9mDdvKSZOvFaS+prcP8J9Zin8VrqtkBBCOjqDFjBoOXSNpxXdhBBCmscbM6DJ/aNk9efNW4qtP++RrL7cpaUm48vP34KqvndZXZ0VZ0rLUVpajtLSCpSWluNM/d+lpeWormYeOBICAEiNd6Nfd6att60IZLBhK6xboACAeUH6dACTWI3/ybp4fLCiY/dVJvIVH2fChh8bbtA785Ov8d9XPmQwI/mIijJg8fcfITExXpL63nNbYP3hNgDh/TOWEEIIIYQQEgocjJfPgTJhsCTVKyqqMP76SbBYbJLUDwfvvP0cxo4dHvTxTqfrQjBeWlrRICyvqKyijUQZiY2NQU1Nx7lA8YerKnH3iGqWU/jIVFT8IMsJtFe4rwAHAkvwmQXg1/WrxfRV8fD5aVUPkZ/MrPRGH7/n7puwcOFKHDh4LMQzkg+LxYbnX3gHU9/5pyT1lQmDoe5+J9wnPpekPiGEEEIIISRyqLvfKVn4DQDPv/BOhw6/B/QvaFX4DQBarQYZGanIyEht9Hmfz4ezZ8/VrxwvbxCWl5VVwO32iDF9cpFRoy7DlLeew9R3Z+PDaWG9KDkoSoWA8ew3vwzr9idABATgpqLin8wL0ncB6M1i/IQoL4b3sGHdASZdWAhpVkHPnEYfVyh4PP/8E7jt9sfh93fcFcorV23E8uXrMW7cCEnq6wqegbd8Lfz2M5LUJ4QQQgghhIQ/Xt8VuoJnJKu/fPl6rFy1UbL64aC14XcwFAoFunbtjK5dO6OxnQEFQUBVVc1FbVUqGoTlVivTthZhJzMjDa+98leoVEqcPnOW9XRCYkSuFXHGFnZVl9YuU1HxTywnIIawD8DrTQcwldXgNww0UwBOZKmoaFyTzxUW9MAdd0zA559/F8IZyc/zL76Ly4b0RXSU+N/DnMoI/YC3YF1/GyDQrXGEEEIIIYSQS3A89APeAqeSJlOos1jx/IvvSlI7nLz51kwMGtQbebmZIRuT4zgkJMQhISEOvXvlNnpMncV60crx+h7kZ34JyKuqzSGbr9xFRxnx/nvPw2DQYdfug1iyZC3rKYUEbX4pjrDvAQ4A5gXpJgClAHQsxvcLwE2vZaK8NlKuJ5BIMKB/AT6b/Uazx1itdlx73QOoqKgK0azk6dZbrsELz/9JsvrO/a/BefAdyeoTQgghhBBCwpM29zFo85+UrP7fn3sT8+Yvlax+OElKSsT8eVMRH2diPZWgOZ0ulJVVNtJmJRCWV1Sc6xB9yBUKHh++/yKGDx8AALj9ziewc+d+xrOSXheTBwsmHwfPruuyA0Cyqag47K/EREQADgDmBemfAriH1fgfrY7HR6tpM0wiH1Pf+SeuHDO0xeOWL1+Px594IQQzkrdPZ76KwYMl6qQkeGFZWwRfzS5p6hNCCCGEEELCjiK2N6JGLgA4aRbTbdmyC7+97ylJaoer/v0K8MnMV6BSRcYCRp/Ph/Lyc022WSkrq4DL5WY9zXb7y1MP4b77bgEALFm6Dn+e/G/GMwqNh8acw/2jmC5YnGUqKv4tywmIJZIC8GEAfmQ1fnmtEje9lokO3E6ZyMjtt12Hf/7j8aCPf/iRv2Pt2i0Szkj+0tKSsfDbD6HVaiSp77eegGX1tRC81OONEEIIIYSQjo5T6hE1egl4Y3dJ6judLky48Xc4dapUkvrh7Jabr8aLL/yZ9TRCQhAEVFebLwrIyxuE5XLeHFWlUuKxR+/BQw/eDgBwudy4ZvwDKC0tZzwz6fE88N2Tx9Apmmn/7+GmouINLCcglogJwAHAvCB9P4A8VuNPnp2CDYcMrIYnBADQq7AHPv/szVZd0S4rq8C1102Cw+GUcGby9+Ck2zD5zw9IVt99cg7s2/9PsvqEEEIIIYSQ8KDv9wrU3W6TrP7rb8zA9I/mSFY/3D37zCO4+64bWU9DFiwW2yWrx38dlldXm8EiOywoyMFL/34S2dndLjw2bfpXeOPNj0M+FxaG97DitbvPsJzCAVNRcT7LCYgpMu75+MV0AM03PZbQDQPMFIATprIy0zFlyj9afTtXUlIiHn/0Hvz31WkSzSw8fDxzPq655grk52VJUl/d7TZ4zq6Gp3SZJPUJIYQQQggh8qdKvlrS8Hv/gaP4eOZ8yepHgpf/+wEyM9MwdEg/1lNhLirKgB49MtCjR0ajz7tcbpSVVaC0tKK+tcpFvcjLKlBZWQ232yPqfCY9MBGTHpgIhUJx4fGqajM+nPalaOPI3Q0DafNLMUXaCvB4AGcASNPDoAU+P4cbXs3AOUukXVcg4WDkFYPx2qt/hdGob9Pb+3x+3HLrH3Dg4DGRZxZe8vOzMG/OVCgUvCT1BbcZlpXj4HdG/i1bhBBCCCGEkF/jtZ0RdeVycGppNmL0+fy49bZHsX//UUnqR5LoaCPmz52KtLRk1lMJe1arHdU1ZlRXmVFVbUZVlRnV5/+uqf3V42Zz7YWNO6OiDIiLM6FTQiz69S/A5SMGoW+fvF8F3+c998+3MHfuklC/a0wkRHmx8Klj4KWJJYLhAtDVVFTMtAG5mCIqAAcA84L0LwDcwWr8D1Yk4JN18ayGJx3U/ffdiicnTwLfzq2Bd+85hNvveBz+Dt7M/qknH8QD998qWX1vxQZYf/wNgI79cSaEEEIIIaRj4WAc/jmUicMkG2HGx/Pw6msRtXBTUpkZaZjz1ZQ2LyQjrScIAiwWG3Q6bdB3rx8+fAI33fz7C8F5pLt3ZBUevvIcyyl8aSoqvpPlBMTG7lqCdJj+pJ8woBZc+zJIQoIWFWXAq688jf976sF2h99AoH/4HXdMEGFm4e2dqbNwqkS6zWKUicOgyZ4kWX1CCCGEEEKI/GiyJ0kafp8qKcU7U2dJVj8SHTt+Ck8+9VKHXwQWShzHITra2KrWrS+/8mGHCb85DpjQn9qfiC0SA/C1AJjd65Mc68HATPnuoEsix4jhA7Fo4XRcf91oUev+6Y/3ITGxY9/F4HS68Nxzb0k6hq7nX6CIiZj9JAghhBBCCCHNUMTkQ9fzL5KO8dxzb8HpdEk6RiRau24L3nhzButpkCas++EnbNy4nfU0QmZgpg3JseL1VG+DowhkqxEl4gJwU1GxAMZXKm4ZbGY5PIlwRqMeLzz/J0yf9m907pwgSf1nn3lE9LrhZvOWnZg7T8L+YrwK+oFTwCm00o1BCCGEEEIIYY5TaKEfOAXgVZKNMXfeEmzeslOy+pHuoxlz8f2i1aynQS7h8/nwyivTWE8jpGSQKU6vz1YjSsQF4PU+AcDscsnwXCtS492shicRbOiQfvj+u2m49ZZrJB3nqnEjMPKKwZKOEQ5eevkDFBefkay+Ijob2sJnJatPCCGEEEIIYU9b+CwU0dmS1S8uPoOXXv5Asvodxd/+/gZ27znEehrkIl/NWYxjx0+xnkbIpCW4MTzXynIKHgQy1YgTkQG4qai4AsBCVuPzHHDHsBpWw5MIFBMThRdf+DNmfPQSkpISQzLmc39/FDpdx16d7HA48eRTL8Pn80k2hibjHqi6iNvGhhBCCCGEECIPqi6jocm4R7L6Xq8XTz71MhwOp2RjdBQulxuPPvZPVFRUXXhMEASsWLkB27fvQ0VFFQQh4hbGyladxYqp785mPY2QumNYDUTY3q09FtZnqhEn+I7z4WcagJtZDT6+by2mrUyA2a5gNQUSISZcPwZP/+VhxMXFhHTc5OTOeOzRu/HKqxG390Gr7Nl7CO9MnY0n/nivZGPo+7+GupVjIbiqWj6YEEIIIYQQEhY4TTz0/V+TdIwpU2dhz15atSyWiooqPPrYPzF71uvQaNTgOA4QBPzm7j9DEARoNGokJycipWsSUlK6/PKna+DvmJgo1u9CxHj/gy9QU8N8M8iQMRl8uLYP8/c3YvvNcJF69cq8IJ0HcAxAN1Zz+Gh1Aj5a3bE3EyRtl5aWjH/+43EMHdIv5GPX1VkRHW2Ez+fDzbf8AQcPHQ/5HOSE5znM+vR1DOhfINkYnrNrYNt4r2T1CSGEEEIIIaFlGPoJVF1GSVZ/69bd+O19T8Hvj8xch6UJ14/BK//9ZdPS9z/4Am9P+aTFtzMa9RfC8F/C8V/Ccq1WI+GsI8epklKMv24SPB4v66mEzKTR5zBpNNNFcScBZJqKiv0sJyGViA3AAcC8IP1vAF5gNr5NgQmvZsLtZXv/AgkvSqUSkx6YiN8/fCc0GnVIx7bZHHh7yif45tvl+H7hdHTpnIDdew7h9jse7/AnVcnJnfHdNx8gKsog2RiOnX+H6/gsyeoTQgghhBBCQkOTcQ90faSLI+osVtxww+9QdrZSsjE6uicnT8KkByZe+P/kp17C4sVr2lUzPs50IQzvetHK8ZSULkhOSoRSGcmNGoL32B+fx4oVP7KeRshoVAK+e+oYTHrp2q8G4e+mouIXWU5ASpEeJ7GWhAAAIABJREFUgCcDOAWAWR+Sl7/rjG+3mlgNT8JM/34F+Ne//oiszPSQj71y1Ua8+OJUnC0/BwC4csxQTH3nnwCAF16cis+/YNZWXzbGjx+F11/9q2T1BZ8T1jXXwVd3RLIxCCGEEEIIIdJSRGfDOGoROIV0eyr9efK/sWTpOsnqk8CdwO+9+zxGXjEYQKBH+F13T5as5YxCwSMxMeFCIJ6akvSr9iqdOsUFWrJEuK0/78Hd90xmPY2QKhpkxv9NKGc5BR+ANFNRcSnLSUgpogNwADAvSP8OwARW4xefU+P2t7sjwj/MpJ2io4146skHccvNV4f8F9rZ8nN44YWpWLV6Y4Pn3p36T4wZPRRWqx3XXvfArzYD6ahe+e9fMOH6MZLV99UegGXNBMDvlmwMQgghhBBCiER4NaJGLYQiJk+yIb79dgWefuZVyeqTXxiNesz5agoyM9IAAJWV1bhl4qMor184FkpqtQpdu3ZutP94ZmZaRLRXEQQBt0x8FPv2dZxFYTwHzHniBFLjmWYAC01FxTewnIDUOkIAfh2A71nO4anPumL9QSPLKRAZu+660fjr0w8jPi60dwr4fH58/sV3eOvtT2C3Oxo9JqlLJyxe9BH0eh3+t3w9/vgEs45CsmE06vHdNx+ia9fOko3hPvkl7Nuflqw+IYQQQgghRBr6fi9D3e0OyeqXlJThxqKHYbM1/hqOiO//2bvvsKbONgzg98kghABGQRBRce+9RcXVurVtrFvrxL3AvVkqbkRw74UTd1u1rmrddc+KI26UJXsl+f7Axvo5WDnnTcjzu67v+pqTw3lud3jOe563WLHC2L0zCLa2GX2dO3ceomdvTyQnpzBOlsHWxhpHj2yAUmkLADh46ATu3XuUMWbF2THj/ws7mkSDfN/+Y5g02bxu7jSpEI+5PV+yjtFBqVIfYh2CT+bQABcjY5B7EVYZrj+VY8iaYqzKEyNVrOiHTS5dhd/k8u7dMEyfuThLd1X79lFh0sQhAIAhQ6fj1OmLfMczejVrVsLmjQshFot4q5F4dQJSn+7g7fqEEEIIIYQQw7Io3hVWNefxdn2NRoMevTxx48Y93mqQL3NtUBOrV83Wfw/42++n4Tl2NoyhpzZxwmD069sJABAV9R4tW/dBfHziZ+fZ2eX/OH/c2TFjtMqH8SpOTg6QStnOH09OTkGrNv2YrK5naZX7M1R1YXpD6wWA4kqVmukAcr7l+QY4AMSEungDmMEyQ/8VLrj7gr/5X8R0SCQSDOjfGUOH9BD8DmxiYhKWBG7Elq37oNFkbWNfsViEXTuDULFCabx6FY627QcazZ1ulkaN7INhQ3vyV0CbirjTnaCJvslfDUIIIYQQQohBiPNXhU2TPYDIgrcagUs3Ytnyrbxdn3xb714/YuqUYfrXQcGbERS8mWGijIV1hw+t0TevvbwDsX1H9hfyikQcHArafWiQO31skH9omDs42PO6AAwwjp9PoVUumoQ1g5+xjuGjVKlnsg7BN3NpgBcD8AQAv39av+H4bRtM3V6YVXliJGrWrAQfrzEoXVr4TS5PnDwPX9+gHO0SXqVyOezYHgiRiMPadbswf8FqHhKaFrFYjG1bF6Na1fK81dAmvkLciXbQpUbxVoMQQgghhBCSO5xFAdg0PwyRFX/f81+9ege9+4zN8kImwg8/X0/83Kk1gIx51R6es/D7kT+Z5Vm6ZAa+/74RACAsTI0ffhrMy+8RiUSCwk4OKF3aBRUqlEKFCqVRoXwpg40GDQ+PQKs2/cxusZ1/j1doWjGOZQQtgBJKlZp5F55vZtEAB4CYUJfdADqxqq/VAj8vLolX0VJWEQhDtjbWGDd2IDp3biP4Jpfh4RHwmxWMY3/8lavrTJs6DL16/giNRoNOPw/H/QePDZTQdBUrWhj79i6HlZWctxrpb/9C/F+9AV2efhqJEEIIIYQQ08SJYd1wMyQODXkrER+fiB9+GoyXL8N5q0GyRiqVYOP6+ahZsxKAjLEdPXp54O7dMMGz1K5VGVs2L9K/dh80FWfOXhY0Q/78+dC2bVP83Kk1KpQvlePrTJoyH/v2HTNgMuPnXCANuzweQyRsi+j/7VGq1D8zTSAQZiuiGVjAsrhIBHRzjWYZgTDSrl0z/PbrWnTp0lbQ5rdWq8PmLfvQtv2AXDe/AWBxwHq8fRsJsVgMb+8xEDH+W9oYPHv+Cr6zgnmtIXFoCHml8bzWIIQQQgghhOSMvNJ4XpvfAODtE0jNbyORlpaOkaO88fr1WwCApaUMy4N9ULBgAUFzcByn36sLAM6cvSx48xsAoqPfY+vW/fhJNRSdOg/H+QvXsn2Nu3fDsH//HzykM249Gkaxbn4DwELWAYRiNg1wpUp9AUDuu4C50KHWe9jIaRWnuSha1AlrVs3GwvmTYWeXX9Dad++FoUu3kZg1e5nBdgdPSEiC3+xlAIBqVcujW9f2Brmuqdu79yjvj7zJyg6F1LkNrzUIIYQQQggh2SN1bgNZ2aG81jh46AQOHjrBaw2SPZFRMRg2fKZ+XIejoz2Cg7whk/E3//3/dezQApUrlwUAaDRazJ23SrDaX3PnzkP0HzAJCxauydYYljn+y41iM1Eh5bPSoF3NWNYxzilV6vOsQwjFbBrgHzBdBS630EJVN4ZlBCIAiUSCQe7dcHD/KjRqVFvQ2klJyZg7byU6dxmB27f/Mfj1jx49g1OnLgIAPMb0F/wut7GaMTMAb3jeqdqq1kKIbXL+SBkhhBBCCCHEcMQ2pWBVi9/Fky9fhsPbJ5DXGiRn7t1/hEmT5+sbt1WrlMNsv7GC1La0lMHDo7/+9a7dvyIsTC1I7czodDqsWbsTCxZmbd+wY3/8hctXbvGcyvh0qhcDSynzef5Me6RCM7cG+AEAD1kG6Fw/BlKxed3ZMifVq1fE3j3L4OnRH5aWMkFrnzx5AW3bD8T6DXt43RjFxy8ISUnJsLFRfLIDtjmLjY3HxElzodXy92ebkyhgVX81OImCtxqEEEIIIYSQzAnx2Vyj0WL8RH/ExyfyVoPkzu9H/sSy5Vv1r9u1a4Yhg3vwXrd/v59RyNEeQMZ8+MClG3mvmV3rN+zB0aNnvnlOWlo65s/PWqM8L7GQ6NC5PvMRyWEA9rMOISSzaoArVWotgEWZnsgje5t0tKrG/DEHYmC2NtbwmjkKIVsXo0yZ4oLWfvs2EqPG+GLo8Bn6OWR8evUqHEuDNgMAWrdyQxO3urzXNAUXL97AuvW7eK0htikFq9pM/wojhBBCCCHE7FnVXsT705krV4Xg6tU7vNYguRcUvPmTPbdGj+qD77/jbyZ8wYIFMHBAF/3rFSu3ISrqPW/1cmNp8OZvvr9l6348e/5KoDTGo031WORXMB+PvPhDj9RsmFUD/IONAPidVZCJHo2Y3+khBtS2TRP8engNunVtL/gml1u37kfb9gMyvbNqaBs3heL+g8cAgBnTRwq+2t1YBSzZwPvu39LCrXmfM0gIIYQQQgj5MlnZoZAWbs1rjRs37iF42RZeaxDD0Ol0mDBxLh58+P6Y4zjMmzsRFcrzc4NkzOh+sLKSAwBevHiDTZv38lLHEB4+fIqLF2988b2YmFgs/8/qeXPBcUCPRlGsY0QC2MA6hNDMrgGuVKmTAASzzFDSIQUNyiawjEAMoEiRQli1chYWLZwKe3thZ2Hfu/8I3bqPgu+sYCaPxGk0Gnh5B0Kn08HZ2REjR/wieAZjlJ6ejrHjZ+s3Q+GLEDvNE0IIIYQQQj4lcWgIeaXxvNZISEjCuAn+0GiYrxAlWZSUlIxhI2YiOjpjJbZcbollwd6ws8tv0Drly5XETz+21L9esHANUlPTDFrD0C5fufnF40uDNyM2Ll7gNOw1LBcPF/tU1jGWKVVqs5utZHYN8A+CASSzDNCjIfM7PiSHxGIxBg7ogkMHVsOtcR1BayclJWPe/NX4ufMI3Lz1QNDa/+/69bs4fPgkAKBvHxXKlSvJNI+xePLkBaZO53lMCSeGom4QRFaF+a1DCCGEEEIIAQCIrApDUTcI4MS81pk0eR6eP3/Naw1ieC9fhmPUaB+kp6cDAJycHBC8dCYsLKQGqzFx4mCIRBlPnV+9ege/H/nTYNfmy5OnLz479vjxc2zffohBGvZ6sV/9nQIgiHUIFsyyAa5Uqd8hYxQKM3VKJaKsE7+rRInhVatWAaG7gzFu7EDBx36cOn0R7Tq4Y936XUazGmDBwjVITk6BWCyGj9do/T/G5u7w4ZPYuCmU1xqcRQEo6q0ERBa81iGEEEIIIcTsiSygqLcSnAW/T/6uWr39k3nSxLRcvnILvn4fBw5Ur14Rvj4eBrl206b10KB+DQAZY1f8564wyHX5FhHxecN33vxVRtPTEFLFIsmoXjyJdYzNSpWa/83jjJBZNsA/WARAxzJAT/Z3fkgW2dgoMHPGSIRsDRB8pfO7d1EYPcYXQ4ZOx6tX4YLWzsyb8AisWbsTQMbNga5d2jNOZDzmzV+Ny1du8VpDnL8qrKr78VqDEEIIIYQQc2dV3Q/i/FV5rXHu/FUsCdzAaw3Cvx07D2PrtgP61z90/A7uA7vm6ppisRgTxw/Wvz50+CTzJ8KzqnBhx09enzt3FadOX2SUhi0j6AHqACxkHYIVs22AK1XqfwAcyPREHn1XJQ6O+dJZRiBZ0LqVG349tBbdu3UQdIWzVqvDtpCDaNOuP44IvMlldqxZuxNvwjP2lfX06I+CBYWdh26sNBoNxnj44e3bSF7rWBTvCovi3XmtQQghhBBCiLmyKN4dFsVz18DMzKtX4fAcOxsajZbXOkQYs+cs/2TzR48x/dGsWf0cX69bt/YoUaIIACA5OQWLFq3NdUahlHApov9vjUYL/3krGaZhp3D+NDSrGMc6xmGlSn2fdQhWzLYB/sEClsXFIh26NohmGYF8g7OzI1au8EPA4mmCN3UfPHiM7j1Gw8d3KZNNLrMjOTkFCxauAZCxUn7K5KGMExmPyMhojBrjq58Dxxer6j4Q56/Oaw1CCCGEEELMjTh/dVhV9+G1RkpKKkaO9kFMTCyvdYhwNBoNRnv46me5i0QcFs6fjLJlS2T7WrY21hg5vLf+9YaNe/D6zTuDZeWbS3Fn/X/vCf0d//zzhGEadro3jIaIfQeWaQ+UNfY//QwpVeqzAJg+e/FDnRgoZHSX15iIxWL079cZhw+uQRO3uoLWTk5OwfwFq6H6eThu3DSdG3OHD5/E7dv/AADatG4i+Oagxuz69buYPWc5v0VEFlDUXw5OZsdvHUIIIYQQQswEJ7ODov5y3vfc8fFdijt3HvJagwgvJiYWQ4fPQEJCxsxnKys5lgf7oECBfNm6ztAhPaBU2gLImKe9avUOg2flC8dxqFK5LAAgISEJSwKZbsXHjK1cg/Y137OO8bdSpT7NOgRLZt0A/4DpHRCFTIsf6sSwjED+o2qVctizOxgTxrsLvsnln2cuo12HgVi7zng2ucwqnU6Htet26V/PnDFK8J8/Y7Yt5CD27TvGaw2RvDCsXdeBE1vyWocQQgghhJC8jhNbwtp1HUTywrzW2bHzMPaEHuG1BmEnLEyN8RP8odNlbD/n7OyIpYEzIZVKsvT1xYoWRq9eP+pfByzZgMRE5psoZlntWpX1M8BXrg5BZKR5TkBQ1Y2B3IL5wlezXv0NUAMcAPYCeMwyQNcG0RCLmO7Hafasra0wfdoIbA8JRHmBN7mMiIiCh+csDBo8FS9fGtcml9lx9NgZ/Sadzs6OGPGfx7QIMNN7Ce7eC+O1hjh/dVjVCQQ4+qudEEIIIYSQHOFEsKoTyPuIwRs378NvVjCvNQh7J06eR8CSDfrXtWpWhrfX6Cx97bixA/TN8vsPHiN0r2ndLPnxx5YAMmbcb9wYyjgNG1KJDp0bMF/0qgawm3UI1sy+S6JUqTUAFrPM4JgvHd9VYT4M32y1bNkYvx5ai549Ogq6ySUAPHz4FG3aDcBvv5v+kygajRabt+zTv+7XtxPKCXwzwZilpKRi5ChvvH/P7591aeFWkFeZxmsNQgghhBBC8ip5lWmQFm7Fa43IqBiMHu2DtDR+9woixmHlqhAc/vWU/rXqp1bo17fTN7+mdq3KaNmysf61v/8KaLWms3DS0lKG1q3cAAALF61FSkoq40RstK4WCztr5n/OA5QqNfMQrJl9A/yD9QCiWAbo2YhpeaYkEgkaNqwleF0nJwesWOaLwIDpcHAQdnZybGw8AKBUKRcUK8bvY3VC2rX7N/2mnWKxGD5eo8Fxwt5UMGYvX4Zj7Pg5vH9wkZUeAFmpPrzWIIQQQgghJK+RleoDWekBvNbQaLTw8JyFN+ERvNYhxmXqtIWfzHofP27QV/cc4zgOkyYO0b8+efICLly8zntGQ/r+u4ZQKOS4fv3uJ81/c8JxQI+GzHt97wGsZR3CGFADHIBSpU4AwPMudd9W1ikFdUolsozAzPJl3lizajZaNHcVpJ5YLEK/fj/j10Nr0LRpPUFq/isxMQlz/Fegxfe98frNO4hEHLxnjhZ85Tlf4uMTsXffUf3ratUqoFvX9gwTGZ+zZ68gcCn/m3/Iq3pB6vQd73UIIYQQQgjJC6RO30Fe1Yv3OgsWrcGlSzd4r0OMS3JyCoaPmImIiIyGqEjEYeGCKShdyuWzczu0b47KHzaPTE9Px7wFqwTNaghly5YAAMyZu5JxEnZcyyaghAPzle8rlSo1jZwANcD/KwhACssAvRozvzPExLaQg+A4Dv5zxvO+Grp2rcrYvSsYE8cPglwu7GaBJ09eQLv2A7FxUyji4hLg6xsEAKhcuSy6d+sgaBY+/fnn5U9ee3r0h719AUZpjNPKVSE4fuIcv0U4EazqLIVYWYXfOoQQQgghhJg4sbIKrOos5X0vnd9+P431681+FK/ZehMegeEjvZGamgYgYy+y5ct8oFTa6s+xtJTB0/PjUwgh2w/hyZMXgmfNrYWL1qJzl5G4ceMe6yjM9GocyTpCGoBA1iGMBTXAP1Cq1G8AbGGZoV7pBFRzMZ0dfQ3l5MkLOHbsLGxsFAgKnAlbG2uD13BycsDiRVOxZfMiVChfyuDX/5a3byMxaowvhg6fgddv3umPnzh5HkePngEAjBndD46O9oLm4svVa7eh0Xzc4djGRoGpU4YyTGR8dDodJk6ah6dP+f0gw0msoHBdD5GVM691CCGEEEIIMVUiK2coXNeDk1jxWicsTI0pUxfyWoMYvxs37mGGV4D+ddGiTli6ZAYkkozNLvv17YRCH3oDsbHxCArezCSnIdy6/YB1BGbqlEpEjeLM+3vblSr1S9YhjAU1wD+1CADTXQUGf2eec8D8Zi9DQkISypYtgQ0b5iF//nwGua6lpQyjRvbBb4fXok3rJga5ZlZptTpsCzmItu0H6Bvd/89v9jIkJSXDxkYBP18PQfPxJSEhCXfvPfzkWJvWTeDWuA6jRMYpPj4RI0Z5Iykpmdc6IsuCULhuACe14bUOIYQQQgghpoaT2kDhugEiy4K81hHqs78pGjqkB1Q/8bvpqLHZt+8Y1m/Yo39dp05VzJg2Avb2BeA+sKv++LLlW/D+PU2vMEWDWhhFb28B6wDGROzl5cU6g9GwrODxLvleQB0AZVllcMqfhhtqK7yKlrKKwERCQiISE5Ph5lYHBQsWQNMm9XDy5AX9horZJRaL8cMP3yF4qReaNa2vv5sqlH/+eYLhI72wc+dh/eNNX5KQkAQLCynq1qkKl2LOePs2EnfuPvzq+aaiRPEiqFGj0ifHatSohJ27fkV6uoZRKuMTFfUez5690u+OzReRzA6S/NWQ+mI/oNNm/gWEEEIIIYTkdSIJrBusg6RADV7L6HQ6eI6djWvX7vBaxxSVKlkMSwKm47sWrnAu7Ii/zv1tNt8vXrhwDVWrloNLsYyndStVKoNmTevDwcEOAPDs2StMnDwfWi19/2ZqXMsm4Bc35iOOjylVamqA/wetAP8c898gRnKnSHDbQvbrH5EpXdoFvx5eC/eBXbPVvFYo5OjXtxP+OLYJ/rPHCz5WJDk5BYsC1kH18/Asz7pau24XIiOjAQATJwyGs7MjnxEF8c8/Tz87VqRIIQwf1kv4MEZOqDmAEoeGsKrhz3sdQgghhBBCTIFVDX9IHBryXkeQ/X9M1JOnz/H8+WsAwE8/tcTO7YEoXrwI41TC0Gi08Bw7+5P53iVKfPyxz5u/Cunp6SyikVwaZByTHZj3No0NrQD/P5YVPJ4m3wvoAIDf3Ri/wTFfOu6+kON5pAWrCEzodMCd2w/x889tIBJxkEolcG1QEx3aN4dSaYuoqBhERb3/7OtsbBSoWaMSunfvgPnzJqF58wawsVYInv/cuasYPGQ6Tpw8n627tGlp6UhMTEbTpvVgYSFFhfKlsG//Hzwm5V+JEkW/uKq5erUK+OP4OURGxjBIZbwuXLyGOrWrwNm5EK91xMpKAHRIj7jIax1CCCGEEEKMmWWF0ZCVHsh7nbNnr2DajEXQMR20arx0OkCr06GJW10AgJ1dfvz0Y0s8f/4aYWFqxun4l5qahr/O/Y2OHVtAJvvY/7l06QYWLl7HMBnJqaYV49HNNZp1jFtKlXoc6xDGhtPR38SfiQl16Q5gG8sMD15Zos8yF5YRmJk4YTD69e30xffehEcgOvo94uMTkZiYhOIuzihWrDA4jhM45UdRUe/hP3cFDhw8nuNriMViHDqwWn/HN2DJBqxYyfS3YK60aO6K4CCvL753/fpddO/pAfq751N2BZTYs2eZfsMTPiVeGYPUZ3t5r0MIIYQQQoixsSj2E6xqB2R+Yi69fBkO1c/DaIZzJsqWLYED+1Z+dnzr1v3wn7cSaWl5fxV0o0a1sXK5H8TijCENYWFqdOsxOscjYQkbHAdsGfEUpRxTWEfpq1SpN7IOYWxoBMqX7QLA9HZjucLJaFoxnmUEZgKXbsTr12+/+F4hR3tUKF8KdWpXQRO3unBxcWba/A7dewRt2vXPVfMbADQaDUK2H9S/Hj2qD9q3b57beMx8a+559eoV0bVLOwHTmIbIqBiMHOmN5GT+/7G0qjkfkoL1ea9DCCGEEEKIMZEUrA+rmvN5r5OYmIQRI72o+Z0FX3t6umfPH7Bt62IULmz6I0Izc/bsFSxYuFr/unRpFyxaOFXfECem4bsqccbQ/H4FIIR1CGNEf5q+QKlSpwNYwjqHe4sIiNj1dplJSkqGj18Q6xjf9CY8AgMHTcGUqQsN9qHm0OET0GgyNvzgOA5zZo1D3brVDHJtof374/iasZ4DYG9fQKA0puPW7QcYP8EfWi3Pq+NFUijqr4LYphS/dQghhBBCCDESYptSUNRfBYikvNb5d7bzvfuPeK2TVzRv1uCr71WpXA579yxD0yb1BEzExvoNe7B371H9a7fGdTBh/CCGiUh2iETAwOZGMfs7UKlSp7IOYYyoAf51awAwHVRcyjEF31WJZRmBmZMnL+DYsbOsY3zR3r1H0aGjO86evWLQ60ZFvceff17Wv5ZKJQhaOhNVq5QzyPXz5bNBr54/oly5kga53rcULer0zfdtbBSYMnko7zlM0bE//sK8+Z8/AmhonDQfFK4bwcnseK9FCCGEEEIIS5zMLuOzrzQf77VmzQ7GqdO0505WlCpZ7KvjT/+VL58Nli/zgadH/zy/Inqm9xJcv35X/7rPLyp06dKWYSKSVa2rxcLFnnnfOR4A/80EE5W3//bIBaVKHQdgFescA5tHQmSmv0p+s5chISGJdQy9d++iMGTYdEyeugBxcQm81Pj/USq2NtbYtnUx+vfrnKNRLyIRB1fXmli0cCrOnN6OaVOHYdzYAYaK+1VlyxTP9Jy2bZqgcaM6vGcxRRs2hmLr1v281xEpisLadR04sZz3WoQQQgghhLDAieWwdl0HkaIo77XWr9+NbSEHMz+RoIlbXezYHoj8+TO/KcFxHAa5d8OGdfNQsGDefZI4NTUNI0b54E34x5XEM6aNQL16pvlkuLkQi3QY0MwoVn+vVarUTBfyGjMzba1m2RIAXx9mLIBi9qloU/09ywjMhIdHYHHAetYxAACHDp1A+47uOHWK3zv5d+48/OyYRCLBhPHuWL1yFmrUqJil6zg7O2LE8N44fmwz1q3xR9s2TWBhIcVff/0NX79gQ8f+TNmyJbJ03swZI2FpKeM5jWmaNWcZTp68wHsdcf7qsKqzBODonwNCCCGEEJLHcCJY1VkCcf7qvJc6duws5v9njjP5MrFYjKFDemD5Ml9YW1tl62vr1KmKfaHL83RDOCIiCsNHzNTvDSWRSBAYMAPFihVmnIx8TfuasXAuwLR1CAAaAPzv7mvCOJ2O51mzJi4m1GUjgF9YZngVLUWXgBJI15jfQHCRiMOO7YGoUtkwY0CyKzIqBl7egYKNYxGLxbh5/RDEYvFXz3n27BX2H/gD9+8/RkREFCIio2FtrYBzYUcUKVIITZvWQ4P6NT5ZMf7uXRTm+C/Hr7+dFuKHgYvn9yBfPpssnbt6zQ4sXLSW50SmSS63xJZNC1GpUhnea6WqdyLx7wkA6N8EQgghhBCSF3CwqjUPFi5deK904+Z99Ok7XpAN7U1ZpUpl4OfriQrlc7cXkUajxdKgTVi5KgR5tafVrm1TLFwwRf/6yZMX6NptFGLj4hmmIv9PKtFht8djOOZLZx1lh1Kl7sY6hDGjBngmYkJdKgO4CYBp93neAUeEXlKyjMBMxQqlsWtnkODzvo4cPQMv70BERwu7Av/o7xsMdndXo9EiZPsBBCzZgPj4RINcMzNOTg44eXxLls9/+TIcbdr1R2oq8zumRsnevgB2bl8iyO7nKY82IunGDN7rEEIIIYQQwjd5NR/ISvXhvc6LF2/QtdsoREbR5IGvsbSUYdTIX9Dnl04G/b7+zNnLGD9hLmJi8ubeaR5j+mHwoO761+fOXYX74KnQaDQMU5H/6lw/GmMUpLTkAAAgAElEQVTbv2UdAwBqK1Xqv1mHMGb0zHsmlCr1bQA7Wefo2zQSUol53qy4ey8MmzbvFaxeTEwsPMfOwugxvoI3vwHgfWycQa5z6/YDdO46An6zlgnW/AYA1U8ts3zur7+dxk+dhlLz+xsiIqIwaMg03ubO/5esVB/IK0/ivQ4hhBBCCCF8kleeJEjzOzY2HoOGTKXm9zc0qF8DB/evQv9+nQ2+qK1xozrYG7oc1apVMOh1jUXAkg04cfK8/rWra01MmTSEYSLyXzKpDn2aRLGOAQD7qPmdOWqAZ40XMubpMONgmw5VHfP9RzVw6Ua8fs3/XbXjJ86hXQd3wUaFfElhJ4dcfX1sXDy8fZaia7dRuHs3zECpskYsFqNrl3aZnhcXl4DxE/zhOXYWYmPpEa7MhIWpMXKUN9LT+X+sSlZ2KCzLj+S9DiGEEEIIIXywLD8SsrJDea+TlpaO4SO98Pjxc95rmSKJRIKJEwZj3Vp/FC3qxFsdp0IFsXXzQvT5RcVbDVZ0Oh3GT/DHw4dP9cd69vwBP/74PbtQRK9TvWjY2zAffaIDMJN1CFNADfAsUKrU9wFsZZ2jT5MoWEq1rGMwkZSUDB+/IN6ur9Xq4DsrGMNHeCEyMpq3OpmxtJTBzi5/jr/+4KETaNN2AEK2H4RWK/wTAy2/bwQHB7tvnnPp0g10/HEwDh46IVCqvOHCxeuYNmOxILUsK46DrPQAQWoRQgghhBBiKLLSA2BZcZwgtaZOW4jLl28KUsvUODs7YtvWxejXt9Mne1PxRSKRYPKkIQgMmJ7tjTWNXUJCEoaNmPnJmBfvmaMF2SeKfJ3cQotfGhvF6u+dSpWa/iLKAmqAZ503AKa3dgpYp6NzffNdBX7y5AVeNqNMTU2Dh6cftm7db/BrZ1eJ4kVy9HVPnrxA334TMH6CP9MGfs+eP3z1vdTUNMybvxp9+08QZDV/XrRv3zEEL8v6fPXckFedAYvi3TM/kRBCCCGEECNgUbw75FWF2c8mcOlGHDh4XJBapub77xthb+hyVK1STvDaLVs2RujuZShfrqTgtfn0/PlreI6brV/kJpNZIChwJvLnz8c4mfnq2iAaSgXzWewaZEysIFlAm2BmQ0yoyyoA7iwzvE8U46eFJZGYYp73Lhwd7XH44BqD3dWNi0vA8JFeuHTphkGul1tjPQfAfWDXLJ+fkpKKFSu3Yc3anUhLY/voTcuWjREYMP2L7/3zzxOMnzgXDx48FjhV3jTXfwJ+6Pgd/4V0WiRe8UDq83381yKEEEIIISSHLIr+CKvaiwGO/++T9+49islTF/Bex9RYWEgxccJg9OzR8ZvnPXv2Cjdu3kdkZAwSE5P+879kJHz4byu5JVxcnDP+V6wwXFyc4eBgl+XV5CkpqfCbFYxdu38zxA/NaAwe1B0eY/rpX1+6dAMD3Ccz7wWYG2tLLfaOfQwbOfMG+CalSs3/Zgd5BDXAsyEm1KUYgIcALFjmWH3cHmtPfnvMRF7Ws+cPmD51eK6vk5aWjt59xuH69bsGSJV7YrEIp05sQ8GCBbJ0/p9nLsPXLwjPn7/mOVnmHB3tcWDfSuTLZ/PJcZ1Ohw0bQ7E4YB1tdGlAUqkEa1fPQd261fgvpktHwsVhSHt1hP9ahBBCCCGEZJO0cCso6i0DOAnvtS5cvI6B7lME2ZvHlBQrVhgBi6ehYoXSnxzX6XT4++odXP37Nq7duIsbN+4hKup9jmpYWsrg4uKMmjUqoUXzBqhXrzqk0m//mu/bfwxe3oFITk7JUU1jw3EcgoO80LxZA/2xw7+ewrjxc0C9PeG4t4jAgGaRrGOkAyinVKlplWEWUQM8m2JCXZYCGMEyQ3yyCD8tLIm4JDHLGMyIRBx2bA9Elcq5e6Rq+ozFRnVHuFmz+lge7JPpeeHhEZg9ZzmOHD0jQKrMcRyHdWv90aB+jU+Ov37zDpMmz8PFi1lfXV+gQD54jOmP+fNXIzaONsf8Flsba4SEBKBUyWL8F9OmIeH8QKSFn+K/FiGEEEIIIVkkdWwKRYM1gEjKe62wR2p07zEGcXEJvNcyJe3aNYOP1xgoFHL9scTEJOzdexSbt+7H06cveKmrUMjRuFEdNG/eAE2b1IOtrfUXzwsLU2PUGJ88s1mpjY0Cu3cGwcXFWX9s/YY9mDtvJcNU5sNWrsHecY+hkDHfn2+1UqUexDqEKaEGeDbFhLo4AXgEQJ7ZuXzacNoOK47Zs4zAVIXypbB7VzDE4pw94rYt5CB8fJcaOFXOSaUS7Nu74pvNTI1Gi81b9mFp0EYkJCQJmO7b+vfrjAnjP50MdPjwSXj7LM1WE7tixdIIXuoFJycHXL5yCwMGTqJV45lwdnbEzu2Budo4Nat0mmQk/NUH6REXeK9FCCGEEEJIZiT29aFouBGc2JL3WpGR0ejcdRRevQrnvZYp6dfvZ0wc/7EHFx4egXXrd2NP6O+Ij08ULIdYLEatWpXRonkDNG/WAEWLOn3yfmJiEqbPWIzDv54SLBOfypQpjl07lsLSUqY/5j93BTZsDGWYyjwMa/kOv7gx3/wyBUAZpUqdN+7qCETs5eXFOoNJsazgEZ98L6AAgAaZnsyjcoVTsP+KEslp5jkLPCIiGjbWVqhRo2K2vzY6+j3cB02BRsN8XpPeIPduaNumyVffv3HjHoYNn4l9+48Z1XyvFs1d4eM9GiJRxu/D2Lh4TJm6AEHLtiAlNTXL1+nYoQWClnrpN/FwLuyI4sWL4OhRw296mpfExSXg8uVb6NihBSQSfh/55EQSSJ3bIv3dOeiS3vBaixBCCCGEkG8RF6gB64abwEkMszfUtyQnp6D/wEl49OgZ77VMSY/uHTB18jD9699+P41Bg6fh0uUbgi9k0ul0ePkyHGfPXsHmLftw5OgZvH0bCWtrKzg42EEqleL77xrhyJEziIrO2QgWYxIVFYPnL96gVcvG+mMNG9bCkyfP8TBMbfB6NjYKWpwGIL9CA58uryEVM19IvFypUu9gHcLUUAM8B5LvBVwDMAwMZ4FLxTqIOOBimIJVBOauXruDHzq2gI1N9n4ONm3ei7N//c1TquxzcXHGogVTIJF8PtImNjYes+Ysg49vEN5FML/L+Invv2+EgMVT9Y3XCxevY8CASbiWjZnqYrEIEycMxvhx7p81cMuULg5rawXO/nXFoLnzmrdvIxEWpkbr1k2yvClMTnEiC1g4t0F6+CnoUiJ4rUUIIYQQQsiXiPNVgHXjreCkNpmfnEtarQ5jPPxw8eJ13muZEtVPreDtNRocxyExMQkzvJYgYMmGbC2C4lNUVAyu/H0LO3f9ij17fseLF+H44/hfeep7y4cPnyJfPhtUq1oeQMZo0ubNXXH12m28fGm4JxX69lEheKk3Hj16hic8jbMxFYO/j0CN4syfxk8C8LNlBQ+aGZtN5rl8OJeUKvU7AIGsc3SqFw17G+NZDSy0pKRkeGdzjIlGo0FIyEGeEmWfXQElVq3wg0z2+b2UffuPoXXbfti581ej29CidSs3BCzKaH6npqbBf+4K9Os/EW/Cs94UzZ8/H9au8UffPqqvntO3jwp9fvn6+yTDH8fPwX/uCkFqcdJ8sG60FWKbUoLUI4QQQggh5F9im1KwbrQVnDSfIPX8567A8RPnBKllKtq1awY/X09wHIcHDx7jx5+GYu/eo6xjfdXrN++wZes+o9r/y1DmzluFv6/e1r+WSiVYFuSDFs1dDXL9Jm51MWH8YFhZWeLJU/OetmFvk45OdWNYxwCAYKVKTY9k5wA1wHNuPgCmz87IpDr0bcp851mmTp26iKPZ2Azy6LGz2WrS8sna2gqrV8/+ZPMKAHj0+Bl69xmHSZPn53iHbD61a9cMCxdMgVgsxoMHj9Gp83Bs2BiarSZ9hfKlsHtnEOrXq57puZMmDkbrVm65iWwWNm3ei7XrdglSi5PZQdE4BCKFABtwEkIIIYQQAkCkKAZF4xBwMjtB6q1dtwubNu8VpJap+P67hpjnPwEiEYdHj5+hb/+JePb8FetYZis9PR1jPPwQ8Z+nxRUKOYKWzoTHmH4QiXL+hHCZMsWxaOFUiEQcQrYfxJMn5r36u1/TSFhImC9MjAcwl3UIU0UN8BxSqtTRABazzvFD7fcopDTvWUx+s5dleYMNY/kAI5NZYHmwDypWKK0/lpycgkUB6/DDj0Nw+fJNhum+juM4DBnUHRzHYe26Xfi5ywg8fPg0W9do164ZQrYFwNnZMcs1582diDq1q+QgsXmZv2A1QrYL84SDyNIR1o1DIJI7ZX4yIYQQQgghuSCSO2V89rTM2vcQuRWy/SDmL1gtSC1T0cStLhYtnAqxWIxnz1+hX/+JiM4D87RN3bt3URjj4ffJHmccx2HwoO5Ys2oOlErbbF+zZcvG2LRhPhQKOWLj4hEUvMWQkU1OIWUaOtY2it/rS5QqtXGs6DRBNAM8Fz7MAh8MQM4qg1gEWFlocea+NasIzCUkJCEhMQlN3Op+87x376Iwe85ygVJ9na2tNVatnPVJQ/fU6YsYPHQaTp26CK1WyzBd5m7dfoBDh09i1+7fspVVLBZh/LiBmDRhcLY3bBSLxfiuRUOcPHkhT2xawqc//7yMIkUKoXx5/keUcFJbSAs1R+rLw4BGuF3eCSGEEEKI+eBk9rBpvAMiaxdB6u3bdwwzZgYIUstU1K1bDcuDfWBhIcWb8Aj80mcc3rx5xzoW+eDV67dISEhC40a1PzletKgT2rZpgocP1Xj+4nWm17G1tYafryfGjOoLudwSABCwZD0uXDDvGfij2rxDRedk1jFiAHS1rODBPIip4oxttrCpiQl1mQRgDssMGi2HLgEl8DJKyjIGUyIRh+0hgahapdxXzwkLU6N9R3cBU33O2dkRq1fORsmSRQFkzCObPXsZjv3xF9NcfMuXzwaLF06Fq2vNXF3n9eu36Np9NN6+Ne/RP5kRi0VYvHAqWv5nV3A+aWL/QcLZHtAm04dgQgghhBBiOCLLglA02gaxbVlB6h05egaeY2dBozHuRUlCypfPBocProa9fQEkJiahU+fhZj8Ow1gtXDAF7do2/eJ7YY/UCNl+CFf/vo3HT54jJSVjw1KFQo5qVSugZctGaNWyMfLn/zhf/9nzV2jXfiDS0sx377kidqnYMfopxCLmvdPpSpXaj3UIU0YN8FyKCXVRAHgMwIFljt+u28J7t3mPIqhQvhR27wqGWPzlyT5Xr95Bj14eAqf6qGLF0li1wg/29gWg0WiwcVMolgZtRlJS3r6BV65cSQQv9UKRIoUMcr37Dx6jV2/PLI+9MVcSiQTLgr3h1riOIPW08U8Qf6YHtEk0A5AQQgghhOSeSF4Y1o23QWRdQpB6p05fxIiR3khPN99m35f8t6k6x38FNm4KZRuIfJVcbolDB1ZnOm5Uq9UhKioaNjbWkMksvnreyNE+OHbsrKFjmhSvn1+jdfVY1jEiAJRUqtRxrIOYMpoBnktKlToBgD/rHK2qxaJ4wVTWMZi6d/8RNn3jH+PYuHgB03xKJOIQvNQL9vYFcO3aXfzUaRjmzV+d55vfbVo3wfZtAQZrfgNA+XIlEbhkRrbHqJib9PR0jBzljUuXbghST2RdAtZNdkOkEObRVEIIIYQQkneJFC4Zny0Fan5fuHgdo8f4UvP7/7Ru5aZvft+58xBbtu5jG4h8U1JSMmZ4ZT6+RyTiYG9f4JvN7yt/3zb75nfxgqloWY158xsA5lHzO/eoAW4YywEwXfYo4oCRrd+yjGAUAoM24dWr8C++FxeXIHCaj7RaHRYsWotp0xehRy8P/PPPE2ZZhCAScRjrOQCLF03Vzw4zJNcGNTF71lhwXM53tTYHKSmpGDJsBm7cuCdIPZGVM6yb7IbYtowg9QghhBBCSN4jti2T0fy2chak3rVrdzF02Az9SAiSwc4uP2bOGAkA0Gi0mOEVQKNhTMBff/2N/Qf+yNU1dDod/OeuMFAi0zWy9VuI2Lcc3gAIZh0iL6AGuAEoVepkALNY52hYLgH1y7Br8hqDpKRk+PgFffG9+Hi2PzeHD5/E7j2/I6+PHbK1tcbKFX5wH9iV1zodO7SAx+h+vNbICxITk+A+aCru3X8kSD2RpQOs3XZCrKwkSD1CCCGEEJJ3iJWVYO22EyJLYSaM3r0bhkFDpub5J3Nzwsd7tH4e9NZt+3HnzkPGiUhW+c9diejo9zn++gMHj+P27X8MmMj01C+TgIbljKK/NkepUtP8VwOgGeAGEhPqYgHgIYBiLHM8fWeBnkuLQ6Nlf5uKpcCA6Z9tAHj58k307jOOUSLzUKZMcQQHeaFY0cJffD89PR3Xrt3Fn2cu4979R0hPS4dGq4VGo4EmXYN0jQZSqRT161VHs2b1UbVKuUxXeXv7LEXI9oN8/HDylAIF8mHLpkX6DVj5pkuLRcJffZAedVWQeoQQQgghxLRJCtSEouFGcFJbQeqFhanRu8+4XDUK86off/ge/nPGAwDehEegbbsBSExMYpyKZEcnVSvM8hub7a9LTk5B6zb98CY8godUpkEs0mHryKfGMGb4BYDSSpU6hXWQvIAa4AYUE+oyEMBq1jkWHXbAzvP5WcdgysHBDr8eWgtrayv9sbS0dNStr6K7+zxp2bIx/GePg5WV/JPjr1+/xZkzV/DnmUs4f+EaEhKy/sHJzi4/mjWth+bNG8C1QU1YWso+O0ej0WLUaB8cP3Eu1z+GvM7R0R5bNi1E0aLCbJirS09AwvkBSH93XpB6hBBCCCHENEkKNoCiwVpwEoUg9Z49e4WevT3x7l2UIPVMSSFHexw8sBo2Nhm/FiNGeuGP4/S9lqkRi0X47fA6FCv25cVpX7N8xTYsCdzATygT0aVBNDzbGcWI4cFKlXoV6xB5BY1AMawNAISZM/AN7s0jkc9KwzoGU2/fRmLxkvWfHJNKJahdqwqjRHmXSMRhzOi+WLJ4mr75rdPp8PuRP6HqNAzNWvTCDK8A/HH8XLaa3wAQGRmN3Xt+x7DhM9GmbX/89dffn50jFouwcMFkVKtWwSA/nrwsPDwC/QZMRLhAd/M5iQIK142QFmomSD1CCCGEEGJ6pIWaQeG6UbDm9+vXb9Gn3wRqfn+Fj4+Hvvl9+cotan6bKI1Gi+BlW7L1NRERUVi9ZgdPiUxDPisN3JtHso4BAI8BrM/0LJJl1AA3IKVKnQ7Am3UOG7kG7i3M93GVf4WEHMDNWw8+OebaoAajNHmTjY0Cy5f5YsjgHuA4DlqtDr/+dhodfhiEMR5+uHsvzGC1Xr95hwHukzFt+qLPNjS1tJRhxTIfuLgIs1GOKXvx4g369p+AyKgYQepxYhkU9ddA6txGkHqEEEIIIcR0SJ3bQFF/DTjx50968iEiIgp9+k3A69dGsbrT6FStUg5ujevoX+/Z8zvDNCS3Dh0+gadPX2T5/IAlG8x+1I17iwjYyI1iQamPUqVOYx0iL6EGuOFtBXCfdQhVnRiUdDDvMUFarQ4zZwZAo/n4l1cD15oME+U98+dOQhO3utBqdTh8+CQ6dHSH59hZCAtT81Zz957f0aGjO/48c/mT4/nz58OaVbNhV0DJW+284smTF+g/YBJiY+OFKSiSQFE3GBbFVMLUI4QQQgghRs+imAqKusGASCJIvZiYWPTtPxHPnr0SpJ4p6t+/s/6/ExKScOToGYZpSG5pNFps2BiapXPvP3iM0L1HeE5k3Eo6pEBVR5iFYpl4ACB7y/dJpqgBbmBKlVoLYCbrHCIR4GEcM4uYunf/ETZu+vgXfrmyJahBakBLAjdg/4E/0L7jQIwdPwePHj8TpO6b8AgMGjwVk6cuQGzcxyZu0aJOWLnCD3K5pSA5TNmDB48x0H1ytsfS5BgnhlXtRZCV6CVMPUIIIYQQYrRkJXrBqvYigBMLUi8uLgH9B07idaGOqSta1Anff9dI//rI0T9p/6w84LffTyMtLT3T8+bOXQmt1rz3CPRo9xYi4+iSeilVaqNYhp6XGMcvbd6zC8BN1iHqlEpE4/ICrfA0YkuDNuPVq3AAAMdx6NatPeNEece9+48wcdI8PH78nEn9vXuPonOXkfpfXwCoXLksAhZPg1gszIdpU3bz1gMMGTYdyclCPS3CQV5jFmRl3AWqRwghhBBCjI2sjDvkNWYB4ASpl5SUjEFDpuLuXcONZ8yL+vbpBLH4Y4vo/PlrDNMQQ3n/Pg5/nrn0zXNOnbqI8xfM+9e7cfl41CmVyDoGANwCYN6D2HlCDXAeKFVqHYAZrHMAwOg27yAVm/ddvKSkZPj4Bulf9+3TCba21gwTEUNSq1+ie08PhD36uJqjiVtdeHuNZpjKdFy+fBMjR/lkaVWAocirTINlhTGC1SOEEEIIIcbBssIYyKtME6xeSkoqhg2fiWvX7gpW0xQplbbopGr1ybEbN5hPdiUGcuDA8a++p9FoMG/BKgHTGB+pWIfRbd6xjvGvGR96isTAqAHOE6VKvR/AFdY5itiloqtrNOsYzJ06fVE/v8zGRoGB/bswTkQMKTw8Aj17eeLGzY8f0n7u1BojhvdmmMp0nDl7GZ7jZkOj0QpW07KCB+SVpwhWjxBCCCGEsCWvPAWWFTwEq5eeno7RY3zNfmVrVvTs0RGWlh83Io2Keo9nz2lWel5x+s9L0Om+3FPdvv0Qsye6jUVX12gUsUtlHQMA/laq1PtYh8irqAHOr+msAwBAv6aRKGAt3OpOYzVr9jLEx2c80tK79480CzyPef8+Dn37TcC5c1f1x0YM7/3ZSgbyZceOncWEif6fbBrLN1nZwZBX94VQj78SQgghhBAWOMir+0JWdrBgFdPT0+ExdjZOnb4oWE1TJZNZoGePHz45Fhb2lE0Ywovk5BS8fRv52fHYuHgELTPvvRYLWKejX9PPf24YMYoeYl5FDXAeKVXq3wGcY51DIdNiyPcRrGMw9/ZtJBYHrAMAyOWWcHfvxjgRMbSkpGQMHjoNvx/5U3/Mx3sM3BrXYZjKdBz+9RRGj/EVdByKrOQvsKq1QLANkAghhBBCiIA4MaxqLYCs5C+ClUxJScXwEV44duysYDVN2Y8/fI8CBfJ9ciwxkTa/zGuev3jz2bEVK0IQHf2eQRrjMeT7CChkwj0J/Q3nlCr1b6xD5GXUAOefUdzBaV/zPco6CbXRnfEK2X4QN289AAB079Yejo72jBMRQ0tLS4fn2FnYufNXAIBYLEbA4mmoVKkM42Sm4Y/j5zB0+AwBN8YELFx+hqLBWnAShWA1CSGEEEIIvziJAooGa2Hh8rNgNRMTkzBoyFSc/vPbm/6Rj/r8ovrsWHIK9Q7ymhfPX3/y+vnz19i8ZS+jNMahrFMK2tc0mhsARtE7zMuoAc4zpUp9AsAR1jlEHODZLpx1DOa0Wh1mzFgMjUYDmcwCw4b2ZB2J8ECr1WGGVwBWrd4OALCykmPVCj8UKVKIcTLTcPbsFbgPmoKEhCTBakoLNYO12y6ILB0Eq0kIIYQQQvghsnSAtdsuSAs1E6xmbFw8+g+cjIsXbwhW09QVL14EJUsW/ex4chI1wA1NJrNgWv//Z4AvWLhG0Cd/jZFnu3CIjGMa55EPvUPCI2qAC8MDAPO/WaoXT0KLKnGsYzB3/8FjbNwUCgDo0rktXF1rMk5E+LJo8TqsWbsTAGBnlx9rVs2GUmnLOJVpuHzlFvr1n4DY2HjBaoqVlWDdbD/EtuUEq0kIIYQQQgxLbFsu4zOdspJgNaOj36Nv3wm4fv2uYDXzgsaNan/xeFIyjUAxJHv7AgjZFoChQ3owy+BU+ONCo7+v3saRo2eYZTEGLSrHoXpx4RZ8fUM6MnqGhGfUABeAUqW+B2A56xwAMLLVO1hIvrz7rzlZGrQZr16Fg+M4zPOfQBti5mELFq5ByPaDADJWOKxY5vPJDufk627eeoDefcYhMipGsJoieWFYNwmFxKGRYDUJIYQQQohhSBwawbpJKETywoLVfPcuCr1/GYe798IEq5lXNP7KXkm0AtywpBIxijgXwuhRfaH6qRWTDIWdMhrgOp0O/v4rmWQwFhYSHUa2fsc6xr+Wf+gZEp5RA1w4MwEw31q2kDINPRtFsY7BXFJSMnx8gwBk3I319x8PjjOOZ1+I4fn4BuHAweMAgOrVK2LB/MkQGcmzTsbuwYPH6NXbE+Hhwm2ky0mtYe26ERYuXQSrSQghhBBCcsfCpQusXTeCk1oLVvPVq3D07OWJsEdqwWrmFTKZBerWqfrF95JTUgVOk7e9fvMOU6YuAAD4+oxB40ZfvvHAF7ncEk4fGuCHDp/ErdsPBK1vbHo2ikIhZRrrGEBGj3Am6xDmghrgAlGq1NEwkt/Yv7hFoaAt84kszJ06fVH/2E/jRnXQt28nxokIX3Q6HSZPWYA/jp8DAHzXwhXTpo5gnMp0PHnyAj17e+LFF3YO541IAqta82FZcaxwNQkhhBBCSI5YVhwLq1rzAZFEsJpq9Uv07OWJZ89fCVYzL6lTp+pXn4y1s6MnpA3tj+PnsHXrfojFYiwJmIZKlcoIVrtVq8aQSiVITk7BokVrBatrjArapuMXN6NZFDrzQ6+QCIAa4MJaAeAO6xByCy2GtzSaxz2YmjV7GeLjEwEAYz36o3LlsowTEb5oNBp4jp2Fc+euAgB6dO8A94FdGacyHS9evEHP3p54/Pi5oHUty4+CVe0AQCQVtC4hhBBCCMkCkRRWtQNgWX6UoGUfPnyKnr3H4vUb+r42p742/xsAShQvImAS8zF3/ircu/8IVlZyLA/2EWx/qk4fxq5s2LjH7P/MDG/5DnILLesYQEZvcAXrEOaEGuACUqrUGgBjWOcAgFbVYlGpCG1s8fZtJBYHrAMASCQSLFowBQqFnHEqwpfU1DQMH+mFa9cyNsfx9OiPDu2bM05lOsLDI9D7l7F48OCxoHUtiv0E64ZbwElpA1NCCCGEEGPBSW1h3XALLH8FjlsAACAASURBVIr9JGjdO3ceonefcYiIMJpVnCbpW2M4ilMDnBepqWnwHDsLSUnJcHCww+xZ/D/tWqxoYdSuXQWRkdFYtXoH7/WMWaUiyWhVLZZ1jH+N+dAjJAKhBrjAlCr1HwAOsM7BcYBn+3DQ2GsgZPtB3Lh5HwBQrFhhzJk1DmIx/dHIq5KSkjFoyFTcvRcGjuMwZ/Y4NKhfg3UskxEZFYPefcbh5i1h58ZJCtaHddO9EFnRh3FCCCGEENZEVkVg3XQvJAXrC1r36tU76NNvPGJijKaJZZKcnR1RsmTRr75fsGABWhjGkydPXsDbZykAoHmzBujZoyOv9V6+CoevXxBm+69AYmISr7WMmZH1wA586A0SAVGXj42xAJjvKlGpSDJaG8/dL2a0Wh1mzgyARpNx861ly8ZYtHAqJBLh5tcRYSUkJOL2rX8AZKz8Xxo4E+XKlWScynTExsajX/8JuHzllqB1xTalYdNsP8T5qwlalxBCCCGEfCTOXy3jM5lNaUHrnjt/FQPcJ+tHWJKca9iwVqbnuLg4C5DEPO3bfwz7D2T0PyeMH4SyZUvwVkuj0WBbyEEcPnyStxqmoLXxTEFIRUZPkAiMGuAMKFXqMABLWOcAgOGtjGb+EVP3HzzGxk2h+tetWjZG4JLpsLCgucN5jYWFFIsXTUOXLm31x6ytrbB65Sw4FSrIMJlpSUhIgvugKTh79oqgdTmZPazddkDq1FLQuoQQQgghBJA6tYS12w5wMntB6548eQFDhk5HUpJRNLBMXgmXzJ+qLFHi6yvESe55+yyFWv0SMpkF5vpPgEhkHEuT8yK5hRbDWxnN7PMlH3qCRGDUAGfHD8Bb1iHsbYxqB1ymApduwqtX4frXzZs1wLIg76/ujE1Mj62tNdatnYtWLRt/9p6Dgx1Wr5oNWxtrBslMU3JyCoYOn4E/jp8TtC4nlkNRfyVkpfoJWpcQQgghxJzJSvWDov5KcGJhR2P89vtpjBztg9TUNEHr5mUODnaZnkMbYfIrMTEJc+Zm7IFYoXwpdOzwHeNEedcvblGwt0lnHQPI6AH6sQ5hrqgBzohSpY4FMJV1DgDo2SgKhZT0YSI5OQU+vkGfHGvUqDZWLPeFXG7JKBUxFCcnB2zbuhi1a1X+6jmlS7sgONibVv5nQ1paOkaP8cWhQyeELcyJIK/mBXnVGQBH/5QRQgghhPCGE0FedQbk1bwE/9y1d+9RjBs/B+npRtG8yjOy0gCvXbuKAEnM26lTF3Hjxj0AwOhRfSCTWTBOlPcUUqahZyOjWfQ59UMvkDBAXQO21gG4xjqEhUSHka2N5nEQpk6dvojfj/z5ybH69apj08b5qFhB2Bl3xHDKlyuJHSFLULqUS6bn1qldBXP9J4Azkt0xTIFGo8GESXOxa/dvgteWlR4ARb0V4MR0k4oQQgghxNA4sSUU9VZAVnqA4LW3bjuAKdMWQqOhkZ2G5uiY+QibOrWrQKm0FSCNeVscsB5AxoKtXj1/YJwm7xnZ+h0sJDrWMYCM3t861iHMGTXAGVKq1FoAY1jnAIAWleNQo7j57gj8X7NmL/tsY5Uqlcth965g+Pp4wK6AUrAsZcuWyNKHE/J1rg1qYsvmRVla5fCvNq2bYML4QTymynu0Wh1mzAzAho2hmZ9sYNLCrZjMoiSEEEIIycv0e68UbiV47VWrt8PXLwg6nVE0rvKcrHxvJBaL0axZfQHSmLcLF6/j0qUbAIDBg7rTCFYDqlE8CS0qx7GO8a8xH3qAhBGxl5cX6wxmzbKChzr5XkAlAJVYZynrlIz9V5Qw948YiYlJiI9PQJMm9T45znEcKlUsg65d2kGj0eD27X+g1Rr27y8rKzncGtdFvz6dMGPGSAwa2BXFXZxx+Ffz3rE5pzp2aIGAxdNy9CGiRvWKiItL0D+SRrLm7F9XEBeXgIautQRdRS+SF4JFsR+hifwb2qTXgtUlhBBCCMmLJAVqwtotBGIbYZ+C1Wi08PULwuo1OwSta05sbBQYNrRnls4ViTgc/vUUv4EIUlJS0aqVG2QyC4Q9eoZ//nnCOpLJE3HA3J4vYWejYR0FAHYpVeoFrEOYO1oBbhzGA2C+nXVZpxR0rB3DOoZR2L7jEG7cvP/F96ytrTB+nDsOH1yDgQO6oFKlMrnasblEiSLo20eFdWv9cfH8HgQHeaFLl7ZwKlQQ8fGJuHTlJo3jyIFB7t0w138CJBJJjq8xaeJgtG7lZsBU5mHjplCMGu2N5OQUQeuKLB1h7bYTspK9Ba1LCCGEEJKXyEr2hrXbTogsHQWtm5SUjOEjZiJk+0FB65obh4JZfzK2oWst2g9LAMdPnEdsXDyAjEVcJPd+qB2Dsk7Cfj/6FcnI6PkRxjh6pMg4xIS6+AKYxjpHXLII3ZeUQERczpuGeUX5ciWxZ3cwxGJxpue+fx+HS5du4PyFazh/4Rpevgz/bJdyjuOQL58N7O3zo0iRQmjcsDbc3OqiaFGnz66n1eoQuvcIFi9eh8gouimRHSIRh2lTR6BH9w4GuV5qahr6D5iIK3/fNsj1zEnVKuWwfLmvoGOD/pWq3o2k61Og0xjFhx5CCCGEEKPHiWWQV58NC5efBa/97l0UBg+dhrt3wwSvbW5cG9TEurX+WT5/9BhfHDl6hsdEBAC8vUbrnzZ3a9Kd+gC5YG+TjpDRT2BjaRQTR/yUKvV01iEINcCNRkyoiwLAAwDOrLOcumuDSdsKs45hFMaPc8eA/p1z9LVpaelISEhEQkISxBIx7O2UWVqNfPXqHcyaswx37jzMUV1zZmkpw4L5k/FdC1eDXjc2Nh49enog7JHaoNc1B0WKFMLKFX4oVbKY4LU1MXeQcGEQtIkvBK9NCCGEEGJKRFZFoKi/CmKl8JM5Hz58ikFDpuH167eC1zZH7ds3x4J5k7J8/qFDJzBuQtYb5iRnXF1rYt2ajJ9n31nB2Lp1P+NEpsu/x0s0rRjPOgYAvARQTqlSJ7AOQmgEitH48Aci6/8K8ahpxThj+cuCuaVBm/DyZXiOvlYqlUCptIWzsyMKOdpn2vx+Ex6BcRP80aOXBzW/c0CptMX/2LvvsKbONgzgd3aAgGEoIgjiwl234t57xi3WLY46wL3FhXtv3NvWFmvrnnVvrYp7RlFEBdkz4/sD8dO6EM7JexKe33X1qsTwvncpYvKc9zzPhnWzOC9+A4CdnQqrg6b/0CBNkiY09BU6dfb7MNjFlCTq4rCtsxdS55om35sQQgghxFxInWvCts5eJsXvc+evoXMXfyp+m1Biwo91X61d2xu2tjY8pSHpnjz5/6GdsmWYj4gzWwKrZ42m4rdwUAFcWLYCuMA6BAAMbx4OlTBuF2EqKSkZU6Yu4XWP5OQUrFi5DY0a98CePcd43ctSubnlxvatC1G6dDHe9nBxyYWgVdNhY2PF2x6WKiYmDr36jMFffx81+d4iuRqqKhugLDIIAPXSJ4QQQgj5PxGURQZBVWUDRHLTt6zbtesQ+viOQ2ws1YdMKSYm9oeeb2NjhS4+LXlKQ9KFh7/50Ea1ZInCjNOYJ1ulAcObC+Zi2gWk1fiIQFABXEDUGq0RwBAAzPvSONnqMLDhG9YxBOHEyYs4cPAkL2sfOnQKTZr1wqLFG0w+MNBSFCtWEL9uXwRPTzfe9th/4ASMRiOKeOXHksWTsjRYM7tKTdVh5KhZWL6CwWsAkRjKYsNh4x0EkUxl+v0JIYQQQgRGJFPBxjsIymLDAZHpywJLlm7CmHFzodPpTL53dhcd8+OnY7t11cDamg4C8clgMCI09BUAIG9eF9jZ0vuWHzWo0Ws42QriZ4oRwJD3NT4iEFQAFxi1RnsBwBbWOYC0qbllPBNYxxCE6YHLOT2ZcO/eY3TtPgKD/aZmusUKAapXq4Atm+bB0dGel/X1ej3GjJsL/6HTsWx52h/LKt5lMX3aUF72yw4WL9nI7M2OzKUBbGv/DYkdnagghBBCSPYlsSsM29p/Q+bSwOR7p6bqMGr07A+vrYnpxUT/2AlwIK3dZKeOzXhIQz727PlLAIBIJIJXkfyM05iXsp4JaF4umnWMdFve1/aIgFABXJjGAGB+H5hIBIxpGQ65lC5avXkTiQUL12V5naioGEyesgSatgOY9ES2JJrWDbFyxRTeTiIkJCSib/8J2LXrEABg2fItOPR++nnLFvUw1K8nL/tmByxvdxWr8kNVazdkbvQCnhBCCCHZj8ytGVS1dkOsMn1xLSY2Dr19x2D3X0dMvjf5v8ycAAeAnj3aQqlUcJyGfOzZs5cffu1gn4NhEvMilxoxtlU4RMLoeBmPtJoeERgqgAuQWqN9AUAQY5bdnVLQq3YE6xiCsOPXPbh+426mPlev12PL1j/RoFF3bN/xN/R66q+eFQP6+yBw+jBIJBJe1n/7NhJdug7D6dOXPzxmNBoxcvRs3Ln7CADg69sRnTo252X/7ODc+Wvo5OPHZOCRSGoNm4rLYFVyPCCidjaEEEIIyQZEUliVHA+bissgklqbfPsXL8LRqZMfLlygQ0CsJSYmISb2x4vgjo72aNe2MQ+JSLpnz8I+/FqlMv2fU3PVp85buDmmsI6Rbub7mh4RGCqAC9dcAFrWIQCgS/VIFMpN/akNBiMmTloIvV7/Q5939txVtGzdD9OmL0dMJq+2kzQSiRhTJvth8KBuvO3x5EkoOnQagtu3H372e0lJyRgwYCIiIt4BAMaP+wV1anvzlsXSPXyoRbsOg3Hr1gMm+ysK9YGq2laIFI5M9ieEEEIIMQWRwhGqaluhKNSHyf4hIffRvuNgPHr8jMn+5HN3bj/K1Of17tUecrmM4zQknZXV/0/Y29hQATwjCrsko3O1d6xjpNMirZZHBIgK4AKl1miTAIxgnQMAJGIjxrZ+BTF9t+DevcfYsDE4Q899/jwMAwcFoGev0Xj4UBDXMsyaUqnAsiWT0b5dE972uHbtNjr5+H2zL3vYqzcYOHgyUlJSIZGIMX/eWPz0U1HeMlm69NP2x4+fZ7K/NGdl2NbZC4lDGSb7E0IIIYTwSeJQBrZ19kKaszKT/Y8dP4cuXYd9OEBChOH27cwdQHF2dkI7Ht+PZXf58rl9+DUNHf0+sRgY1/oVJGLBtO0d8b6WRwSISpoCptZodwI4yToHABR1TUIHb3rRAqRNLP9WgTQhIRHzF65D0+a9ceToWRMms1wODjmwaeNc1KpVibc9Dh85g+49RyIqKua7z7127TYmTV4EIK0wv3L5FHh4uPKWzdIlJiZh4OAAbN26m8n+YisX2NbYCbmnD5P9CSGEEEL4IPf0gW2NnRBbuTDZf8vWPzFwUACSkuhuYqG5defzu10zym9wdzg7O3GYhqTLl+//7ynj4hIYJjEPnatGwiuPYOrNJ9/X8IhAUQFc+PwACKJhdN96b5HHPpV1DOaSkpIxZeqSzx43Go3Y/dcRNGrSE0FBO5CSQl8rLri758GObYtQqqQXb3ts3bobQ/ymIDk5433Ddu06hPXrfwcA2NvnwJqgQDg6qPmKaPH0egOmTl+GmbNWwmBgcAVfLIN1mUBYl5sDkURp+v0JIYQQQjgikihhXW4OrMsEAmLTt6swGIyYOWslpk1fzuZ1HfmuzJ4ABwBbWxtMnjSEwzQk3ccnwOmuiW9zdUhFnzpvWcdIZ0Ba7Y4IGBXABU6t0V4DsI51DgBQygwY3fLrJ5+zkxMnL+LAwf8fzr9x8x46dhqCUaNn4/VrGhrKlVIlvbBj2yK4u+fhZX2j0Yi589Zg6vRlmXpxPmfeapw8dQkAkDevC1atnAYrKyqeZsWGjcEY4j+V2UkhuUd7qGrvgSQHtbUhhBBCiPmR5CgKVe09kHu0Z7J/UlIyhvhNyXDbSMLG06ehiI9PzPTn16pVCc2a1eEwEbGzVX1yoCoiMophGuEb0+oVFDLBXGBb9752RwSMCuDmYRyA7/dlMIGKBePRtEw06xiCMD1wOR4/fo7RY+egQ8fBuH7jLutIFqVWrUrYtHEuHBxy8LJ+aqoOI0bNwpq1v2V6DYPBiKHDpn8Y6FOiRGEsXDAeEomEq5jZ0uHDp9Gl6zCEhb1msr/ErhBsa//1flCUiEkGQgghhJAfI4KiUB/Y1v4LErtCTBKEhb1Gl67DcPjIGSb7k4wzGIw4feZyltYYN6Y/b+/VsqOP258AQMRbOgH+NS3KRaN8fsG0iIlBWs2OCBwVwM2AWqN9DWAa6xzphjR5A3sbPesYzL15E4mmzXvjzz8Pw2gUzJVHi9C+XRMsWzIZSqXi+0/OhLi4BPTxHYs9e45xslb/ARMRHR0LAKhZoyICJg3O8rrZXUjIfWja/oJz5xldSBfLYVVyPFTVNkOszMUmAyGEEEJIBoiVuaCqthlWJccDYjmTDOfOX4Om7S8ICbnPZH9LIRaLIBKZ5gDGgQNZGzdmb58DARPpfQ9XPD3zfvh1cnIKnj1/yTCNcDmqdBjUmM1Bqa+Y9r5mRwSOCuDmYyGAENYhAMDOSo+hTakVCgAqfPNg8KBumDLZDxIJPz+ewsPfwufnoTh/4V/O1nz27CVGjpr14eN2bRtj4C8/c7Z+dvXuXTR69xmD1Wt+ZZZBmqs6bOsdhMylAbMMhBBCCCFfI3NpANt6ByHNVZ1ZhtVrfkXvPmPw7h3dKZwVUqkUc2aNxqSJg0yy3z8nLmS57WCDBtXRs0c7jhJlb/XqVvnw61u3HiA1VccwjXANb/4atkpBjMkD0mp0C1mHIBlDBXAzodZoUwH0gkAGYtYvFYuqXvGsYxALIpFIMGP6cAzo78PbHg8fatGx0xDcu/eY87VPnLz4yYnygb/8jDaahpzvk93o9QbMm78Wg4ZMyVKfwqwQyR1g470a1mUCIZJYMclACCGEEPIxkcQK1mUCYeO9GiK5A5MM8fGJGDRkCubNXwu9XhBvU82WUqnA0iWT0LRpbZQuXYy3O2E/lpiYhFOns9YGBQCGDe2FKt5lOUiUfTk5OaBOHe8PH1/79zbDNMJVs2gcahePZR0jnQFAr/e1OmIGqABuRtQa7UUAi1nnSDeyxStYK+iFDsk6a2srrFoxFa1b83fK9tKlG+js44+wV29422PGzJUfWqEAwJTJfqherQJv+2Unhw+fRrsOA/H48XNmGeSePlDV2QuJujizDIQQQgghEnVxqOrshdyTv4Mj3/P48XO06zAQhw+fZpbBUqhU1lgdFIhaNSshPPwt+vYbb7KB8AcOZq0NCgBIJGLMnzcWrq7OHCTKnjSaBp/MkfqXCuCfUSkNGNFCUJ0IFr+v0REzQQVw8zMewFPWIQDAOYcOAxrwV0wk2YOjoz22bJqHatXK87bHvv0n0KvPGMTExvG2B5A2qXv2nKAPH0skEixaOB7Fi7MZRGRphPBGS2JbALa1dkNRyBc0IJMQQgghpiWCopAvbGvthsS2ALMUQjiYYCns7XNg04a5qFC+JBISEtGv/wSEh7812f7//HMecXFZHyaoVtth6ZIAk5xctzQikQjt2jT+8LFOp8OlyzcZJhKmgQ3fwMlWMG1hniKtNkfMCBXAzYxao40H0I91jnSailEo6c6mLQExf56ebvh1+yIUK1aQtz3Wb/gDw4YHIiXFNHcmBe86hEuXbnz42NraCkErp8HNLbdJ9rd0grjVViyDVclxUFXbCrGSTroQQgghhH9ipTNU1bbCquQ4QCxjkkEIreksSW5nJ2zdPP/De6Gp05fhzt1HJs0QH5+I33bu5WStokUKYPbMkbzNcrJU3pXLIG9elw8fnzl7FVFRMQwTCU8ZzwS0LB/FOsbH+r2vzREzQj+ZzJBaoz0IYDPrHAAgFgFjW72CTELDIMmPKVOmGLZvXchbYdhgMGLGzJWYNXuVSYeVGo1GTAxY+EnB3dHRHmuCAqFW25ksh6VbveZX9PEdy3TYkjRX1bQBmXmo1zshhBBC+CPL0/D9oMuqzDK8exeNPr5jmQ4ntyQeHq7YtnUB8ufPCwA4e+4qdu06xCTLxk27oNNxc7K2QYPqmBE4AmIx3SmZUe3bN/nk44/nShFALjViTMtwiITzLbX5fU2OmBkqgJsvfwCC6D/imSsF3WpGsI5BzEi9ulWwfu0s3grCKSmpGDpsOjZuCuZl/e958iQUq4K2f/JYvnxuWLl8Ct0WyKGz565C0/YXhITcZ5ZBJLeHTeUgWJedCZHUmlkOQgghhFgekdQa1mVnwqZyEERye2Y5QkLuQ9P2F5w9d5VZBktSxCs/tm2Zjzx50u4kTElJxaSARczyhIe/xd9/c1d0bdG8LiYH+EEkoIqlUDk62qNe3SofPk5KSsbRY+cYJhKeXrUj4O6UwjpGujdIq8URM0QFcDOl1mgjAAxhnSNdt5qR8MwlmB9KRMA6d2qOxYsm8VYIjomJQ89eozgZ6JIVQat34NHjZ588Vrp0McydM4ZORHAoLOw1Onfxx+9/HGCaQ56vE2zr7IVEXZJpDkIIIYRYBom6JGzr7IU8XyemOX7/4wA6d/FHWNhrpjksRZkyxbBp01w4Ov7/gsbRY2fx/HkYw1TA2nU7Ob1rtl3bxhg/dgBn61mq0aP6QiqVfvj4yJEzSEig9kLpCuVORpfqkaxjfGzI+1ocMUOSgIAA1hlIJimL+ock3VlYEQDzCXsSMeDlkoy9V3OAmqGQLxGJRBjq3xND/XvxdhogLOw1uvcYiZBbD3hZ/0cYDAZotS/QskW9Tx7Pnz8v1OocOHmSBkZzRa834Njxc3j9JgLVqpZn1ndQJLeHwqM9jIZU6COvAvTTkBBCCCE/SiSGonA/2FRYDJHCkVmM1FQdJk9djCVLN7Gbu2JhqlUrj6CV02Bj8+ldg3PnroFW+4JRqjSR76JRsoQX8uVz42zNUqWKwNpaiTNn6c6BL6lT2xtD/Xt+8tjoMXPw5q2gCr7MiMXAvJ9fIJedYAZf7lNrtGNYhyCZRyfAzV8/AHGsQwBASfdEtKn0jnUMIkBSqRSzZo6Eb5+OvO1x995jdOg0BA8faXnb40edOXMFT56Efva4T+cW6NO7A4NElu233/bBp4s/XoW/ZRdCLIVVidFQVdsGsZXL959PCCGEEPKe2MoFqmrbYFViNCCWfv8TePIq/C18uvjjt9/2MctgaRo1rIEVyz5vh5iYmITTZy4zSvWp+QvXQa/Xc7pmzx7tMGWyHyQSCafrmjs7OxUmB3x6Q//JU5dw+85DRomEp2OVSBTJk8Q6Rro4pNXeiBmjAriZU2u0zwEI5irUgAZv4ZxDMFfoiACoVNZYHTQdLZrX5W2Ps+euosvPQ/H6tfDuRtq+4+8vPj7UvyeaN6tj4jSW78bNe9C06Y8LF64zzSHN6Q3beoch9+wMgFreEEIIIeRbRJB7doZtvcOQ5vRmmuTChevQtOmPGzfvMc1hSdq2aYT588ZBJvv8osaLl+GCOWF///4TbN6ym/N127drgpUrpsDa2orztc3VuLEDkDOnwyePrVy1jVEa4XF1SIVvXUG9tx/zvvZGzBgVwC3DcgBnWYcAACu5AaNavmIdgwhErlyO2LJ5Prwrl+Ftj7/+PgrfvuMRF5fA2x5Z8eefh5GUlPzZ4yKRCIHTh/P6tcmuIiOj0bP3KKxbv5NpDpHMFtZlZkBVYwfEKk+mWQghhBAiTGKVJ1Q1dsC6zAyIZLZMs6xbvxM9e49CZGQ00xyWpGePdpg2dehXZwC9fCms3upLlm7k5VBR9WoVsHXLfOTKxa6tj1DUqlXpszaZly7fxNWrtxglEp7RLV9BKRPGhSGk1dqWsw5Bso4K4BZArdEaAPQBIIgplFUKx6NBqRjWMQhjBQt44Nfti1DEKz9vewSt3oFRo2dDpxPuXQcxsXE4/s/5L/6eTCbFksWT4MXj1yi70usNmD1nNfz8pyE+nu0gGalTZdjWPQil1wBAxO52ZkIIIYQIiEgKpdcA2NY9CKlTZaZR4uMT4ec/DbPnrBbMaWRL4DekO0aO6PPN5yR/4aAMS/HxiZg1exUvaxctUgC/7liMwoWz78EQO1sVpgT4ffKYTqfDjBkrGCUSnmZlo1GhgGAOt6UA6PO+5kbMHBXALYRao70NIJB1jnRDm72Go0q4RUnCr/LlSmDb1gVwccnFy/oGgxFTpi7B/AXrOJ1Wzpfz5//96u+pVNYIWjkNLrlzmjBR9nHg4Em00vTD9et3mOYQSRRQFh8F2zp/Q6IuyTQLIYQQQtiSqEvCts7fUBYfBZFE8f1P4NH163fQStMPBw6eZJrDkohEIkycMAj9+nb+7nPzF3A3QaIfs3ffPzh/4evvX7LCJXdObNuyAA0bVOdlfaGbOGHgZ6fgV67aTr2/33POocOQJoK6KyLwfa2NWAAqgFuWGQAEcd+M2lqPiW1fQUStb7OdRg1rYN3aWbCzU/GyflJSMgYNnoxt27/cW1uILlz8dj9qZ2cnrA4KhJ0tP1+z7O758zB07jIUy5ZvYX6qSZKjGGxr74ZVyXEQSZRMsxBCCCHEtEQSJaxKjoNt7d2Q5CjGNIteb8Cy5VvQuctQPH8exjSLJZFIJJg9axQ6d2qeoefn83D9Ym9w1gImL0ZCAj93UapU1li0cAJmBo6ASmXNyx5CNGpkXzT7zwyo23ceYuWq7YwSCYtYBAS0DYOtUjCHrW8hrcZGLAQVwC2IWqNNAdAbgCB+YlQqGI8O3u9YxyAm1K2rBvPnjYNcLuNl/aioGHTvOQpHjwmi5X2GPX0a+t1eegULemDZ0gDevnbZnV6vx5Klm/Bzt2F48SKcbRiRBIpCvrCtdwjSnFXYZiGEEEKISUhzVoFtvUNQFPIFRBKmWV68CMfP3YZhydJN0Ov1TLNYEoVCjmVLAn5o0L1EIoGnZ14eU2XO06ehGD9hPq97tGpVH7t3rUL5ciV43UcIhgzujh7d23zyWGqqDqPHzBF0O09T6lI9EmU8BdP6xACg9/saG7EQVAC3Yl/jygAAIABJREFUMGqN9jyApaxzpPulwRsUzC2svmaEeyKRCKNG9sWY0f2+OuAlq0JDX6FjZz/8+6953oH09Gnod59ToUIpzJo5EiK6dYI3V6/eQsvWffH3nmOso0Bs4wFV9e2wLjsHIlkO1nEIIYQQwgORLAesy86Bqvp2iG08WMfB33uOoWXrvjRwj2M2NlZYExSIWrUq/fDnli5dlIdEWbdv/wls3bqb1z1cXZ2xaeM8DPXvCalUeCfhueDbpyP69/u8Hc7SZZtx//4TBomEp6hrEnzrvmUd42NL39fWiAWhArhlGgfgGesQACCTGjGlfRjkUuH3aSaZI5fLMG/u2M+uaHPp1q0H6NBpSIaKyEL15k1khp7XuFFNjBzhy3Oa7C0uLgEjRs7E8JEzERsbzzoO5Pnaw7b+Uchcm7COQgghhBAOyVybwLb+UcjztWcdBbGx8Rg+ciZGjJyJuDjBnLK0CPb2ObBx/RxUqFAqU5/ft08nQbZBAYCZs1fhxs17vO4hFovg26cjfvt1MQoWYH+RiEtdfFphqH/Pzx6/cfMe1qz9lUEi4bGSGzC5XRikEsHUjJ4hraZGLAwVwC2QWqONA9CPdY50+XMlY1CjN6xjEB7Y2aqwdvUMNGlck7c9Tp66hC5dhyEiwrzb6bzOYAEcAHp0b4NuXTU8piEAsGfPMbRs3Q9XroawjgKxMidsKq2ATeUgiJXOrOMQQgghJAvESmfYVA6CTaUVECvZDzq/cjUELVv3wx4B3AFnaZydnbBl8zyUKFE402u4ujqjY4dmHKbiTmqqDkP8piIqKob3vYoVLYg/fl+Gn7u0sog7Ytu2aYRxY/t/9nhycgrGjJnDfDaRUPg1eQ13J0F1Gun3vqZGLAwVwC2UWqPdD2Ar6xzp2lV+B+/C7E9aEu7kdnbC1i3zM33SISP+CD6I/gMmIjExibc9TCU29sf+Dh01si/q16vKUxqS7uXLcHTtNhyLFm8QRA9MWZ6GaSfFPDsDMP8X/oQQQkj2IoLcs3PanV15GrIOA71ej0WLN6Brt+F4+ZLxDBQL5O6eB9u2LECB/O5ZXqt/Px/Y2FhxkIp7YWGvMXR4oEl6VSsUcowbOwBrggKRJ4/5Hgrx8WmJKZP9v1jIX7R4Ix49FsQN+8zVKhaHluWjWcf42Nb3tTRigagAbtn8AAimkdIEzSvY27AvMJGsK1zYE7/uWIxChfLxtsfSZZsxbvw8QRQluWCrsvmh54eHv8Hde495SkM+ptcbsGLlNnT28cez5y9Zx4FIZgvrMjOgqrEDYlV+1nEIIYQQkgFiVX6oauyAdZkZEMlsWcfBs+cv0dnHHytWbqOTpjzw8sqP7VsXwNWVmyKtg0MO9O7VgZO1+HD27FUMHzETBoNp2lRUrVoOB/evR8CkwXDJzf4uiozK7eyEtatnYMK4X744G+vixevYsPF3BsmEx8lWhzGtXrGO8bG3SKuhEQslCQgIYJ2B8ERZ1D8h6c7ClwAE0UvBSm6AZ65kHLphxzoKyYJKlX7C2tUz4OCg5mV9vV6PiZMWYsPGYF7WZ6VZ09ooWrRAhp4bGvoKXbsPR2iooF4QWLzw8Lf4I/ggcuV0zPD/Kz6Jrd0gz9cJIhigi7yGtGHkhBBCCBEUkRRKr/6wrrgUElU+1mkAALt2HcKAXybRa0melC5dDOvXzYS9mtsh5mXLFMeNm3fx7Bn7Axlf8vCRFq9fR6BObW+T7CeRiFGiRGH4dG6JXLkccP/eE0H3r2/Vqj5WLJ+KggW/3Mf8zt1H6OM7FsnJgmr3wYRIBMzq/AL5nQX1tfBVa7QXWIcg/KECuIVTFvW/mXRnYWUABVlnAQB3p1RExUtx+4WSdRSSCU2b1sbihRNhZcXP/7/ExCQMGjwF+w+c4GV9ltq1bYx8+dy++7xnz16m3aYa9toEqch/pabqcPTYWTx8qEWVKmWhUMiZ5hGJpZDmqgpZngYwxD6EIcF8B8ESQgghlkbqVBk23kGQ520FkZj9EMOYmDiMGj0bq4K2IzWV/3YV2VHVquUQtHIaVDbWnK8tFotQp7Y3jh0/h8hIQbWF+OD27YdISEhC1arlTLanRCJGyRJe8OncEjlzOuDevceIixdOIdzJyQHz5oxBn94dvvre4cmTUHTvMRJR0bEmTidMnatFQlNRUN/jB9Qa7SjWIQi/REajYCatEp5EBXt4AAgBoGKdBQCSU0XoviIfnrxmW1giP6ZXz3YYPqw3bwNJIiKj0LffeISE3OdlfdZO/rMduXI5fvM5T56EoluPEXj9OsJEqci35HZ2wuxZo1Cx4k+so3yQ+mIfEm9Op0I4IYQQwpDY2g1WJcdB5tqEdZQPLl68jpGjZuFVuGA6YFqcBg2qY96cMZDJ+L3Y8eJFONp3GISIyChe98kKf78e6OvbicneKSmp2Pn7fgSt3oFwht/vEokEzZvVwehRfaFWf/0u97Cw1+js44+wV29MmE64CrskY20/LWQSwdQi4wCUUGu0WtZBCL+oAJ5NRAV7DAawiHWOdA9eKdBzpQdSdTTkTejEYhHGjumPLj6teNtDq32B3r5j8fx5GG97sOTp6Yb9e9d98zkPH2nRrftIRES8M1EqkhFisQi9erbHkMHdIJWyP9kFAEZ9MpIfBCH5/nIYdcI5/UIIIYRYOpHUGorCA6Ao5AuRRME6DgBAp9Nh0eKNWLvuN5P1Z86O2mgaYspkf0gkphmj9u+/t9Gtx0hBt8sYPKgbBvT3YbZ/Skoq9u49juMnLuDcuauIjY03yb7u7nnQtk0jaFo3gJOTwzefGxEZBZ8uQ/H0KR1eAQCFzIiNA54iX05BfV8PUWu0i1mHIPyjAng2ERXsIQZwBkBl1lnSbT9jj0X7c7GOQb5BoZBjzqxRaNCgOm97XL9+B/0GTMS7d4K6BYpTnTs1x8QJg776+/fuPUaPXqMEe6sjAYoXL4R5c8ZkqI2NqRiSwpEUMhMpz3YBoL/LCSGEEP6IIHdvDWWJ0RAruRl6yIWnT0MxbMQM3Lr1gHUUi9ajexuMHOHL252wX7N373EMGzHDpHv+qHZtGyNg0mBIJBKmOfR6Pa5eu41Tpy/h1MlLuHP3Eafry+Uy1K9fDe3bNkHFiqUy9L0QExuHrl2H4+69x5xmMWcjmoejTSVB3dlwHkBVtUZLw5ayASqAZyNRwR7FAVwFIIjeI0YjMGSjGy4+tGEdhXxBjhy2WL5sMsqVLcHbHseOn8PQYYFISkrmbQ8hCFo1HTWqV/ji792+8xA9e41GVFSMiVORH6VUKjBqpC86dmhm8jdA36KPvIbEG5PfD8okhBBCCJekDmVgVWoSJA5lWEf5wGg0YsevezBrdpDFv45mbcjg7ujfrzOz/Zcu24ylyzYz2z8jataoiIULxvM2Jyoz3ryJxKnTl3Dy5CVcvhKCd++ioNdnrMYpFovg4pILHh6uyOfhisKFPdG4UU3kyGGb4f2TkpLRo9coXLt2O7P/CRanmlcc5v78gnWMj6UAKKvWaG+xDkJMgwrg2UxUsMdkABNZ50j3NlYKnyX5EJ3A9oox+ZSrqzNWrwpE/vx5edtjx697MHXa0gy/EDFXHh6uOLBv3RcLpjdD7qFX7zGIiYljkIxkVvlyJTB1ylB4egrnNDhgRMqzP5F0ayYMia9YhyGEEELMntgqN5TFR0Pu3gqAcC58P3kSigkT5+PylRDWUSyaSCTC+HG/wKdzC9ZRMGLkTPy95xjrGN9UvHghBK2cBkdHe9ZRvshoNCI2Lh7RUbGIio5J+3dUDKKjY/EuKgbW1sq0gnc+N+R1c4FcLsv0XqmpOvQbMAFnzlzh8L/AvDmodNg26CnUNnrWUT42Ra3RTmIdgpgOFcCzmahgDzmAfwEUZZ0l3Yk7Koza6so6BnmvbNniWLJ4Ehwd1LztsWDheqwK2s7b+kIyftyAL/ZP//ff2+jTd5zJetURbsnlMgzo74PevdoLpjc4ABh1CUi+vxzJD4Jg1NOJMEIIIeRHiSQKKAr5QlF4AERSa9ZxPtDpdFiz9jcsX7EVKSmprONYNIlEghmBw9Gied0v/n5qqg4JCYmws1OZ5K5AnU6H/gMm4dTpS7zvlRVubrmxbEkAvLzys47CzJs3kfDzn4YrV+kC1ccWdgtF5UKCet97B0BptUYrqGbkhF9UAM+GooI9qgA4BcA0EzwyYOZuZ/x5ib+CK8mY1q0bYEqAH2+TzXU6HcaNn4/dfx3hZX2hUamsceL4dtjYWH3y+OUrIejbbxzi4xMZJSNc8fLKj2lT/VGyhBfrKJ8wJLxA4s3pSH2xl3UUQgghxGzIXJvCquQ4iK2FdTjnZsg9jJ+wAPeolzDvFAo5Fswfhzq1vQGknRy+cPE6Tp68hJOnLuLZs5cfLkDY2tqgaNGCKF68EBo1rIGfShXhLVdSUjJ69h6Nq1eF3a1BLpdhqH8vdOvaWlAtA03h8pUQ+PlPw9u3kayjCEp773cY2vQ16xgfMwCortZoz7IOQkyLCuDZVFSwx0wAo1jnSJeUKka3ZR7QvhVEe3JBKlXSC4lJyXjw4Cnna4vFIgwf1hs9e7TjfO108fGJGDRkMs6evcrbHkIzYngf9Or56df0woXr6DdgAhITkxilIlyTSMTo+nNrDBncHUqlgnWcT+jeXkDijcnQRwn7zRIhhBDCkkRdHFalJkHqVIl1lE8kJSVj0eIN2LR5l8W3DRQCGxsrLF86BZUq/QQACA19hfET5uP8hX8z9Pk1qlfAoEFdeTsYYU5DFatUKYuZgSOQK5cj6ygmsXFTMGbPWQ29XlAtPpgr4JyM9f21kEsFVXecpdZoR7MOQUyPCuDZVFSwhwxpE2/Lss6S7u5LJXqvcodOn72uFGdEzpwOOHRgA1JTdejTdxyuX7/D2do2NlaYN3csatXk7wX/mzeR8O07jvNp3EJWrGhB7PxtKSSS/99ocfbsVQwYOImGFVkoN7fcmDLZD1W8BfNjNY3RgBTtb0i8NRvG5AjWaQghhBDBECkcYVV8JOQe7QGRYG6OBQCcPXcVEyctRGgozfYwBbXaDquDpqNkCS8YjUZs2/YX5s5fm6lDK+3bN8HE8QN5aZMXEfEOnbsMhVYrqGGCX6RW22HqFH/Ur1eVdRTeJCQkYvyE+di3/wTrKIIjkxqxob8WBZwF9d73KoDKao2W+khlQ5KAgADWGQgDyqL+hqQ7C08A6Akg8xMeOORkq4NMYsSlRzasowhOQkIiRCIRatasiGZNayPk1n08fx6W5XXLli2ONUGB+Okn/lrCP3r8DF27j8CTJ89520NoJBIxVq6YCuePTjycPHUJvwwKQHIytRmzVDExcdj91xG8eBmOihVKQaEQyB0tIhEk6hJQePoARh30UTcAI50iI4QQko2JZVAU7A2bSqsgdSwLCKhVQ0xMHAKmLMasWatoULoJBU4fjmpVy+HZs5cYOCgAO37dC51Ol6m1bt16gEuXb6JO7cqc3x1obW2FunW8ceDgKcTHJ3C6NteSkpKxf/8JvHr1Bt7eZXhrs8nKkyeh6NlrNC5cvM46iiANafwG1YsI6mdYAoAGao1WUP1YiOlQATwbUxb1j0i6szACQDPWWdKVdE/EtafWCIsSRE1eUC5fuYmcOR1QunQxNG1SCwBw9dptZOYuDoVCjuHDemNKgB/UajuOk/7flash6NFzFN6+fcfbHkLUs0dbtGpZ/8PHx4+fx6DBk2lgUTZx9+4jBO86BFdXZxQs6ME6zgciiRwy5xqQuzWHITEMhtjsc0cGIYQQkk6WpyFUlYMgz9sCIolALla/d+DgSfj2Gy/4Ps+W6PKVECQmJmHEqFl4xsFBo5cvw3Ho0GlUqVoWDvY5OEj4f7a2KtSoUQH79v1jFneW3r7zEPsPnEChQvng5pabdRxOHD58Gr79xiE8/C3rKIJUuVA8hjV9LaRriwAwSK3RHmQdgrBDLVAIooI9/gTQknWOdK9jpPBZkg+xiRLWUQRHIhFj2ZLJqFUrrV3J7dsPMX7CfNy+8zDDa1TxLosJ4wfC09ONr5gAgIOHTmHkqFnZ7sSze948+Gv3qg+nPQ4fPg3/YYGZPkFCzFud2t6YNHEQnJ2dWEf5jP7dDSTdnofU8H9YRyGEEEJ4J3OuBWWxYZDYl2Id5TPh4W8xecoSHDt+jnUUwjE7WxVWrw7kZUBmSMh9dOsxAvHxiZyvzZcq3mXh59cDpUoKa4B8RoWGvsKCReuxd+9x1lEES22jx9ZBT+GoEtT7391qjbYV6xCELSqAE0QFezgBuAHAhXWWdEdDbDFuRx7WMQRJqVRg08a5n7xouHTpBnb8ugfHjp//Yp86R0d7aFo3QNs2jeDhwf9U+02bd2HmrJUwGLLfz5cN62ejcqXSAIB9+09gxMiZNAwlm1OprDFieB+0b9cEIoEdgwAAXcQVJN2eC90bGoROCCHE8khzVoGy2HBIHcuxjvIZo9GI33buw5y5qxEXJ+x2FiTzbG1tsGb1DF6K4BcuXIdvv3Fmd+ioXt0q8BvSQ1B3S35LdHQsVqzciq3b/kJqqqAKu4Izt8sLVBNW65MwAKXUGi0d18/mqABOAABRwR4NABwAIJjqzNTg3Nh7ldvbxSyFg0MO7Ni+CO55P71IYDQa8Sr8LZ48eY7UVB1y5XKEcy4n2NvbmaTwZjQaMXvuaqxf/zvvewmRpnVDBE4fBgD4e88xjB4zG3o99VomaSqUL4mpU/yRLx+/d19klu7NubRCeMRl1lEIIYSQLJM6lk8rfOf0Zh3li54+DcWEiQtw6fJN1lHIe3Z2Kt76rvNZBD92/BwGDZ5idoduxGIRmjWtg0EDuyJvXsGcxftEcnIKNm3ehdWrf0VMrKCKuoKkqRiFkS3CWcf4mBFAI7VGe4h1EMIeFcDJB1HBHgsA+LHOkS4xRYwuS/PhRST1A/8Sd/c82LFtERwchHGRIDVVh9FjZmPvvn9YR2HC0dEe+/euhZ2dCrt2HcK4CfOy5Ql48m0KhRy/9O+CXr3aQSIRZpsnXfgJJN6eB/07GuhDCCHE/Ejsf4JVsWGQOtdkHeWL9Ho91q7diWUrtpjdqV1L1qplfYwZ3Q+TAhbhwMGTvOzBZxF8919HMHrMnEzNh2JNKpWiWbPaaNG8LipVLA2JRMw6ElJSUrF373EsXrIRYa/esI5jFjxypmDTgKdQyAT1PbhQrdH6sw5BhIEK4OSDqGAPBYBLAEqyzpLuVqgSvkHu0BsEczBdUH4qVQQbN8zhfLr4j4qNjccvgwJwMRtPwFaprLFyxTQ8fvwMkwIWmeWLT2I6RbzyY9rUoShRojDrKF+VGnYYSbfnQR99h3UUQggh5LskOYpCWWwYZC71v/9kRkJC7mP8hPm4e+8x6yjkvdzOTpg82Q81a1SEXq/HxEkL8Ucwf3Py+CyCb97yJ6YHLud8XVNydLRHo0Y10KxJbZQuXdSk7QP1egPOn7+GPfuO48iRM4iNjTfZ3uZOJjFibT8tCrsIaijrTQAV1BqtoEIRdqgATj4RFexRAmlFcCXrLOnW/+OIVUeEN0BOKGrXroyliwOYXSl/Ff4WfXzH4sGDp0z2FxKFQo6UlFQqfpMMkUjE8OncEgMH/gw7WxXrOF9hROqLfUi6swD6mAeswxBCCCGfkdgVgrKoP2SuTSCgbo6fiImNw9Klm7F1225qjycg7ds1wcgRvlCprBEZGY0h/lNx6dIN3ve1s1Vh86a58PLKz/naS5dtxtJlmzlfl4U8eZzRpHFNNGlSC0W8CkAs5v7Pt9FoxNVrt7B373EcOHgSkZHRnO+RHQxq9AY+1SJZx/hYEtKK3yGsgxDhoAI4+UxUsMdgAItY50hnMAD917rjutaKdRTB6tC+KSYHDDH5vlrtC3TvOQphYa9NvjchlsLePgeGDO6Gdm2bCOKWzy8yGpAS+heS7iyAIe4p6zSEEEIIxKp8UBb1h9ytBSAS5t+fer0BO3/fh0WLN+LdOyqsCYWrqzOmTR0K78plAAAPH2nh23c8Xr40Xe9iR0d7bN+6AO7ueb7/5B80PXA5Nm/5k/N1WVIqFShUMB+8vDxRuHDaP16FPWFvn/F2oHFxCXj85DmePHmOx4+f48nTUNy4fgevwmk2YlZUKJCAxd2fw4SH9TNiiFqjXcw6BBEWKoCTz0QFe4gA7APQiHWWdG9ipOi23AORcVLWUQTL368H+vp2Mtl+9+8/QY9eoxER8c5kexJiyby88mPs6P6oVOkn1lG+zqhDijYYSXcXwZAQyjoNIYSQbEhs7QZlkSGQe2gAkXDfG1y4cB2BM1fgHrU7EQyRSITOnVtg+NBesLJKu+E5LOw1Onb2QziDIqirqzO2bVkAZ2du73Y2Go0YM3Yu/tx9mNN1hcjJyQH5PPJAJpNBLBFDIhZDIpVAIhZDLEn7d0RkFB4/fo63bwV1Qtki5LTTYeMALRxUOtZRPnYAQBO1RkvFTvIJKoCTL4oK9sgN4AaAnKyzpLv2xBoD17tRP/BvmDljBFq15L/v4c2Qe+jdZyyio2N534uQ7KZ+/WoYNcIXbm65WUf5OoMOyU+3I/neUhgSX7FOQwghJBsQW+WGwmsgFPk6AWLhFr5DQ19h1pwgHD58mnUU8hEPD1dMnzYM5cuV+PBYdHQsOvn44fHj58xyFcjvjq1b5kOttuN0Xb1ej8FDpuLosbOcrktIOpnEiOW9nqOkeyLrKB97A6CUWqOlNyjkM1QAJ18VFezRHMBfrHN8bPtZeyzal4t1DMGSSqUIWjkNVaqU5W2PS5dvol//8YiPF9RfdIRYFLlchu7d26CfbydYWwu3/ZNRn4yUJ1uRdG8ZjMl0+yghhBDuiRROUHr9ArmnD0QStoPfvyUhIRErg7Zjw4Y/kJKSyjoOeU8iEaNb1zYYPKgrlMpPv39Gj52DP/9kf0q6RInC2Lh+DmxsuH3Nl5KSij59x+LCheucrksIAIxoHo42laJYx/ivFmqN9m/WIYgwUQGcfFNUsMcKAP1Y5/jYhN/y4PANW9YxBMvGxgpbtyxAER6Gqpw7fw39B0xEUhINUibEFHLmdMAw/15o2bIeRAJrrPcxoz4RKdqdSH6wBoZ4Les4hBBCLIDYxgOKQr0h92gHkUTAF4ONRuzefQTzFqzFmzfUYkFIChbwQGDgcJQq6fXZ712/cRcdOw0RzPD6SpV+QtDK6VAo5JyuGx+fiO49RuJmyD1O1yXZW5MyMZjYJox1jP9aqdZo+7MOQYSLCuDkm6KCPawAXAVQhHWWdIkpYvRe5Y5H4cI9AcJarlyO+HX7Iri4cHda/uFDLTp2HoK4uATO1iSEZEypkl4YN3YAfvqpKOso32Y0IPXlQSQ/WAVd5DXWaQghhJghqUMZKAr1hSxPQ8EOt0x3/fodTA9cjhs3qbgoJBKJBH16d8AvA7pAJvtyu5yevUbj7LmrJk72bXVqe2PJ4omQSCScrhsVFYMuPw/Dw0d0SIFkXWGXZKz21UIhE1Qt8S6AsmqNlm5TJ19FBXDyXVHBHmUAnAfA7eXoLHgeIUePFR6ISxL2i2KWChbwwLatC2Bnp8ryWhGRUWjfYRBevDDdZHRCyKdEIhGaNa2N4cN6cz4siQ+6iEtIvh+E1LDDAOi1BiGEkG8RQeZSH4rCvpA6VmAd5rvCw99i7rw12LP3uGBOEJM0RYsUQGDgcBQtUuCrz4mOjkWVau2g1xtMmCxjWraoh5kzRnB+5194+Ft07uJP7+dIltha6bFxgBZ57AXV5ikFQGW1Rkunb8g3UQGcZEhUsMcIALNZ5/jYqbsqjNzqCvoW/roK5Uti7ZqZkMtlmV4jOTkFXbsNx/UbdzlMRgjJLCsrJfr07oBePdtxfpssHwxxj5H0YDVSn/0Bo57aJxFCCPk/kUQBmXsbKAv1gVjFffs+riUnp2Dtup1YveZXJCYmsY5DPiKTSTGgfxf49unw3RPUf+4+jNFj5pgo2Y/r4tMK48cN4HzdZ89eopOPPyIi3nG+NrF8YhEwv2soKheKZx3lv0aqNVrh/oEmgiEJCAhgnYGYgaQ7C88BqA7Ak3WWdB5OKdAbRPj3qTXrKIL18uVrPHkSioYNq2f6FMHceatx8NApjpMRQjJLp9PhwsXr+Ovvo3B2dkLBgh6sI32TSG4PmUs9KDw7QyRVQh9zH9BT0YAQQrIzkdweysJ9YVNhCeRuzSGS27OO9F0HDp7EgF8m4cjRM9DpdKzjkI+UKumF1asC0bBBdYjF379D+Pc/DuLGTeEe7rlx8y6MRiMqVfyJ03Vz5LBFtarlsG/fP0hOSeF0bWL5+tR9i+blolnH+K9jAPopi/qzzkHMAJ0AJxkWFezhCuAGAAfWWdIZjMDQTW44/8CGdRRB695Ng9GjfnyWaWjoKzRu2hOpqfQinxChqlC+JMaM6Y9iRQuyjpIhNDCTEEKyL3MZbPmx23ceYsaMFbh0+SbrKOQ/FAo5Bg/qhu7d2kAiyXhrzPET5uP3Pw7wmIwbY8f0R9efW3O+7rVrt9Gj1ygkJdGdeSRjqnnFYU6XF+C4M09WRQIopdZoX7AOQswDnQAnGaYs6h+bdGfhYwDtWWdJJxIBVbzicTTEFrFJ3A4LsST/Xr8DlcoGpUv/2AC9yVOX4O7dxzylIoRw4eXL19j5+z6Eh0eg1E9FYG2lZB3pm0RiGaT2P0FRoBskOYrCmPgChsRXrGMRQgjhkdShDKxKBcC69DRIHUpDJM58ez5TiYiMwsyZKxEweRH1TRagcmVLYHXQdNSp7Q2x+Meqcnv3/4MHD57yE4xDp89cgZtrbhT5Rj/zzHBxyYkSxQtj3/4TMBiE1wedCIubYwoWdAsV2tBLAOiq1mgvsA5BzAedACc/LCrYYx2AHqxzfOx+mAJ9gjyQnCqsS5JCIhKJsGD+ODRqWCNDz3/5Mhx163elwT6EmBGVyho9e7RDt64a2NgxLCdCAAAgAElEQVSYx8k6ANBFXEby/VVIfXUEMNIbMUIIsQgiMWS560FRuC+kjuVZp8mw+PhEbNwUjHXrdyIuLoF1HPIfVlZKDBvaEz6dW2a6xePAQQE4cvQsx8n4IZGIsWjhRNSrW4XztfcfOIFhwwNhMND7PfJlSpkBa/s9QwFnwd0tsF6t0fZkHYKYl4zfJ0TI/w0G8JB1iI8VdknGqBZ0gvBbjEYjRo6ahctXQjL0/CtXb1HxmxAzExeXgMVLNqJu/Z+xes2vZnNrq9SxPGy8V8Ou/lHIPX0gkihYRyKEEJJJIokCck8f2NU/Chvv1WZT/E5MTMLqNb+ibv2fsXjJRip+C1DlSqXx9+4gdPFpleniN5BWRDcXer0BQ4dNx/kL/3K+duNGNREwaQjn6xLLMaZVuBCL3w+RVpMi5IdQCxTyw5RF/VOS7iy8CKA7BHQRpZBLMt7FS3Hnhfm8oDE1vd6AI0fPoE4dbzjY5/jmc3/buQ83b94zUTJCCJeSkpJx7tw17Pz9AKRSCYoWKQCpVPhtotIGZtZ9PzDTCob4pzDq4ljHIoQQkgFiq9xQFOptVoMtASA5OQVbtu6Gn99UHD12zmwuHmc3w4f1xpTJfrCzU2V5LblMhj17j3OQyjT0egMOHT4Nb++ycHZ24nTt4sULQalU4Oy5q5yuS8xfe+93+Ll6JOsY/6UD0Eyt0T5hHYSYH2qBQjItKthjPICprHN8TKcXof/avLj5zHxu/WfBxSUXftuxGDlzfn2eacfOfvj339smTEUI4YuzsxP69e2Etm0aQyaTso6TcUY9Ul8dR8qTbUgN/wcw6lknIoQQ8jGRBDLnWpB7doYsd21AJPyLrelSU3XY+ft+rFy1Da9fR7COQ75jyeJJqF+vKidr6fV61KjZCRGRUZysZyo5cthi6+b5KFjQg/O1581fi9VrfuV8XWKefvJIxPJezyERC65eOEGt0U5jHYKYJ8Gc3iVmaQaA06xDfEwqMWJGp5dwUOlYRxG0sLDX8O07DvHxiV99jl5HhSZCLEV4+FtMnrIEDRv3wB/BB6HXm8mfb5EEMpd6sKmyDnaNzkJZbBjE1q6sUxFCSLYntnaFstgw2DU6C5sq6yBzqWc2xW+9Xo+dv+9Hg0bdMWXqEip+m4m7dx9xtpZEIkHz5nU4W89UoqNj0bP3aISGct/6c9jQXmjfvgnn6xLz42SrQ2Cnl0Isfp9GWg2KkEyhE+AkS6KCPfIBuA7AjnGUT1x7aoWB6/JCb6ChmN9SpUpZBK2cBqn08xOhnXz8cO0anQAnxBK5u+fBoIFd0bRJbYjFZvZz0mhA6uuTSHmyHalhRwAjXfAkhBCTEEkhc6kHuWcnyHLVAETmdZZKrzdgz95jWLZsC549f8k6DvlBdetUwbKlAZytd/feY7Rq3Y+z9UzJPW8ebNs6H05OX7+bNzMMBiOGDQ/E/gMnOF2XmA+pxIjlPZ+jlMfXD8oxEgPgJ7VG+5R1EGK+qAc4yRJlUf+opDsLnwPQsM7yMRe1DjYKA84/sGEdRdCePw/Dy5evUe8LtxMeOHgSz57RmwNCLFF0dCwOHz6NgwdPwcFRjQIF3LM0TMqkRCJIVPkgd2sORX4fiOT2MCSEwpgazToZIYRYJLGNBxSF+8GmwkLI83WARJUPMJe/M5A2CH7/gZPwHzoNO3fuR3RMLOtIJBOSk1PQrSt3bzmdnOxx48ZdaM3w/U50TCxOn7mCpk1qQ6GQc7auSCRCvbpVcPPmfXofmE35N32DOiUE+TOyl1qjPcU6BDFvdAKccCIq2GMLAB/WOf5rwm95cPiGLesYgtfXtxP8/Xp88tiKlduwaPEGNoEIISZVxCs/Bg/uhjq1vVlHySQjdG/OIeXJdqS83A8YUlkHIoQQ8yaWQZ6nMeSenSDN6Q3AfAreHzt85AyWLN2E+/dpXpoluHghGHa2WR+Cme7Jk1A0b+kLnc487yYrXboY1q+dCSsrJafrJiUlo2fv0bh69Ran6xJha/hTDCa3C2Md40u2qjXaLqxDEPNHJ8AJJ5LuLDwEoCWAXKyzfMy7UDxO31XhXbwZDX1j4MqVEOTM6YASxQt/eEwuk+L3Pw4wTEUIMZW3Ee+wd98/OHHiIvK45IK7ex7WkX6QCGKbvJC5NoEifxeIFTlhTHwBY8o71sEIIcSsSGwLQOn1C2wqLIDcvQ3ENnlhjsXvEycvYuiw6di0aRciIsxr0CH5uhrVK8DV1Zmz9ezt7RAdHYvr1+9wtqYpvXr1BjdD7qFJ41qQSLhrSSSVSlG/fjWcOnUJbyPotVR2UDB3MuZ0eQmpRHAHZG8BaKUs6p/COggxf3QCnHAmKtijMIBLEFg/8NAIObqv8EBcknn1KTQ1iUSMpYsDULt2ZQBpfRIbNu7Oy5AVQoiwlStbAkMGd0PFij+xjpIlurcXkfJ0O1Jf7INRn8Q6DiGECJJIooTMtQnk+TpB6lSRdZwsOXvuKhYt3mi2BU3ybWPH9EfXn1tzumZMbBwaNuqBd+/Mt5VagwbVsWDeOE6L4AAQEfEOnXz8qR2KhbNVGrBhwFO4OgjuDsoYABXUGu191kGIZaAT4IQzyqL+EUl3Ft4G0BECOipiZ61H/lwpOHxTUHV5wTEajTh67CyqVCkHZ2cniMUi2KpscPTYWdbRCCEmFhb2Grv+PIzLl2/Cw8MVLi45WUfKFLG1K2R5GkFRoBvEVi4wJobBmPyWdSxCCBEEiV0RKIsMhnX5+ZDnbQmxtSvrSJl2+UoIRo2ehRUrtyE8nH7OW6qcOR1Rt24VTtdUKORQqazxz4kLnK5rSo8ePUN4+BvUrcPt18ba2gp163jjwMFTiI9P4HRtIgwiERDY6QWK5xXcQREjgI5qjZaKEYQzdAKccC4q2GMqgPGsc/xX0FEnrDvuyDqG4Dk45MCObYvg7p4Her0BTZv3xtOnoaxjEUIYqlypNHr2bIca1SuwjpJl+ujbSA39Gymhe2CIf8Y6DiGEmJTYxh1yt2aQuTWHJEcx1nGyxGg04sSJi1i7ficuXbrBOg4xgWJFCyL4j+Wcr6vXG6BpOwD37j3mfG1T6tGjLUaN8OV83UePn8Gny1BERcVwvjZhq1ftCPSpK8iLhtPVGq3gakrEvFEBnHAuKthDDGAvgEass3zMYASGbnLD+Qc2rKMInrt7HuzYtggODjlw9txV9Oo9BvSzghBSsKAHevZoi+bN6kImM//ZCvp315ES+jdSQ/fCkEi39xJCLJPYKg9kbk0hd2sOib15t7YCgJSUVOz+6wg2bPgDjx7ThczsRC6X4dqVvyCRSDhf+8KF6+jWYwTn65qa35Du6Ne3M+frhoTcR7ceIxAfn8j52oQN78LxmPdzKMSCuXf/g4MAmqg1WgPrIMSyUAGc8CIq2MMBwGUAnqyzfCw2UYJuyz3w8p2MdRTBK1XSC5s2zoVSqcDsOauxbv1O1pEIIQKRM6cDfu7SCh07NIOdnYp1HA4YoYu4itTQv5H6Yh8MSeGsAxFCSJaIlc6QuTaBzK05pI5lIaDuhJkWHR2L7Tv+xuYtuxFBg/myrb/+XIXChdPeYj5+/Bz58rlBzFEFb9DgyTh85Awna7E0aeIgdOrYnPN1L1y4Dt9+45CcTPMIzZ2rQyo29NfC1krPOsp/PQVQTq3RRrIOQiwPFcAJb6KCPUoDOAvAinWWj90PU6BPkAeSU83/jQDfateujKWLA2AwGNCh42DcvvOQdSRCiIBYW1uhbZtG6NZVA1dXZ9ZxuGE0QBdxCamhe5DyYi+MyRGsExFCSIaIFI6QuzaFzK0ZpI4VAJFlDIB//jwMGzYFIzj4IBITBdenlpjY7Fmj0KJ5XQDA7dsPcfHSDXTvpuFk7bCw12jWoo/Zn3IWi0WYPXMUmjWrw/nax46fw6DBU6DXC65wSjJIITNiTV8tCuVOZh3lv5IAVFFrtNdYByGWiYZgEt4oi/q/Srqz8BkAbkd1Z5GjrR651ak4cduWdRTBe/o0FBER71CtWnmcOn0JT5++YB2JECIgqak6XL9xF1u37cajR1q4uuZGrlxmPmtBJILY2g2y3HWgLNQbUqdKgFgOQ8ILQE+FF0KIsIjk9pDnbQ2rEmNhXXoKZC51IbZ2S5tsZuZu3LyHGTNXYsrUJbh+/S50Oh3rSEQA3PK6oFrVcgCAHDls4dtvHBo3rokcObL+3s7W1gZ2diqcOHExy2uxZDQCR4+dQ/HihZAvnxuna3t65oWbW24cPUqzCc3VeM0rVCooyKGmvdUa7QHWIYjlohPghHdRwR5LAAxkneO/5u3JhZ3n7VnHMAsuLrkQFvaadQwiYCqVNdxccyN37pyQSCQwGo0wwpjWO96IDz3kjUYjjEYgKioGj588M/sTNuRzFSqUQq8e7VCzZkWILKAA84FRh9TXp5EaugepLw/CmEqDoAghbIhkdpDlaQiZWzPIclUDROY/kyGd0WjE8X/OY926nbh8JYR1HCJA3pXLYP26WR8+btqsNxwc1di0YQ4nrzuMRiO6dh9hEYNVlUoFVgcFokL5kpyvvXnLn5geyP1AUsKvdpXfYVgzQb6vX6HWaAewDkEsGxXACe+igj1kAI4DqMo6y8cMBmDEVjecuUdDMQnJKGdnJ5QrWxzFixdGXrfccHXNDTe33Jk+dfMq/C0eP3qGR4+f4eFDLR4/Tvt1ZGQ0x8mJqRXI747u3dugZYt6kMstbO6CIRWp4SfSeoaHHYZRF886ESHEwomkNpC51IfMrTlkzjUBsWX9XE1OTsHuv45g/Ybf8eRJKOs4RMDs7XPg3Jn/zyYaOmw69u0/gYkTBqFzJ276Xj97/hItWvZFUpLgWkT8MJXKGps2zEWxYgU5X3v9hj8wa/Yqztcl/KjqFY85PqEQC6871jkAtdQaLTWXJ7yiAjgxiahgDxcAVwHkZp3lY4kpYvRbkxf3XipZRyFEkPLlc0P5ciVQvlxJlCtXAnnzuphk36ioGNy+/RAHD53C4SOnqSBuxhz/x959RzWRdmEAf5LQawAVQRDbB7bVXewdXftii72uKNh777oq9l6x966AihVXLNgVu4KraABBUSCA9JTvDzQ2kJJJZhLu75w9kHbnWRvJnXfua2OFPr07oFfPdoxcnsw1ClkGpO8vISv6HLLeX4Yi4yPbkQghOoJnWAz6tk2gb98KerZu4AkM2Y7EOIkkCfsPnMS+fccRFy9hOw7REpeD9sPWthgAYNPmA1i5agdMTIwRcGIz7O2Z2ZNk5y5fLFrsw0gttllbW2LfnpUoW5bZcSgAcPjIacz5ZzXkcuorcZmLfTp8PCNhbCBnO8qP3gNwFYrE0WwHIbqPGuBEYyS+Tg0BXATAqSUrH5P1MNDHCe8TdefyUUJUYWdXAu3aNUP7dn+iQnkntuNAJpPj1u0HOHv2Cs4HBkMiodET2sjIyBCdRa3Q/+/OGjuRonkKyCRPkfUuCNL3lyCNvw8oaJMoQkg+8QTQs/4DerZu0C/ZFAJhFQA6NErqGxGR0di1yxfHfM/pxCpbolmbfOajSePaAIBLl29hyNCZAIAGDWpg25aFjBxDLlegV5+xePDgGSP12GZXsjj271sJO7sSjNc+dSoIk6YsoY0xOaqkMAtbB0egmDnn9lGQAvhTKBJfYTsIKRqoAU40SuLrNBLAGrZz/OjVe0MM2lwaKRncux6IEE0wMzNBq5aN0KF9c9SqVY2zs5tlMhlu3nyAM2cvI/DCNSQmJrMdiRQQn89Di+YNMcCjC6pXr8R2HLVSZCVC+v4qst5fgvT9JcjTP7AdiRDCMXyj4tkNb1s36Nk2Ak/fku1IavXw4XNs23EUFy4E04pRUmhjx3hg8KCeAICYdx/QtFlv5WPe88ejs6gVI8d5FR6BTqKhyMzMYqQe28qUccC+vStgYy1kvPbFoBsYM3a+zvxa6QozIzk2eUWgvC0nTzSOFYrEq9gOQYoOaoATjZP4Ou0B0IftHD+688oEY3Y5QCbnZuOPEHWwsrLEAI8u6N2rPUxMjFnJkJ6egbCwcGRJZeDzeBAI+ODx+RDw+eDxeShR3BrFiln/9DqZTIZTpy9h9ZqdePv2PQvJiaoqV66Abl3bwv2vZjAzM2E7jpopIJM8Q9b7IEjffVkdzrmVOIQQdePpZa/yLukGfdumEAgrQ1dXeX/x6VMqAk5dxOEjp/Hs2Uu24xAd0LpVY6xaOUN5u3YdEZKSPwEALMzNEHByC0qUsGHkWJs3H8SKVdsZqcUFlStVwK6dS2Fuzvw+WNdvhGD4iDlIS0tnvDYpOD2BAiv7RaFW+VS2o+TkoFAk7sl2CFK0UAOcaJzE18kY2RsdVGc7y49O3rOEtx+nxpQTohZsNr5jY+MQcv8p7t9/hpCQp3j2/GWel0w6O5dFgwY10KCeK2rW/A1GRl/noGZlSXHg4Els9NmPhASaFa6NjI2N0LZNE3Tr2lbnV4V/ochKgjT2KrLefVkdHst2JEKImvCNSnwea+IGvRKNwNO3YDuSRjx8+ByHj5zG6TOXqSFGGFWmjAPOnv7alO7bbzzu3H2svN20aV1sXD+XkWPJZDJ07T5Sp07e1KxRFVu3LPzu/TRT7t9/hkFDpiM5mZkNwh0cSqKzqDXWrd8NmYxz86s5baboHf5y5eRnoycA6gpFYtpFnmgUNcAJKyS+TmUB3ANgxXaWH/lcKIadl5hZMUAI15iZmWCQVw/06d1BY41vmUyOq8F3cPr0JdwLeaLyam0DA33UcK0KN7c66Na1LYyNszex/fQpFVu3HcbOXcdonqgWc3Yui25d26B9u+awsDBjO47GyBKfKZvh0rh7tDqcEG3G04OeTQ1l01tgWZntRBqTlPQJJ05ewOEjZ/DixWu24xAdxefzcO/OceV7wHne67Fv3/HvnrNsyRS4uzdj5HihYeHo0nUEpFLd+dncpHFtrF83B3p6zO+D9ez5S3gNmo64uASV6vzV1g1zZo+GubkppkxbCn//QIYS6r6BTePg9ScnN2ZPBFBTKBLrzhklojWoAU5YI/F1ag3gFABODd5WKIA5R+1w7mHRWJ1Dio5GDWth7twxsCtZXCPHe/MmCsd8z8H/eCA+fIhXyzFsbKwwfFgfdOvaRvkG/sOHeKxbvwdHj52lzXi0mKGhAVq3aoyuXduiZo2qbMfRKEVWMqSxwdnjUt5fhTwtmu1IhJA88I3toWfbCPq2TaFXoiF4+uZsR9Kou/ee4MiR0zh77goyMjLZjkOKgEMHViuvGjt85DRmzf5+lLBQaIFTAVsZm3e9dt1urN+wl5FaXPFXWzcsXTIVfD7zY5gSEhIx33s9Tp2+VODXGhsbYeaM4RB1yp7lvmPHUSxeupnhhLqrze9JmN0lhu0YOVEA6CAUiU+yHYQUTdQAJ6yS+DrNADCP7Rw/ypLxMGqHI+6/YWcmMiFMsjA3w5Qpg5VvItXt0eMwrF6zE9eu3dPI8QCgtKM9Ro/uj7Ztmig38HzzJgozZ6/CnTuPNJaDqEe5co7o2qUtOnZoDisr3d4gLify1GhI4+5AFnc3+2tSGKCgy4AJYQ2PD4GFC/RsakFgUxN6NrXAN7FnO5XGJSQkwv/4BRw5ehrh4ZFsxyFFzJzZo9CjuzsA4OGjUHTvMeqn5/w4K1wVWVlSiLoMw3//vWGkHlf06O6OObN//rVjysWgG1i6bAtev47K87mWlubo1bMd+vTpqDxxsWr1Tvhs2q+2fLrGtWwqVvePgr6Ak32+eUKReBbbIUjRRQ1wwiqJrxMPgD+A9mxn+VFymgCem0pD/NGA7SiEFJqbWx3MnTOGsY2AfiUsLByr1+zCxaAbaj9WbipXroAJ4zxRv74rgOzxK+vW78amzQcgl9PPO22nr6+HFs0boFu3v1CndnXlyY6iRpH1CbL4e5DG3YU07i5kCQ+gkHJygyNCdAJPzwQCq9+hZ1MTejY1IbCuAZ5+0RnR9C2FQoFbtx/i8OFTCLxwDVlZujMSgmiXbxu3aWnpcK3ZATn1NtaunoUWLRoycszHT8LQo+donZtFPWhQD4wbM0Bt9RUKBW7eeoCjR8/g5asIvHv3AYmJyRAIBCjjVAr/+18Z1KpVDaJOLZVjbRQKBeZ7r8e+/SfUlkvXlCmeiS2DxTA34uSfzzMA3IUiMSfDkaKBGuCEdRJfJ0sAdwD8j+0sP3obr4+Bm5wgSRGwHYWQAuHxeBg7xgODvHqo/VgSSRLmL9iAU6eCcvzgwYYO7ZvjnzmjlZv7XL8egomTFiEuXsJyMsKU0o726NKlNTqLWsHGhnPbSWiWQgqZ5Nnnhnj2SnHaVJOQwuMblVCu7NazqQmBsDLAY35OrjaJi0vAMd9zOHr0LCIiaSwTYV/16pVw6MBq5e2WrfsjIuLnP5s2NlY4HbAVlpbMjCVatnwrtm47zEgtLpk4wQsDB3TV2PHS0zMgEAigr//zv60ymQxTpi7FyYCLGsuj7azNpNg2OAJ2VllsR8lJOLLnfqs2FJ4QFVEDnHCCxNepCoBbAEzZzvKjp1FGGLatNDKyiuZKQ6J9jIwMsXTJFLRo3kDtx7p27R6mTFuqthnfqqhcuQLWrZkNe3tbANmzwcdPXIjbtx+ynIwwSSAQoFmzeujWtQ0a1K+pljmW2kieEglp3J3sFeJxdyBL+g/ZoxcJId/jQWDxPwg+N7v1bGqBb+rIdihOkMsVuHb9Lg4fOYOLF2/QvhqEU4yNjXDvznHlz/2Ro+ciMDA4x+e2b/cnliyezMhxMzIy0aHTELx5k/dID22z0HsCOnVqyWqGjIxMjBk3H0FBN1nNoU2M9OXY4BmJyqXS2Y6SkzQA9YQiMX0AI6yjBjjhDImvUzcAh9jOkZNLz8wx7YA9aIIC4Tpb22LYuH4uKleuoNbjZGRkYvmKbdiz158zq75zYmVliZUrpqNund8BAFKpFFOmLUMArSjRSfb2tujSuTU6dWwBO7sSbMfhFEVWIqRxIZB9aYonPIRCxskPSoSoFU9gBIFV9eyV3Ta1oGfjCp5+0dtb4FdiYmLh5x+Io8fOIjr6PdtxCMnV2dPbUaaMAwBg3fo9WLd+T67P9dk4D25N6jBy3HshT9Cn73hOvwcuDIFAgE0b56Fhw5qsHD8lJQ1Dh8+ixSoFwOcBi3u/RaOKn9iOkpu+QpFYt3aPJVqLGuCEUyS+TssAjGc7R04OXLPC6jPUUCHcVblyBfhsmKf2ed9hYeGYMGmR1mwCJBDwMWG8Fzz6dwZAMwWLAh6Ph99/r4S2bdzQqmUjjczA1zpyKWRJoZAlPoMsMRSyxOeQJYZCkcm9qzkIKSyegTUElhUhsKz0+WtlCCwqAvyiPc4kJ7GxcTh3/ipOn7mEBw+e61xjj+imlSumo03rJgCAwAvXMHLUP7k+19a2GAJObIG5OTMXHM/33oC9+/wZqcUlpqbG2LN7OSpXUu9imh9JJEnwHDQNT5680Ohxtd1491h0rcvZySLrhCLxSLZDEPIFNcAJp0h8nQQALgBwYzlKjpadtMXRW0K2YxDyE2fnsti7ezksLNS3KZdCocDOXb5YuWo7MjM5OV/ul9zdm2Gh9wTlrMG163Zj/QZakKDr+HweatT4DW3bNEHLlo1gY03/hv+KPD0WssRnkH/TFJd9egnIaaM7wmF8PQjMKiib3fzPzW6+ES1c+JW4eAnOn7+K02cu4969x7RZNNE6gwf1xNgxHgCAiMhotGzV/5fP79qlDebNHcvIsdPS0tGuwyBERb1jpB6XFC9ujUMHVivHCKrb+/cfMdBzKl6+EmvkeLqiR/0EjGnL2T1frgFoKhSJte9DI9FZ1AAnnCPxdSoB4B4AB7az/EguBybtK4XgMPU1GQkpKEdHO+zfuxLFi1ur7Rjv33/E1GnLcP1GiNqOoQk9e7TD7FlfFyLs3uOHBQs3spiIaJJAwEftWtXRpk0TtGzREEKhBduRtIM8C7Lkl58b4l//U2R8ZDsZKYJ4hsU+r+j+5j/zCgBfn+1oWkEiScL5wGCcOXMZt+88hEwmZzsSIYXWpHFtbPKZDyB7oUaNWh2Rmpr2y9ds37YI9eu5MnL8Gzfvw2MAM7PFuaZ8udI4sH+VWhfXANknLjwGTMbbtzRuqSDcKn/Cgp5vwdGtb94BcBWKxDFsByHkW9QAJ5wk8XWqDeAqAAO2s/woLZOPoVsdERptxHYUQlC8uDX2710JR0c7tR3j8pXbmDR5MRITk9V2DE1atHAiOnZooby9Zu0ubNi4j8VEhA0CgQD167mibZsmaN68AWOXRBclioy4n5risuSXgDyT7WhEF/ANIDCv8FOzm2dII40KKjk5BRcuXMPpM5dx/UYIbWZJdIatbTFcDtqvvN2952g8fPj8l68pVcoWJ49vhomJMSMZZs1ehcNHTjNSi2vq1f0D27YuUtsG4y9evMYAz6n4+JHGrxVEZYd0bBwYAUN9TvbysgA0E4rEOe9ISwiLqAFOOEvi6zQIwCa2c+TkY7IePDeVxjsJrTYi7LGwMMO+PSvwv/+VUdsxzp+/inETFkIq1Z3xB0ZGhjiwfxUqVSyvvG/ipEU4SRtjFln6+npo2LAm2rZxQ7Om9WBqysyH4iJJIYUsORzypBeQp0ZClhIJeWoU5J+/UnOcfIdvAL6JA/imjuCbOEBg6gi+iSP4Fs4QmJcDeDSru7BSUtJwMegGTp+5hODgu8jK0p2f44R868a1I7Cyyt7IdtacVTh8OO9mdO/eHTBz+nBGjv/pUyrc23ni3XvdvCpqwnhPeA7sxnjdhw+fw2vwdCQlcXbzRk6yt8rCtiFiWJly9kTmKKFIvJbtEITkhBrghNMkvk6bAXixnSMn4bGGGLS5ND6l89mOQooggYCPnduXoFatamo7xqlTQZg0ZYlOrhRzdLTDsSPrlZd1ZmVJMWDgZNy5+5jlZIRthoYGaNy4Ntq2aYKmbnVhZGTIdiQdovtxXzsAACAASURBVIA8PRbylCjIUyM/N8Ujlc1xeWo0oKAmnU7h6YFvYv9Nk9vxm68On2d0c/P6bW2Unp6BoEs3cfrMZVy5chsZGXTCiei+b0ea7Nt/AvPmr8vzNTweD3t2L0fNGlUZyXD5ym0MHjKDkVpco6enh8MH16ByZeY2xbx+PQTDR85BWlo6YzWLAnNjGbYOioBTcc7+275HKBL3YzsEIbmhBjjhNImvkx6AMwCas50lJ3demWDsbgdIZfThjWjW6FH9MXRIL7XV9/cPxLQZy3R6Q6wmjWvDZ+M88HjZf38TE5PRvedovHkTxXIywhXGxkZo6lYHbdq4oXGjWjA05NxULt2ikEGe9h7y1IgfmuSfV5CnvwMUNK+YU3h88I1KKldwf9fcNikNvrEtwBOwnVKnZWRk4srVOzhz5hKCLt2ihhIpciZPHAQPjy4AgLv3nqBP33H5ep2TUykc9/Nh7ET35ClLcPzEBUZqcU3Zsg7wO7aRkV+rwMBgjJuwgK5KKSB9gQJr+kfhj7KpbEfJzRUALYQiMWe784RQA5xwnsTXyQLZuwgzc4qeYadCLDHPtyTbMUgRou55fIePnMbsOatRFH4+LF86FX/91VR5+1V4BESdh9GqOfITU1Nj/NmsPpr/WR/16rnSzHA2yKWQp73Nbo6nx0KRGQ9FZgIUGQmQZ8Zn386QQJEZD3lmAiDPYjuxduLrg29gBZ6BNXiGQvAMrME3sAbP0Aq8z/fzjUpkN7mNSwF8GlOiacnJKbhxIwQX/r2Ofy9eR0rKrzf9I0SXtW/3J5Yszt6IMjk5BbXqdMr3awd4dMWkicxcbJyYmIy27p6Ii0tgpB7XjBndH0MGq7b4xtfvHGbOWkmb7xYQjwfM6RKDVtWT2I6SmzAA9YQisW7+4Sc6gxrgRCtIfJ1KA7gJQH07/alg87/FsD2INmUi6mdjY4XjfhtRrJi1Wurv238C873XF4nmNwD8VtUFRw5/P6Zu+44jWLJ0C0uJiDYQCARw/aMyGjWqhcaNa6OiSzm2I5EcKLI+ZTfIPzfEFRmfG+aZCZArv4+HIiPhm6a5jq1I4+t908z+/NXACnxD68/NbCvwDK2/PsfACjx9M7ZTkxyEhoXjypXbuHr1DkLuP9PJ8WRENXw+DwKBoMitrHV2LosT/l+3jWr6Zx/ExMTm67UCAR/7961C9WoVGckSGBiMkaPnMlKLa0raFsO/F/ZCICjc+M+du3yxeMmmIvMZg0lDmn9Ef7c4tmPkJhbZze9wtoMQkhdqgBOtIfF1ckX2pTWcXHY356gdzj6wYDsG0WF8Pg9btyxUzjlk2o6dx7B4CSf3nVWr/XtXwtW1ivK2XK5An37jEBLylMVURJuUKGGDxo1qoXGjWrQ6XMtlN83joZClAfIsKOSZ2Rt3yrOgkGcB8szP92X9/LgsE1BkfX1clgmF4pvHvrxekb0yncfTB/gGAF8fPMHnrzwD4Mv3fAOA9/Ux8A2y7+Prf32cbwDe59vfPs4TGGc3tKmZrbW+rPK+cvUOrly9g9hYzjY/CAeUK+eIBfPHw9TUBBMnLUJoWNHpRQkEAty/dwIGBvoAgCHDZuLSpVv5fn2F8k7w890IfX1mrmYZM3Y+zp67wkgtrlm7ehZatGhY4NetWbsLGzbuU0Mi3deuRiKmd3rHdozcpAFoKhSJ8/8XjhAWUQOcaBWJr5M7AH8AnBsomSXjYdROB9x/bcJ2FKKjevVsh1kzR6ql9uYtB7Fi5Xa11Oa6li0bYc2qmd/dFxERjfYdByM9PYOlVERb0epwQkhh0SpvUlACAR8DPLpi5Ih+ygZwVpYUa9ftxtZth3R6L5dv+R7doNykceWqHdi0+UCBXj9kcC+MGd2fkSxx8RL85e4JiYSz4yoKrUXzBli7Zna+n69QKOC9YCP27vNXYyrdVbtCClb2ewsBn5N/j+UAugpFYl+2gxCSX9QAJ1pH4us0AsDaPJ/IguQ0ATw3l4b4A22URphlbGyEC+d3wcbGivHaRbn5DWR/eDx/dhdKlbL97v59+09g3vx1LKUiuqJECRs0algTjRvXRn1aHU4I+UZycgqu3wjJbnoH36VV3qRA/ve/MljoPQFVqzrn+HhIyFNMnroEkZExGk6meQu8x0PUqRUA4PSZyxg33rtArxcIBDh6ZB0qVSzPSJ6AgIuYMGkRI7W4pKJLOfj7+eTruTKZDNOmL9fZjUHVrbxtBjYPioCpIWfnpY8XisQr2A5BSEFQA5xoJYmv0woAY9nOkZOYBH0M3lIasUm0KRRhzvBhfTByRD/G616/HgLPQVOLzAqh3Hj074zJkwZ/d59CoYCo8zA8D33FUiqia2h1OCGEVnkTVenp6WHwoB4YMrhXnmM7UlPTsGjxJhw+clpD6djRt09HTJ82DED2huZ/uXsWuEaliuVx9Mg6CATMXGg8dPgsBAXdZKQWVwiFFrh5/Wiez8vMzMLYcd749+J1DaTSPXZWWdjkFYESFpyd579eKBKPYDsEIQVFDXCilSS+TnwARwHkf5tvDYr4aIAhWx0R/4ma4ER11taWCDy3G6amxozWjY2NQ0fREMTHJzJaVxsVL26Nq5cP/nT/9RshGDBwCguJSFFAq8MJ0X20ypswqXKlCliwYEKBT6BeunwLM2auxMeP8WpKxq5ataphz65lAACZTA7Xmu2RkZFZ4DqjR/XH0CG9GMkUGxuHv9p5Ijk5hZF6XPHowSnluJ2cpKamYejwWbh166EGU+mOYuZSbPKKQCnrLLaj5CYAQEehSExnb4nWoQY40VoSXydjAJcA1GY5So5evjPEsG2OSErj3LhyomWmTxuGvn06MlpTJpOjv8dE3Ln7mNG62ux68BFYW1v+dL/noGkIDr7LQiJSlAgEAlSr5oIarlXh6loFf/xeGVZWP/95JIRwW0JCIu4/eIaQkKe4F/IEjx6F0SpvojJ9fT0MH9YHXp7dC71COSEhEbP/WYPz568ynI59FuZmuH3r6yhiUZdhePbsZYHr6Ovrwe/YRlSo4MRIrmO+5zB9xnJGanGBoaEBHoScBI/Hy/FxiSQJXoOm4/GTMA0n0w1CUxl8PCNQpnjBT95oSAiAxkKRWLfO6pAigxrgRKtJfJ1KALgJoCzbWXLy7K0RRmx3RGoGn+0oREs5OJTEmVPbGduZ/osVq7Zj8+afVzwXZTt3LEHdOr//dH9YWDg6dR5a5MfEEM0rW9ZB2RB3/aMKypRxYDsSIeQHb95EIeT+U2XD+/XrKLYjER1T7TcXLPCewFhT9viJC5jvvV7nViZfvLAH9vbZ+7lMnb4Mfn7nC1Wn2m8uOLB/NQQCZj6/DfCcguvXQxipxbayZR1w5lTO+wbFxsZhgOcUvHwp1nAq3WBuJMf6gRFwtstgO0puIgDUFYrEur+pANFZNJ+BaDWhSBwr8XX6C8B1AEK28/yocql0LO8bhbG7HJCeRU1wUnCjR/VnvPl95eodbNlyiNGauiAsLDzHBriLSzl06NCi0B+kCCms16+j8Pp1FI4eOwsgexzSH79XQY0a2Q3xKlWcGf/3gRCSu6wsKZ4+fYGQ+09x795T3H/wlMaIEbUxNDTAqJF/o//fnRlrxgJAh/bNUbtWNUyZtlSnxlQ8D32lbIC7OBd+j41Hj8Owa/cxDPDoykiu+XPHwr39IKSmpjFSj025nYiPjIyBx8DJiIp6p+FEusHYQI6Vf0dxufmdCOAvan4TbUcrwIlOkPg6uQE4B8CA5Sg5uvXSFBP2lEKWLOfLxQjJSaWK5eF7bEOulxkWRsy7D+gkGgqJJImxmrpC1KkVFniPz/GxyMgYtGzdH/Qzk3CJoaEBqlZxhqtrFdRwrYo//qgMS0tztmMRojMSE5Nx//4z3At5gpCQp3jy9EWh5goTUlCurlWwYP54tV75o1AosHuPH1as3K4Tf65HDO+LEcP7AgBu3LwPjwGTC13LyMgQx/184ORUipFs+/afwLz56xipxaaF3hPQqVPL7+777783GOA5BR8+6OZ8eXUz0FNg1d9RcC2bynaU3GQBaCsUiS+wHYQQVVEDnOgMia9TXwC72c6Rm8vPzTDtgD1kcmqCk/zZsP4fNGtaj7F6MpkMffqNx/37zxirqUuqVnXG0cO5fzjxGjQdV4PvaDARIQXD4/FQrqyjsiHu6loFpUvbsx2LEK0RERGtHGUSEvIU4a8j6cQn0SgjI0OMGzsAfXp3BJ+vmc8ML1+JMWny4kLNzOaSFs0bYO2a2QCA+PhE1G+o2gruGq5VsXfPckYWoigUCvT7e4JW771jaGiAa1cPw8zMRHnfw0ehGDR4OhITk1lMpr30BAos6f0W9Z05PY5ogFAk3sF2CEKYQA1wolMkvk6zAcxhO0duzj20wD9H7UCjhEleLCzMcD34MPT0mBtvsGTpFmzfcYSxerrGyMgQIXdP5PqBMyjoJoYOn6XhVISoxsZaqJwh/lu1inBxLgtzc1O2YxHCuuTkFIS9eI3Hj0KVM7zj4iVsxyJFWO3a1eE9bxwcHe00fmypVIr1G/Zi85aDkMnkGj8+ExwcSuLC+a9roRo16aHyquQZ04ehT29mNqKPiIhG+46DkZ7O2TEXv9S7V3vMnDFCefvGzfsYPmKOTox2YQOfD3h3j0bTKpw+eTBfKBLPZDsEIUyhBjjRORJfp10A+rGdIzfH71pioX9JtmMQjuvYsQUWLZjIWL2LQTcwbPhsxurpqm83UPqRTCZH85b9EBMTq+FUhDDLzq4EXFzKwsW5HFxcysHFpSzKODkwOmOWEK6QyeR4I45CWNhrhIWFI+xFOMLCXtO/5YQzTE2NMWG8J3p0d2d07F1hPHz4HJOmLIFY/JbVHIXB4/Fw55afcoWy56BpCA6+q1JNY2MjBJzYglKlcn5vWFA7dhzF4qWbGamlScWLW+PMqe3KX9vAC9cwfsICZGZmsZxMO/F4wKzOMWjzO6dHUu4TisR92A5BCJNo5ySiizwBOAJoynaQnHSomYi0TD5WnS7BdhTCYa1aNGKsVnJyCmbMXMFYPV2Wmpqe62MCAR/du7XFqtU7NReIEDWIiYlFTEwsLl26pbzP0NAA5cuXRkWX8tnNcZdycHEuCysrSxaTElIwCQmJCHvxudEd9hqhYa/w6lWETsw3JrqpQYMamD93LOzsuPG5oHr1Sjju54PFSzbjwMGTbMcpEIVCgdCwcNSsURUA4OJcVuUGeFpaOmbMXIEd2xczERF//90ZZ89dwcNHoYzU05SZ04crm9/+/oGYPnO51l4pwAUT273nevP7MoABbIcghGnUACc6RygSZ0l8nUQArgOoxHaenPSon4C0TD42XSjGdhTCQaamxmjQoAZj9Xw27Ud8fCJj9XRZWnruDXAA6NqlDdau201v+onOycjIxLNnL3+aAVu8uLWyGf7la7lypaGvT28hCXuysqQID4/42uz+/JU2YSPawtzcFFMmD0FnUSu2o/zEyMgQs2eNRLNmdTF9xgrExsaxHSnfwkJffW2Au5RjpOaNm/dx+MhpdOvaVuVafD4P3t7jIeo8TGtWT3v074yWLbMX5uze44eFi3xobwQVjGz9AaLanB63FQqgk1AkpjPHROfQpxeik4QisUTi69QWwE0AzFyzxjAPtzikZvKx54o121EIx7i51YWBgT4jtSIjY7Bnrz8jtYqC9LRfz2W0sbHC79Ur417IEw0lIoRdHz7E48OH+O9W0enp6aFcOcevTfHP41RKlLBhMSnRVbGxccqxJV+a3eHhkZBKpWxHI6RQ3Nzq4J/Zo2Fry+2FMI0a1sLJ45sx5581OHP2Mttx8uV56Cvl9y7OZRmru2TpZjRuXBslGfg9q1DeCcOG9taKKwpbNG+AiRMGAQDWrd+Ddev3sJxIu3k2i0Pvhpw+URsLoK1QJE5gOwgh6kANcKKzhCLxG4mvUzsAlwCY5PF0Vgxv+QHpmTwcuWnFdhTCIa1bMjf+ZNnyrVqzwoQL0vKxMZGbWx1qgJMiTSqV4sWL13jx4jVOBlxU3m9ubgqHUiXh4FASpUrZZn+1/3rbxMSYxdSEq1JT0/D27XtERb3D2+h32V8/3456+w7JySlsRySEEZaW5pg+bRjat/uT7Sj5ZmlpjpUrpuPPZvUwd946JCV/YjvSL33bAC9XrjT09PQYOVn26VMqZs9ehU0+81WuBQBent1x/nwwnj1/mfeTWVKlyv+wdMkU8HiA94INtKBGRb0axsOz2Ue2Y/xKGoD2QpH4NdtBCFEX2gST6DyJr1NHAMcAcHJ3L4UC8PYriYAQmrNKsi87vXn9KIyMDFWudS/kCXr3GcdAqqJj8yZvNG5U65fPeflSDPf2XhpKRIjusLKyzG6Ml/raIP/SJLe3L8HIv3uEe9LTMxAdHatsbisb3G+zvyYk0IguovtatGiIObNGwsYme9FLQkIi7tx5hFt3HuH27Yd48yYKZmamMDc3haWFORo1qomOHVugtKM9y8m/evf+I6ZNX4br10PYjpIrQ0MDhNw9odzUuX3HwXjxgrl+3uJFk9ChfXNGaj0PfYUuXUdAJpMxUo9pQqEFdu5Ygp27jsHfP5DtOFpNVFuCSe3fsx3jV+QAughFYj+2gxCiTtQAJ0WCxNdpDICVbOfIjVwOzDxij38fm7MdhbCsVctGWL1qpsp1FAoFunUfhcdPwhhIVXQcPrQW1X5zyfN5f7boi7dvOf1GlhCtwuPxYGNj9XX1+LdN8lIlYWdXguaOc1RWlhQxMbGIevtzczsq6h3i4hJoXiwp0pYsnqxc9f3ylRibNx/EqdNBee4nwuPxULNGVQwc2A1uTepoImqeFAoF9u0/jmXLtyE9H1fNsSHgxBZUqOAEAJg4adF3VyqpytLSHKcDtipPZKhq9Zqd2Oizn5Fa6iAQCDjboNcWbX5PwqzOMeDx2E7yS+OEIjFneyWEMIU+SZAiQSgSr5L4OpUDMJLtLDnh84F/usQgI5OH4DAztuMQFjH1AedkwEVqfheCUJi/k1BubnWxb99xteVo26YJ7oU8xfv3nL5UkhDGKBQKfPwYj48f4/HgwbOfHufzeShR3AbFilvDSmgJKysLCIUWsLKyhFBoDisrS1gJv34vFFowtpdCUZOZmQWJJAkJCYmQSJKRIEn8+n1C4ufHkpAgScTHD/GI/RAHuZwa3ITk5s2bKDx7/hI+mw4gMDA43yeEFAoF7tx9jDt3H8PLszvGjPZQrmwGAJlMjufPX6JqVWd1Rf8Jj8dDn94d0aB+TUyavJiT7zVDQ18pG+AuLuUYbYAnJiZjzty1WLt6FiP1hg3tg8AL1/DypZiRekyj5rdqmlZJxkwR55vf66j5TYoKWgFOigyJrxMfgD+AdmxnyU2mlIfxexxw5xUnR5YTDdi/dyVcXauoVCM9PQNt2g5AzLsPDKUqOu7c8oO5uWmez7sYdAPDhs9WSwYbGytcubT/83Fu4uChAFy/HkIrKAkpIBMT489NcgtlU9xK+LVx/n0TPfsxQ0MDtmMzKiMjEwmSpG8a2p+b11++/+axhITs71NT09iOTYhO4fN5jJwkqlvnd6xZMwsW5l8XyxzzPYeHD59j0sRBMDPT7OcHmUyGjT77sdFnP6capQMHdMXECdmj6q4G34HXoOmMH2PVyhlo3aoxI7UePQ5Dz16j87wigGiXes4pWNL7LfQFnH7/fhJAJ6FIzJ2/wISoETXASZEi8XUyBXAZQA22s+QmLZOPUTsd8DiCNgsriq5ePojixa1VqrHRZz9Wr9nJTKAiRCAQ4Mmj0+DlY5lGzLsPaNqst1pyGBjoo3ev9hg8qCeEQgsAQERkNA4dOgVfv/M0L5cQNTIyMoSxsREMDPRhYKAPfX09GOh/+V7/+/sN9GFgYPDN9988R//rc/S/3P7mtUD26JDMzCxkZWYhM+vz18ys7Puzvnyf/VV5f2bmN9//8Jys7+9PS0vn7IgCQkjh1K3zO7ZuWQA9va8Xcg/wnILwVxGYN28sGjX89T4m6vD4SRgmTV6M16+jNH7snDRoUAPbtiwEAMTGxqGxW0/Gj2FjLcSpgK3K92mqWrJ0C7bvOMJILcI+17KpWNkvCob6nO613QPQRCgS007TpMigBjgpciS+TiUB3AJQmu0sufmUzsfw7Y4IizZiOwrRICMjQ9y/dyJfDdjcpKdnoEGjbkhJoRV8BeXoaIfAc7vy/fy69btAIklSWx4zMxMM8OgKj/6dYWyc/W9BZmYWzp2/igMHTyIk5Knajk0IIYQQburYsQUWLZiovB0d/R7u7QchNTUNnTq1xNQpQ75bJa4J6ekZWLZ8G/btP876FWs21kJcCz6svK2u92vu7s2wbMkURmplZGSic9fhnB2FQvKvikM61g2IhLEBp1f0RwCoIxSJ37EdhBBN4uf9FEJ0y+d/6NsC4OwySjMjOdb0j0K5ErRyqyhxKFVSpeY3AJw7f5Wa34X0WwFnaFaqWF5NSbJ9+pSKNWt3oXPX4fjvvzcAsleHt3Nvhv17V+KE/yb06tlO45c8E0IIIYQ9/v6B2LBxn/K2vb0tJoz3BAD4+Z2HezsvBAXd1GgmIyNDzJg+DNu2LkRJ22IaPfaP4uIl+PAhXnnbxaWsWo4TEHARF4NuMFLL0NAAy5dOpb0rtJyzXQZW9ed88zsRQFtqfpOiiBrgpEgSisRPAXQCkM52ltxYmsiwxiMKDjaZbEchGuLgUFLlGv7+gQwkKZp++61igZ5fsZJ6G+BfhIdHomv3kT/93jo7l8WsmSNx5dIBzJ0zBpUrVdBIHkIIIYSwa83aXQgMDFbe7tnDHbVqVQOQPfZj6PBZmDhpERITkzWaq349V5w4sRnu7s00etwfhYa9Un7v4lxObceZ888aJCV/YqSWi0s5jB83kJFaRPOcimdiTf9ImBtxuvmdjuyZ33QZKSmSqAFOiiyhSBwEoAuALLaz5KaYuRTrPKJQUsjZiIRBDg52Kr0+JiYWN289YChN0fPbby4Fer66V4B/Kz09A1OnL8OZs5d/eszExBjdurWF77ENOHRwDTp1agkjI0ONZSOEEEKI5s2YtRKxsXEAAB6PB+954777+X8y4CLaunt+1yjXBAtzMyxbMgUrV0yHpaW5Ro/9xfPn3zTAXdTXAI+NjcOiRZsYq9evbydW5rgT1ZSyzsI6j0gITTm9l2QWgC6feyCEFEnUACdFmlAkPgWgNwDO/rQqKczCWo8o2JhJ2Y5C1MzRUbUV4MdPXGB97qK2Egj4qFK5YCuoy5Z1UFOanCkUCkyZuhQPH4Xm+pzq1SpiofcEXLl0AFOnDNF4RkIIIYRoRmJiMqZMW6p871e6tD3GjPb47jlxcQkYOXouxo33Rny8Zqc/tmndBAEntrDS0A0LC1d+7+KsnhEoX/j6ncO1a/cYqcXj8bBwwXhYW1syUo+oXwkLKdZ5RKK4Bac/q8sA9P7c+yCkyKIGOCnyhCLxEQADAXC2c+hok4k1HlGwNOFsn54wwNFRtRXgfjT+pNDKl3dSbjSZX+ZmpmpKk7uMjEzMmLkCcvmv/7mysDDD3/1EOHNqO3btWIrWrRpDT09PQykJIYQQognXr4dgz15/5e1+fTuhevVKPz3v9JnLcG/vmeOVZOpUvLg1tmz2xuxZIzV6ddrz0K8rwCtUcAKfr9oeO3mZMWslY3vwFCtmjUULJ6k9M1GdlakMawdEws6K01drKwB4fu55EFKkUQOcEABCkXgXgBFs5/iV8rYZWN0/CmbcnitGVGBvb1vo196//wxi8VsG0xQt1Qo4/gQAa5tP/vffmwJ9gK1TpzpWrZyBSxf3Yszo/rCzK6HGdIQQQgjRpOUrtuHlSzEAgM/nYYH3+Bw3U4yPT8TYcd4YOXou4uISNJqxZ492OO7nk2NzXh3evIlCenoGgOwNOp2cSqn1eDExsVi2fCtj9Ro3qoXp04YzVo8wz8JYhrUekXAqxvn9ukYKReKdbIcghAuoAU7IZ0KReAOASWzn+JWK9ulYPyCSVoLrKLms8Cc3/PzPM5ik6Cno/G8AMGNhBfgXmzYfKPBrihWzxpDBvfBv4B74bJiHJo1r0+oiQgghRMtlZGRi4qRFkEqzRzCUL1caI4b1zfX5gYHBaOvuiZMBFzUVEQDg5FQK+/euxOhR/dV+VZpcrsCL/94ob6tzI8wvDh4KwJ07jxir17tXe3h5dmesHmGOlakMGwZGokLJDLaj5GWKUCRez3YIQriCGuCEfEMoEi8FMJftHL/iYp+OjZ6RNBNcB6WkFu7SyYyMTI1f0qprCtMANzIyhEAgUEOavL148Vq58VVB8fk8uLnVwSaf+bhwfjcGDeoBGxsrhhMSQgghRFOeh76Cz6avJ8cHDuyKyr/Y2yQxMRkTJy3C0OGzCv1+ojAEAj6GDumFwwfXoEJ5J7UeK1RDG2F+oVAoMH3GCuXKcyaMGzsA7dybMVaPqK6EhRQ+XhHa0PyeLxSJF7MdghAuoQY4IT8QisSzAaxgO8evlCuRgU1ekSgp5PS8MVJAqYVsgF8Nvovk5BSG0xQdhoYGhd4gia0xKAAYWWVkb2+LcWMG4HLQPqxYPh21a1dnIBkhhBBCNM1n0wHl5o8CgQALvSfkudI6KOgm3Nt5wc9Ps1cSVq5cAceOrkf/v0Xg8dRzNVpo2LcNcPVuhPlFRGQ01q3fw1i97E0xJ6Bf304q1ypXzhH6+rQfjCrsrbLg4xWhDWNPVglF4plshyCEa6gBTkgOhCLxeACb2M7xKw42mfDxjISDDed/AJN8KmwD/OnTFwwnKVqqVnEu9EpuVhvgdx8zVktPTw9t2zTB7p1LcTpgG/r17QQLczPG6hNCCCGawOfzYGMthJNTKTg4lIStbTHYWAthYWEGY2MjnR79JZVKMW3Gcsg+j9RzcSmHIYN75vm6pORPmDp9GQYNno537z+qO6aSoaEBpkwehYLzdgAAIABJREFUgp3bl6hlf5JvN8LUxAiUL3bu8lXOZGeCnp4epk0dig3r/4GlpXmBX+/kVApLl0xBwImtGOTVg7FcRY1T8Uxs8oqAPbc3vASALUKReCzbIQjhIjoFSEjuhgIwBdCH7SC5KSnMwiavSIzc7oDwWM3trE7UIzU1vVCvC/282ocUjrt700K/ls054BmZzJ78evf+I0raFkO5co6YNnUoxo0dgNNnLuHAgQA8fhLG6LEIIYSQwjIxMUblSuVRtaozKlYsD1vbYihmYwVrGyGshJa/bHJLpVLExHxAdHQs3ka/Q3R0LKLevsOLsNcIDXsFuVyhwf8T5j19+h+2bT+sbHQOGdwT5wOD8eLF6zxfe+XqHbi388SkiYPQrWtbdUdVqlOnOk74b4L3gg3wPx7IWN2wsNdQKBTg8XgoVcoWZmYm+PQplbH6uZFKpZjzz2rs2b2c0dXtzZrWwwn/TTh4KADHT/yL6Oj3uT7X3NwUTZrUQasWDdGsWX0IBHzExycy2pgvSv5XMgNrPCJhZcr5fbj2AxjCdghCuIqnUGj3D3lC1Eni6yQAcBiAiO0sv5KYKsConQ4IizZiOwpRwfRpw9C3T8cCv65ps96IefdBDYl0n6GhAa5eOVjo1c69+4zDvZAnDKfK57F7d8DM6cMZqRURGY3WbTxQq1Y19OjujhbNG3x32fSzZy9x4OBJBJwKQlpa4U7UEEIIIYUhFFqgWdN6qFv3d1Sp8j+ULeOolpXcnz6lIuT+U9y99xj37j7B4ydhyMzk/GrPnxgY6MPf1wflyjkCAJ48eYHuPUcpV4bnR/16rpg/byzs7W3VFTNHgYHBmDVnNRISEhmpd/7sTpQubQ8A6NVnLEJCnjJSNz8Wek9Ap04t1VJboVDg7r0neBEWjgRJEhITkyEUWqBUKVuUdrRHtWou372PO3X6EuZ7r2fs17UoqeyQjtV/R8HcmPPNb38AXYUiMW0URkguqAFOSB4kvk4GyP6B0obtLL/yKZ2Psbsd8DjCmO0opJDGjO6PIYN7Feg1SUmfULsup8/PcFo792ZYumRKoV8/eMgMXL5ym8FE+efl2R3jxw1kpNbSZVuwbfsR5W0bGyt06dwa3bu1/e7D76dPqTh+PBAHDgXQKiJCCCFqU7y4NVo0b4AWLRqidq1qrGw6nZGRiStXbiPgVBAuX7nN6OaG6vbHH5Wxb89K5YmC5Su2YcvWQwWqYWJijIkTPNGju7va5nTn5OPHeMyYuRKXLt9SudbqVTPRqmUjAMA/c9fiwMGTKtfMLysrS5w9vb1QY0uY8uFDPOb8swb/XrzOWgZt9keZNCzvGwUTw/yfPGLJeQDthCIxzUYl5BcEc+bMYTsDIZxmVGmsLP35Kl8ADQCUYTlOrgz0FGjxWzKeRhojOkGf7TikEKpVq4h69f4o0GsePnwOP3/mLhctaqZNHQoHh5KFfv2BgycRE8PO6vvWrRqjevVKKtfJzMzC5ClLvvtgn5aWjnv3nmDPXn88fvwCZuamKF26FAwNDVCtWkX06tkedev+gcysLLx+HQm5nPMfDAghhGiBRg1rYf7csZgxfTjcmtSBo4Md+PzsbasUCgVCw8Jx9+5jPHn8AiH3n+L27Ye4fiMEly7fRtClW4h6+w48Hg/W1pbK1xWWnp4A5cuXRpvWTdC3TydUqOCEzMwsvH37nvM/9969+wALCzP8/vl9Qg3Xqjh3/gokkqR818jKkuLy5du4c/cxatb4TWONXBMTY7i7N0OJEja4dfshsrIKv6C1bBkH1K3zO4DsXxMmmur5lZ6egeTkFDR1q6uxY37Lz+88hg6b9d1moCT/6lRIwbK+b2FswO2/6wCuIrv5TZdoEpIHWgFOSD5JfJ3MAAQCYOddTD5lSnmYeqAUroWxN5uYFE5hRlrs3uOHBQs3qimRbnNwKInAc7tUWtXE5vgZfz8fVHRRfVOnkwEXMXHSojyfZ29vi+7d2qJL59awsbFS3h8fnwhfv3M4dPgUIiNjVM5DCCGkaOHxeGjWtB6GDumFqlWdv3ssISER16+H4GrwXQRfu4ePH+PzVdPAQB+VKlVAtd9cUK1aRdSv7wobayEjeT98iMfOXcdw8FAAUlIKt4G5JhgZGeLk8c1wdLQDANy//wy9+44t1JxzIyNDjB83EH16d9DoavDIyBhMnrqk0KNL3NzqwGfDPADZ//89e49hMl6eBAIBAs/t1OgomZiYWMycvQrBwXc1dkxd07jSJ3h3j4a+Hud7ZXcANBeKxPk/s0VIEUYNcEIKQOLrJAQQBOB3trP8ilTGw+wjdvj3CXuX3JGCa9SwFrZs9i7Qa6ZOXwY/v/NqSqTbRo38G8OG9i7062UyGar9/leBZmoyxcrKEteDDzPyIbSgMzH19PTQonkD9Ojujjp1qivvVygUuHbtHg4cDMClyzdZ+XUhhBCiPfh8Hlq3aowhg3vB2bms8v6wsHCcO38VwcF38eTpC0Y2pjQ0NEBnUSsM8Oiq0pVf30pK/oQDB05i924/xMVLGKnJtDp1qmPn9iXK9wsLF/lg127fQter4VoVC7zHw8mpFFMR8ySXK7B12yGsXbe7wKvB7UoWR9DFfQCAlJQ01KzdEZruf/Tu1R4zZ4xQ+3EUCgUOHT6Fpcu2cPrEDNe1rJaE2V3eQcDnfJ/sMQA3oUicv7OChBBqgBNSUBJfp+IALgNQffaAGsnlgLdfSZy6b8l2FJJP1taWuB58JO8nfkPUeRiePX+ppkS6i8/n4d8Le2FXsniha0RHv0ez5n0ZTJV/rVs1xqqVM1Su899/b9Cuw6BCv75cOUd07/YXOnVsCQuLrxuJvnv/EUeOnMaRo2cQGxunck5CCCG6QyAQoF27ZhgyqCfKlHFQ3v/kyQus37gXQUE31Xrstm2aYJBXD/zvf2UYqZmenoFjvuewbv0eTm4y+M+c0eje7S8A2VnbdxiMiMjoQtczMjLE6JF/4++/O6tlM9LchIaFY+KkRfjvvzcFet2tG8eU41uat+yHqKh3akiXOyMjQ/x7YQ9jVyDkJDIyBtNnrsDt2w/VdoyioH2NREzp+A4a/GNdWC8ANBaKxO/ZDkKINlFtMBohRZBQJP4AoDmAcLaz/AqfD8wQvUPnOtxckUJ+Fh+fiJiY2Hw/Xy5X4OUr2oiwMOrXr6FS8xsA3kbn//eKaXXrMnMRiqqbQYWHR2LhIh80duuJWXNW4fXrKABASdtiGDmiH4L+3Yu1q2ehfn1XjV4yTQghhJt+q+qC0wFbsWjBRGXz++GjUAweMgNduo1Qa/MbyL5662TARbTvOBhDh8/CgwfPVK5pZGSI3r3a43TAVnRo35yBlMxasnSzclybkZEh5s8bq9LP5PT0DCxeuhk9e49BeHgkUzHzVNGlHI4dWY8BHl0L1HgPDf36kY2J0XEFlZ6egV27Cr/q/lfkcgV27fZFuw6DqPmtoq51EzBVO5rfYmSPPaHmNyEFRA1wQgpBKBJHA/gTQBTbWX6FxwMmtnuPPo3oyiht8eTpf/l+rlQqRWZmlhrT6K7OolYq1yjIyQomCQR8NP+zvsp1UlPTcOLkvwwkyv5wd/jwabR1H4ihw2fhzt3HALJX2rVo0RDbty7CuTM7MMCjK4RCC0aOSQghRHvweDx4DuyGA/tXKsdnhIQ8xUCvqejeYxQuX7mt0TwKhQJBQTfRo9cYzJy1Ep8+papc08rKEosXTcK2LQsZG7PChJSUNMyatUp5u3bt6soV4ap4+PA5OoqGYPOWgxobe2ZgoI9JE72wa+cylCqVv7naz0O/bgLpwkIDHAACTgUxXjM8PBK9+47FwkU+321kTgquX+N4jHePhRas1YgB8KdQJNbcmSdCdAg1wAkpJKFI/AbZK8E5f/Z1RKsP8Gz2ke0YJB+eFqABTgpHKLRA8z8bqFwnOpqdv/oN6tdAsWLWKtcJCAhi5AP/t740FPr2G4+u3Ubi9JnLyg/FpUvbY9JEL1y5dABLFk/GH39UZvTYhBBCuKl4cWts27oQE8Z7Qk9PDzKZDN4LNqBXn7G4du0e2/Fw5OgZtOswCDdu3mekXoMGNRBwYgsGeHSFQMCNj9tXg+/A3z9QeXviBC/Y2ZVQuW5mZhZWrNyO7j1HFXg0iSpq1fwNJ/w3Q9Qp7wUNod82wL+ZNa9J0dHvGVs4IZPJsXnLQXTqPBT376t+BUNRN6T5Rwxryc6G9gX0Edkrv1/l+UxCSI648ROZEC0lFInDALQEwPkl1p7N4jCqtVb8cC/SHj8JYzuCzuvVsx309fVUrhPN0giUjh1bMlJH1fEneXn8JAzjxnujzV8DcOnSLeX9Bgb6aN/uTxzYtwon/DehZ492MDU1VmsWQggh7HBrUgfH/Tahfj1XAIBEkoSBnlOxZ68/y8m+FxMTiwEDp2DuvLWMXF1nZGSISRO9cOTwOlSuXIGBhKpbsGgjPnzI/shiamqMef+MYaz2kycvIOoyDBt99kMmkzFW91dMTY2xwHs81q+b88v52qEcWAEOQHl1nCpevHiNbj1GYsXK7cjIyGQgVdE2pm0s+rtpxV41iQBaCkViOuNBiAqoAU6IioQi8SMArQEks50lL70axmNS+/facHlXkXX37mO6jFGNihe3hpdnd0ZqRbMwAsXc3BR/Nquncp2Hj0K/uyRYnSIiojFk2EwMGToTERHfb7rl7FwWs2eNxNXLB/HPnNGoVLG8RjIRQghRLwMDfUyfNgw+G+fB2jp7Q/YXL16jS7cRuHnrAcvpcqZQKLD/wEn06z8RcXEJjNSsXKkCjhxah8kTBzFy8l0VSUmf8M/cNcrbDRvWzNcK6vzKypJi9Zqd6NptJELDNLdV0p/N6uPEic34s1nO4+FevopAVpYUAODoaA8jI0ONZfuWKld5SqVSrFu/B6Iuw+lqUQbwecCUDu/Roz4zf8/VLAVAG6FIzMwlKoQUYdQAJ4QBQpH4DoC/ADA7T0ANRLUlmNU5Bnz6289JGRmZuHad/cuBddWY0R4wNjZSuY5MJsOTJy8YSFQwbdo0gaGhgcp11L36OyeXLt+Ce3svrFq986eTPCYmxuje7S/4+W7EoQOr0bFjC0b+PwkhhGievb0tDh9ai759OirvO3/+Krr3HI2oqHcsJsufBw+eoUvXEYydKBYI+PDw6ILNm7xhYsLuFU8X/r2O02cuK29PmTIYJUrYMHqMZ89fokvXEVi7bjekUimjtXNjYy3E+nVzsMB7/E9XlUmlUrwKjwAA8Pk8OP+vjEYy/aiwJ0CePv0Poi7DsW79Ho39euoyPh+Y3SUGHWtJ2I6SH+kA2gtF4htsByFEF1ALjBCGCEXiqwA6AeD88t02vyfBu3s09AQKtqOQHPz7L73HUYdKFcujE0PjQ+7cfQyJJImRWgXRsX0LlWskJX3C2bNXGEhTcJmZWfDZtB9duo7A27c5z1CvXr0SFi2YiCuXDmDK5CEoU8ZBwykJIYQUlr29LfbsWoaK34yaOHUqCKPHzkdaWjqLyQom5t0H9Oo9FoEXrjFWs17dP7B751JYWVkyVrMw5nuvQ0JCIgDAwtwMc2aPYvwYUqkU6zfs1fiKZVGnVjjhvxm1av723f2hz9kfg2Jublqg53+Zr96tx0i8ePFaTamKFn2BAgt6RKNVdc2/hy+ELABdhCLxRbaDEKIrqAFOCIOEIvF5AN0BcP70fNMqyVjS+y0M9KgJzjWXL9+CXE6/L0ybMnkI+Hxm5v8EBgYzUqcgypZ1gKtrFZXr+PqdZ33MzstXYnTrPhIPHuQ+ytDS0hz9/xbhzKlt2LljCVq1bAQ9PXYvHyeEEJI7O7sS2L1zKUqVslXeFxEZjVlzVkGh0L73NWlp6Rgzdv53+1ioqmpVZ+zfu5KRDSgLKz4+EfO91ytvN2taD3/91VQtx8qeWT0KK1ZtZ2S2en6UKmWLXTuXYdJELxgY6APAd6v5XVzY2QjT3Nws38+9f/8ZOoqGYPOWg8rNxIlqDPUVWNL7Ldwqc35qKQDIAPQWisSn2A5CiC6hBjghDBOKxMcB9APA+Xcr9Z1TsLJfFIwNOB+1SImLl+Dhw+dsx9Apfzarjzp1qjNSS6FQMLoiLL96dHdnpM7BQwGM1FFVXLwEf3tMwqnTl375PB6Ph7p1fsfqVTNx6eJejB7Vn9XGASGEkJ/Z2ZXAnl3L4OBQUnmfVCrFuPELkJKSxmIy1chkMowZNx8hIU8Zq1m2rAMO7l+FCuWdGKtZUKdOX8K/F68rb8+cPvyXG0mqQiaTYfPmgxB1HoaHj0LVcowf8fk8DPDoimNH1qOiSzmEhn3TAHdmZwX4H39UzvM56ekZWLjIB737jkV4eKQGUhUNxgZyrOwXhXrOKWxHyQ8FAE+hSHyE7SCE6BpqgBOiBkKR+ACAwcj+AcZpNcqlYk3/KJgbUROcSwJOB7EdQWfo6elh0kQvxuo9ehSK2FjN7hhvZGTIyPiWm7ce4M2bKAYSMSMjIxMTJi7ExaD8jf0pVswaQ4f0woXzu7Fx/VzUqlVNzQkJIYTkxa5kcezeufS75jcALF+xjZX9MpiWnp6BIUNn4r//3jBW09a2GPbtXYHq1SsxVrOg5vyzBknJnwAAQqEFZs4codbjvXwlRq/eY7Bk6RZkZGSq9Vhf/O9/ZXDk8Do0blRbeZ+zs+ZXgNvZlchzo+/btx+ifYfB2LXbl64EZZC5kRxrPaLgWpbzW3V9MVIoEu9kOwQhuoga4ISoiVAk3grAC1qwEvy30mlYPzACQhMZ21HIZ/7+5/Hp06/fqOnr67G2k7026dWzHZycSjFW7zwL40/atGkCC4v8XzqbmwMHNL/5ZV4UCgUmT1mCiMjofL9GIOCjadO6qFf3DzUmI4QQkpeStsWwe9cyODrafXf/lat3sHOXL0upmJeU/AkDvabmun9FYVhammPn9sVo1LAWYzUL4sOHeCxc5KO83bpVY7Ro0VCtx5TJ5Ni+4wg6dBrC6Kr6X9HX18PAAV2Vty0tzVHStphGjv1Fq5a5/7qmpKRhzj9r8LfHpAK9FyJ5E5rIsH5gBKo6asVVKAoAw4Ui8fo8n0kIKRRqgBOiRkKReBuAPtCCmeDOdhnY6BmBYuacj1okpKSk4Zjv2V8+h8fj4X8VymgmkJaytDTHiOF9Ga0ZGKid408+fozHvxe5ucFqcnIKRo6aW+DZ5KdO0ZUShBDClpK2xbB798/N76SkT5gydYlWzv3+ldjYOAz0mor4+ETGahobG2Hd2tmsrEoGAD+/8wgOvqu8PWfWSFhamqv9uG/eRKFPv3FYuMiHlX1JNLkRppmZCby8euT4WHDwXbi398LBQwE69/eFbcXMpdjoGQFnO3b3vcknGQAPoUi8ge0ghOgyaoATomafx6F0AcD5n75lS2Rik1cEnIpp5rJE8mv79p3I8xLIihXZmWOoLYYP68PIyukvwsLCNb46p3KlCqheraLKdY4cPQuplLsnuMLCwrFg0cZ8P/956Cu8Co9QYyJCCCG5MTExxo7tS1Da0f6nx44eO8Nok5hL3ryJwqAh05GaytyKUkNDA6xaMQPGxkaM1SyImbP/z95dh0WVfnEA/w5Dl6MooKKkYgfqGmt3YDCKgV2Y2N2ujZ1rg4WN3bFid2KgCF5ASkq6hvn9wU8WVmLivXPnwvt5nn0ehrn33LMGzj33fc/ZlNOn3cSkNObNHaeS62ZlSXHgoDd69ByDZ8/equSav6iyAO46uv9v/dXjExIxd/46jHKdh7CwSJXlUlJYls2+p7U25cU9bQaAASIxc4DrRCiquKMFcIpSgf8PxuwBQO2bj1Usk4E9Y4JQz4oXW8WKtaDgUPj4PCn0GK4m2fOBvb0NXAZ0Jxrz6rW7ROPJgsTqb4kkCydOXiaQDbtOn76K4OAwmY6lq78piqK4s3iRG6ytLX77flaWFEePqcewZbb4+n7GRLelyMgg91DZxqYSFi1gtwd3QcLCIrF23Z6c1z17tEfrVo1Vdv2g4FAMGTYTy5ZvI/pgoTD2Klpx37JFozztVwDg1u2H6OY4CmfOXFdJDiVNfasU7BkThIplMrhORRapAJzowEuKUg1aAKcoFRGJmesAugBI4DqXohjrSbB1WDA61onnOpUSb7/nqULf52qSvbozMNDD5o0LoKmpSSxmfHwijnidJxZPFoaG+nB0bKN0nLt3n/JihZFEkoU9+44XeZxUKsWly3fYT4iiKIr6TXfHtujZo32+7927/0zmB5l89vDRS8yes4ZoTCenjgX+urLt+IlLePr0Tc7rpUsmw8jIQGXXl0qlOOJ1Ht17uuLR41esX08VK8Dr1qmGzZsWQigUAgBiY39i+sxVmDBxCX78iGH9+iVRp7rx2DI8GMZ6vJhrlQSgm0jMXOI6EYoqKWgBnKJUSCRm7gJoDyCW61yKoqUpxVLnMAxrFc11KiXas2dvcedOwavAueoZqe6WL5sGK6vfV6YpY9fuo4iPTyQasyg9ureDvr6e0nGOHlO/4ZcFOXPmOiIiogo95uWr97wo6FMURRU3lSqVx5LFkwt830vFD4q5dPmKD/FVvAWtrGebVCrFgoUbc/pxm5mVxayZrirP4/v3CAwfMRuLlvzbloUN1tYW0NbWYi1+3TrVsGvn8py2Nleu+qBb91F09xqLhrWOxpI+YdAS8qKX+k8AHUVi5jbXiVBUSUIL4BSlYiIx8xRAawBqX70RCICxHaIwzykcQg1efJgoltas3VVg72YuJtmru4EDe6JL51ZEY4aF/8DhI+eIxpQFifYnISHhuP/gedEHqomMjEzs9yh858PFi/QGkqIoStU0NTWxft08GBjk/2A2ODgM9+4/U3FW3Fq1eifR1bz6+nrYuGEBdHS0icWUVVBwKDZu8sh57dynC5o1dVB5HgBw4sRlOHYflWdAJ0lCoRC2NpVZid2zR3scOrgeIpExoqJi4DZpKaZOW1Fs++JzTVMoxXyncIxtHwWBgOtsZBIFoK1IzDzkOhGKKmloAZyiOCASM28BtATwnetcZNGjwU9sHPIdBjpZXKdSIgUGhhTaT1OVg3zUXZ3a9pgzawzxuFu3HkRammoH6Tg41CSywv/EyctFDlNVN2fOXodUmn/OEomEk17sFEVRJd3kSUNRp7Z9ge8fPXaRd//eKCs+IRFLlm4hGrOavQ1ms/BZRhaHDp/B69cfcl4v+2sqkZ1oiggL/4FRrvMwb/56JCQkEY/Pxufn6dNGYs3qWdDW1sLZczfQ1XEUbtx8QPw6VDZD3SxsHBKC7g1483AhDEArkZh5yXUiFFUS0QI4RXFEJGb8ALQAEMh1LrL4wy4Ju12DYFaK3MAfSnbbth/Cz5/5t49v06aJirNRT6VKGWHTxgXQ0iLX9xsAvnz5hrPnVD+oiMTq74yMTJw+fZVANqoVH5+IrwFB+b734OFLxMby5kaHoiiqWGjapD5Gjexb4PsSSRa8z1xTYUbq49bth8RbW7gM6M7J6uusLCnmLViP9PTsAYIVK5ph+tQRKs8jN+8z1+DYY3ShLQEVwcYgTCMjA4RHRMF1zHzMmbtW5a3zShJzUQZ2jQ5CI9tkrlORFQOgpUjMfCjySIqiWEEL4BTFIZGYCUR2EdyP61xkYWuWhn1jGVQtn8Z1KiXOz58J2LLtYL7v9ejersDtyCWFQCDAmtWzUKGCGfHY6zfuU/mKNpHIGJ07tVQ6zvUb9xEdE0cgI9V79Sr/+wPaP5OiKEq1SpcuBfc1syEopL/Ah49fEBdXcoenL1+5g3iLi4kTBhONJ6uAgGBs23Eo57WLSw80bFCLk1x+iYiIwtjxCzF7jnuBC0LkxcYKcPe1e+DYfRTu3itZrYBUzb5CKvaOCYKtGW/uSb8AaCESM/5cJ0JRJRktgFMUx0Ri5juy26G85ToXWZQ1ysSu0UFoVpX8VkSqcF5e5/H4yevfvq+vr4eePdpzkJH6GD2qH1q3akw87vMXvsRXHMlC7NSJyHCmYzwafvlf+RXAU1PTcPMW3UpMUVTJpK2thapVrdGta2tMnjQMW7csxtXL+2FiUprV606fNhLlypUp9JjHj3//fFKSxMb+xLLl24jGdHCoicaN6xKNKat9+07iw4fsWp1AIMCK5dOhq6vDSS65nTt/E926j8bNW8q3T7a3J78CPDk5BYmJvFmRzEvN7ROxc1QwyhrxZleyL7JXfgdznQhFlXS0AE5RakAkZiKRPRjzKcepyERPOwvrBoVA/Ac/V5bylVQqxew57vlupyTRLoOv/vijLiZPGsZK7LXr9rAStzACgQD9+3VTOo7/VwbPnr8jkBE3Xr/5vQB+x+cJkpJSOMiGoihKdbS0NFG1qjW6dmmFSW5DsXXzIly5tB+vXlzA+bO7sH7dPIwb64IO7f+EmVlZlCvLXgHcztYSTr06Fnlcfg/oS5orV32I93seP3YQ0XiykkgkmDt/Xc4QdkvLipjsNpSTXP4rKioGE92WYPqMlUq1RDMxKQ2TMiKCmVFs69M4Du4Dv0NPmzdzqV4AaC0SM+FcJ0JRFEC2USpFUQoTiZnYOG/L9gAuIntFuFrT0ABm9YhAxTIZ2HatHAqYV0cRFhERhYWLNmLzpoV5vl+1qjUaONTCi5e+HGXGjYYNauHv7X9BKCT/PHf37mN48+Yj8bhFadq0PipXrqB0nGPHLhHIhjs/437f4szn9idCoRC2tpVRvZotypc3hba2FnR0tKGtrZX9tbY2tH59raMNLS1NxMbGIyQ4DMEhYQgODkPI93CEhUVCIuHNjR9FUYXQ1NSEtbUF7GwtYWdniSp2lrCzs4KlZQUIhcICz/P1/YzrN+7jydM3eP/+S06Rkg1Tpw4v8t/YzMxMvHhRsj5/FGTpX1vR+I+6MDY2JBKvceO6nH2+8/MLwK7dxzBhfHYRfujQ3rh67S7evP2k8lzyc+nyHTx6/AqLFrop3DbO3t5++E0TAAAgAElEQVQGDx/ReYTqTkMAuHWJxIBmsVynIo8HALqKxEzJ7Q1FUWpGIKVVK4pSK3HelnoAzgIoermNmrj93ghLTpZHembBvSEpslatmAEnp7x/RC5evI0Zs1ZzlJHqNWvmgB3blrKyJff+/edwHTtf5b2/AWDr5kXo0KG5UjFSU9PQolV/JCTwt1VRmTKl8PD+yZzXCQlJ+LNF35zBXOrMyMgA1extUK2aLapVs0X1araws7Mk0tZGIpEgNDQSwSFhCAkOxye/r7h1+xEiIqIIZE5RFBs0NTVhZVXx30J3FSvY2VnCyrJioYXu3KRSKW7dfgRPz1N4rqJis4NDTXgd3ljkcR8/fYWTeJwKMuKHXj07YPWqmcTiPXjwAiNHzyUWTx5aWprwPrUDVapYAcjeXSbuPV7t/i3u2LEFFi9yk3tF9xr3XfDwPM1SVhQJOlpSLHUOResavBooehNAL5GY4e8HcYoqhmgBnKLUUJy3pTaAEwB6cp2LrN4F6WHm4YqIS5btRo5SjoGBHk4c3wpbm8o538vIyEQ3x1EICg7lMDPVaNumKTZtXECkoPhfwcFh6O08Id9WM2wzNTXBP7cOy1wQKcip01exYOEGQllxQyQyxuOHp3Jee5+5hnnz13OYUcE0NARo2tQBPXu0h0P9mrCwMFfp9aVSKd6+88ONG/dx/cZ9BAUV/58BFKWONDU1YWVZEXZ2lnn+s7KsCE1NxTfeRkZGY9bsNSpvM+J1eCMcHGoWedzlKz6YNn2FCjLij+NHN6Nu3erE4vXt54a37/yIxZNHrVpVcfzolpydADt3eWHTZk9OcimMSGSMBfPGw9GxrcznnD17A3PmrWUxK0oZpQ0kWD84BDUsUrlORR4XADiLxAxvJnRSVElBC+AUpabivC01ARwEMIDrXGT1PUYLUw9aIChKm+tUSoQKFcxw/OjmPIOpPnzwR3+XyWq3Moekrl1aYa37HKWLxPlJTU1DvwGT4ecXQDy2LCaMHwS3iUOUjtPbeQLev/9CICPuGBsb4ulj75zXI0bOUbttylZWFhD36ogePdvD3KwskZhfA4Lw6eNX/IiKRVRUDKKiY6Gvp4ty5UxgamqCcuXKoFy5MjA1NUGZ0qUgEPy+8+bz50DcuPkAN27cxyeO/ixTVEnQvl0z2Nvb/L99iRWsrJQrdOfn7r1nmDV7DeLiVLuLvnXrxti5Y5lMx27fcRhbtx1kOSN+ade2GbZvW0Is3p07TzB2/MKiD2TJjOmjMGpkXwDZO5Gc+7rhw0d/zvIpTLu2zbBk8aQiB7cCwIeP/hD3Hq+CrCh5WZZLx8YhIahQmlf3NMcBDBaJGV4lTVElBS2AU5Qai/O21ACwG8BIrnORVXyKEDMPV8QbRo/rVEqEGtXtcOjgehgY/Pvr7XX0Av5atpXDrNgjduqE5cumQUODnXY706avwOUrPqzELopQqIFbNw8rXUj19f2MPn0nEsqKO7kL4NHRsWjZeoBa9L42MjJAly6tIO7VEfXq1VA6XlpaOi5d/gf37j3H06dvEB0j+3BhoVAIM7OyaNa0Ptq1bYZmzRygo5P3AWRwcBhOnb6KQ4fPIjmZDhClKJIuX9wHG5tKrMV/+fI9ho2YxclD7f37VqNZUweZjp0xazUuXrzNckb8IhAIcPHCnjw79ZTV02ksZw/odXS0cdZ7J6ytLQAAn/wC0Md5Iqv955VhbGyIeXPHoVfPDoUel56egfoNekAikagoM0oWDtbJWOMSCiM9Xv2+eAAYJRIz3H9YpSgqX8IlS5ZwnQNFUQXQrT5Vmvpx0wUApQE05jofWehoSdG5bjxCYrQREEG+NzOV14+oGLz/8AXduraGhkb21tTate3x9WsQ/P0ZjrMja6BLDyxdMpm14vd+j5PwPOBd9IEsadumKfr17ap0nM1bPPHx41cCGXHL2soC/fs7AgBOe1+Dz92nnOZTuVIFzJ8/HiuXT0eH9n/C3LycUvGiY+Kwb98JzJi1Chcv/QN/fwYpKfJt8ZVKpUhISMKHj/64dPkfHDjojfcfsgfi2dhUhlCogVKljNC0SX049+mKrKwsfPz4ld7oUxQhoWGRuH//Oc6eu4HjJy/B+8x1/HPnMZ48eY2AgGCUKV0KIpGxQrGDgkIxbMRsJCWp/sFV5coVMHfO2Hx3mORn1+6j+PEjhuWs+CclJRXt2zUjFi8mJg5Pn74hFk8eEokEHz/5w6lXJwgEApQtWxqZmZl49vwdJ/kUJS0tHTdvPcS7d374o1EdGBrq53ucUCjElSs+iIn9qeIMqYJ0rhePlQNCoafNqzryNgDjRGKGri6lKDVGV4BTFE/EeVuuBMDNBBwFSKXAzptlccDHhOtUSoRevTpg1YoZOTerSUkpcOo9rlj0AhYIBBjjOgBTJg9j7RoPH73EaNd5nK4w3rN7BVo0b6RUjPiERLRsNQCpqey3HSxduhRWLJ+GAwe98eQJ+RtyR8e2WOc+BwDQb8BkvHnzkfg1ZGFgoIdxYwdi6BAxtLSUb23g78/Aw/MULly8zeqqTgsLc0yZNAzdurXJU8SKjIzGzl1eOHnqCjIy1HPlHkUVJ1WqWGHY0N4QO3WUuaAMcNv2adbM0Rgx3Fnm49u0G4SwsEgWM+InTU1N3LxxkFiLrLfv/NC3nxuRWIqaP288Bg/qBSB79oy4z3h8+fKN05yKYmRkgNmzxqBP7875vj99xkpcunxHtUlR+RrZJhqj2/FuqPdqkZjhzT06RZVkGlwnQFGUbERiZh6A+VznISuBABjXIQrzeoVDqEEftLHt7NkbmDN3bc7KTgMDPWzetBC6uvxehV+pUnkc9FzLavH7zdtPmDptBafF70qVyqP5nw2VjnPu3E2VFL8BYP7ccWjbpilat2rCSvwqdpYAgJCQcE6K3xoaAvTp3RnXr3pi1Mi+She/o6Nj4TZpKRx7jMZp72ustzQICQnHjFmr0bvPBDx48CLn+6amJli00A3Xrnigt7gTK730KYr615cv3zB/wXo4yzHE8MVLX86K39raWhA7dZLrHGkWr1ZqqkxmZiYOHDhNLF6tmlUV3lFAyoaN+xESEg4A0NLSxMoV03OGY6qrhIQkLFi4ASNHz833QY19VRsOsqJy0xRKsbB3OB+L3wtp8Zui+EO9/7WiKCoPkZhZCWAKAN5UlHs0/In1g79DX4feHLHt3PmbmDBxSU4BtHo1Wxw8sA6mpvxbhS8QCDDQpQfOn92FRo3qsHadGzfuY+iwmfj5M4G1a8iir3NXuVYGFuTYsYsEsila69aN4ejYFlKpFEePXmDlGra22QXwS5f/YSV+YSwszHH82BYsXzYNJiallY536/ZDdO/pihs3HxDITj4fPvpj5Oi5mDd/fZ5erRUqmGHF8um4fHEvHB3bstZaiKKobL6+nzF4yHTcv/+8yGO3bz+sgozy17lTS7mLrFl0R3GBjp+4jPj4RCKxNDQEaNa0PpFYikpJScWChRtyXteuZY/hw/pwmJHsHjx4Acceo3Hs+EXk3gVvX40WwLlkqJuFTUND0K0+79rQTBWJmeVcJ0FRlOxoAZyieEYkZjYDcAXAm4pykypJ2D06CKbGdLs92+74PMHIUXMRn5B9s1Wntj1OndiGOrXtOc5MdhYW5vDc746FCyZCT0+Xtet4eJzC5KnLVLZiuiBaWproLc5/W648nj17i68BQQQyKpyhoT6WLJ4MALj/4DmCgtlps/NrBfjFS6otgLdp0wTep3agdi3l/84kJ6dgwcINmDBxCWJiuL2x8z5zDcNHzkFcXHye71taVsQ69zk4dXI7GjjU4ig7iioZ0tLSMcFtSaFF8PiERM5WfwNQ6N+jrCxaAC9IcnIKjnidJxaveXPld4sp6/GT1zhx4nLOa7eJQ2BlZcFhRrJLSkrBkqVbMGzErJyV7JUrVeA4q5LLXJSBPa4MGtokc52KPLIAuIrEzCauE6EoSj60AE5RPCQSM3sBDAbAm4qynXka9o1lULU8t8XGkuDFS18MHjIDkZHRALJbHhw6uB49e7TnOLPCCQQCDOjfHefP7kLjxnVZu45EkoWlf23FmrW71eKmvWPHFihTppTScY4eY2cl9n/NmuGa08+U5E39f4WHR8HPL0BlvUWFQg1MnzYSO7YthbGxodLxXr36gJ5OY3Hq9FUC2ZHx7Nlb9O0/CYGBIb+9V6O6HY4c3oD1a+fCTMZ+tVZWFvjjj7qsPqiiqOLmVxE8ODgs3/c/f/6m2oRyMTTUR8OG8j8Iy8qig3ULc+jwGWIP20m0SyPBfd1uhEdkt6vQ0dHGyuXTebWT6MmTN+je0xUbN3lg5GjawYIL1SumYt/YIFibpnOdijwyAQwWiZk9XCdCUZT8aAGconhKJGa8ADgD4M2nhnLGmdg1OghNqyZxnUqx5+cXgF7isbh77xmA7JuTNatnYdbM0Wp5g1Khghn271uNxYvcoK+vx9p1kpNTMH7CIpUVi2XRv5+j0jGiY+JU0l6jceO6cHbuAgD4/j0Cd+8+Ze1aQ4fPRL8Bk1mLn1vp0qXgud8do0f1I9KKZt/+kxg0ZFqBBS4uBQWFot+ASfD/yuT7frdubXD18n6McR0AbW2tAuOYlBHBY99qHPRcS2QHA1XylDcvhxbNG2H48D5YuWI69u5eiUqVynOdlkqkpaXDfe3ufN/7/DlQxdn8q1mzBgrNBVCHh8nqLCbmJ057XyMSy9TUBFWrWhOJpYzExGQsXvzvAlgHh5oY6NKTw4zkl5KSil27jyI0NILrVEqcFtUS8feoYJgY8mYtF5B9z+38/3twiqJ4SLmJThRFcUokZs7GeVs6AjgFgNupODLS087C+kEh2HjZFCcfK99blypYTMxPjBm7AMOH9cG0qcOhqamJEcOdUbWKNZb8tSVn6yeXalS3w5DBTujatXWhxTYSIiOjMWbsAnz89JXV68jDztYSjRrWVjrO6VNXkZHB7k2Erq4Olv01NadAfPTYBdaLHqpoT2NSRgRPD3dUqWJFJN627YewbfshIrHYEh+fiPETFuPUyW0wNvp9tbueni6mThkO5z5dsHvPMZw5ez3Pny8jIwNs3bIY5cubAgA+fvRXWe6qoqWlibJly8DAQA8G+nowMNCHvr4u9HN9bWCgj/T0DERFxSAqKhZR0bGI+hGDqOi4PP3WSzpzs7Kwq2KFKnaWsLOzgp2dJexsLWFg8PvDzqNHNmLU6Hn45BfAQaaqdePmAzx58ua3HU+BgcEcZQS0ULC9RhYdglkkD89T6N/PkcjAyOZ/NuT0QckvPnef4uy5G+jVswMAYPq0kbh3/zm+fft9lxFF/eLSPAYTO/2AGq7HKUwCgN4iMXOD60QoilKcQEqHllAU78V5W9YBcAkAPxrw/d+V18ZYfc4caRn8+gTER3Vq22PD+vmwsDAHAGRmZuL4icv4e6cXoqJiVJqLUKiBdu3+xJDBTmjYQDU9hx8+fIl589flbNdVFwvmj8eggb2UjnP7n0fYvec4Xr/+QCCr/C1ZPClntXpaWjpatXH5rZ8035iUEeGA51rY/b/fuLI2bNyP3XuOEYmlCs2bN8TunSuK3BUSGRmNI17nER0dC3Pzchg8qBdKlTICAEilUjT8oxeSklJUkTJrSpcuhfr1aqB+/RpwcKiJWjWrQkdHW6FYWVlSBAQE4d07P7zz9cO7d5/xye8r6w+puGZmVhZ2dpY5he4qdpawtbWEoaG+XHESEpIwfsIiPHv+jqVM1UejhrVx6OD6PN9bsXIHDh0+y0k+Pv94ydwCKbdGjZ2QkEB39xXl8KENRD73PHz4EiNGzSGQkfJKlTLC5Yt7cwZGv/P1Q/8BUyCR0LY4VF562lmY7xSO9rW5HTyvgBAA3URi5i3XiVAUpRxaAKeoYiLO27ICsovg9bjORR6fw3Qwx6siQmPZXf1LZa/anDJ5eJ4VSKmpaTh46Az27juB+PhEVq9vbGwI5z5dMNClBypUMGP1Wr8EBYdizZrduHX7oUquJw9dXR3c8zkGIyMDYjE/+QXg2LGLuHDxFrGCpFCogcWLJqGvc9ec7509ewNz5q0lEp8rJialccDTHXa2ZIrfq9fshOcBbyKxVGnkCGfMnDFa4fMZ5js6dRlOMCPVsLWpnFPsrl+vJqytZXt+LJFkISkpGYmJSRAKhTA1NZGpbU5GRibevP2E69fv4caN+wgL/6Hs/wJnTE1N/l/o/nc1t52dJdGfZWlp6Zg+YyVu3lK/n90kaWgI8ODeCZQu/e8ciLXr9mDf/pMqz6VqVWucP7tLoXMdGvZEcjK/H4Kpwojhzpg1U/Gft7+EhkagbfvBBDIiw9GxLda5/1uQ377jMLZuO8hhRpS6qWSSjtUuobA1490sqNfILn6zM/GdoiiVogVwiipG4rwtDQGcANCF61zkkZAixMIT5fH4C7mbZ6pg9vY2WDB/Qp7WG/EJidi77wQOHTqLlJRUYtfS1NREzZpV4NSrA3r17ABdXR1isQuTnJyCnbuPwtPzNNLTM1RyTXn16d0Zy5dNUzrO2bM30LBh7ZzV/UB2X8sbNx/g7LkbePz4lcKtSoyNDbFi+XR0aP9nnu8793XDO18/pfLmkolJaRw8sBa2NpWVjiWVSrFs+TZ4HVWfvvLy2rp5ETp0aK7QuVeu+mDqtBWEM2KHSGQMJ6eO6OfcFVZWBRe8wyOicNfnKe49eI7wsB9ISExCYmJ20fu/bXm0tbVQsaIZLCqWh4WFOSpVModFRXNYW1cqsK2OVCrFO9/PuHbtLq7fuK+WveKB7B0S9vY2eYrcdlUs822bwwaJJAuLl2xSq0GybFi1YgacnDrmvN68xRN/71R9i9mBA3ti4fwJCp1bz6G7SlpW8Z21tQWuXNqvdJy0tHTUra/8/BCSPPavQdMm9QFk/911GTQVb9585DgrSh00r5aIJX3CYKjLu1ZJVwD0FYkZdlcIURSlMrQATlHFTJy3pRDANgBjuc5FHllSYM+tsvD0MQH9saQa3bq2xsyZrjDPtd05LS0db958xNNnb/H02Vu8efMRaWmyz1k1NjJEvXrV0aBBLTjUr4nate1VVvQGsgtLFy7exrr1exEZGa2y6yri1IltqFWrqlIxwsIi0b7jEEilUjT/syH693dEq5aN8/QYjYiIwoWLt3Hu/E18+fJNprgaGgI49+mKqVOGQyTKO17A1/cz+vSdqFTeXNLS0sShA+tQr14NIvEWLtqIk6euEInFlfLlTXH18n6FWn6s37APe/YeZyErcho2qIV+/RzRqWOLfGcNSCQSvHz5Hj53n+LuvWfEeuva2lRGr14d0KN7uwLbSkilUvjcfYr9Hqfw9OkbItclZc3qWejZoz3XafCutZC8OrT/E1u3LM55/fdOL2ze4qnyPBYtdIPLgO4KnUsL4LK7enl/oQ/gZNXwj15ITEwmkBEZ1tYWOH92N7S0skeMBQWFoqfTWKKLKih+0RAAo9tFYViraBCYL65quwBMEIkZ2suHoooRWgCnqGIqzttyJoA1AHj1kePeJ0MsPVUeianKDwmiiqanp4uBLj0waFCvPIXwX9LTM/D2nR+ePXuLyMhoaGgIIBBoQCjUyPlaQ0MACwtzONSviSpVrGRqB8AGX9/PWL5yB6t9sEmpVasqTp3YpnSc/FYKWliYY+QIZ4idOv1W0Pz+PQIvXvri+Yt3ePHcFwGBwfj1OUBHRxsNG9ZGq5Z/oHXrxqhcqUK+15w7fx3OnLmudO5cWfbXVDj3IbNJZr/HSbiv3UMkFtemTRkBV9f+cp83cvRcPHjwgoWMlGNsZIiePdujX79uBba5kUiycOzYBWzZdhA/f7LXk1RDQ4CmTR3g1LMD2rf/s8CHgr6+n7Fv/0lcv3EPEgn3K+Vat26MRg3rIPH/K+BTU9MgEhnDxKQ0zMxM0KRxvTytO9jkecAba9x3oTjet+jp6eLJo9M5D2cOHzmL5St2qDwPTw93NGmsWBe9ro4jERDA3fBOPpk1czRGDHdWOk6nLsPBMN8JZETO5EnDMG6sS87rM2euY+78dRxmRHHFSE+CZX3D0KQK72YDSAHMFYmZNVwnQlEUebQATlHFWJy3pTOAgwB0uc5FHsHR2ph9pAICIlW3crik09TURJfOLTF8eB/UqG7HdToyS0/PgI/PE5w7fxO3bj/iTXFk+bJp6NO7s1IxMjMz0brtoAKHmJqYlMbQwU4YMKA7sd68cXHxaNXGRa5dAepkQP/uWLzIjUisFy99MWTozGIz6MvAQA/Xrx2ASRmRXOc1a+6MmJifLGUlv4oVzTBx/GB06dKq0N0nL176YtmybfjkF6DC7ABDQ33Mmumap6f+f4WEhGPb9kM4d/6mWv9MEwo14FC/JnqLO6Nnz/asP/w8f+EW5s5bV2z+zuV2/NgW1K1TDQBwx+cJxo5bqPIc7t45ClNTE4XOnTBxiVrO2lBH+Q0+VcTAQdPw4qUvgYzI0dHRxsXze1CpUvmc7/FhlxBFVtXyaVjt8h0VSqtnC8JCpAIYKhIzJ7hOhKIodtAllhRVjInEzEkAbQFEcZ2LPCqZpGPf2CA+TgnnrczMTFy4eBvi3uMxZNhM3Lz1UG17Z0ulUjx9+gYLF21E8xb94Db5L9y89VCtC0W5GRkZwLFbG6Xj3Lz1sMDiNwBER8diw6b9aNNuII6fuETk1+e09zXeFr8bONTC/HnjiMSKjonD1GkrilUhLikpBVu3yje0LCIiSm2K39raWhg/biAuXdgLJ6eOBRa/o6JiMHuOOwYOmqby4jcAJCYmY9HiTZjotgRxcfH5HmNhYY7Vq2bi2NHNqF3LXsUZyk4iycKz5+8wZ95a9HeZgg8f/Vm9Xo/u7bBj+1KVttVSFV/fzzlf5y4eqoqhob7CxW8AMg+RpYCXr94T2XFiUrY0gWzISktLx+o1eQepTps6Al27tOIoI0rVutSLxx5Xho/F72gA7Wnxm6KKN1oAp6hiTiRmHgFoAuAL17nIQ087C8v7hWJyl0gINfhR2Cwunj59g4luS9CsuTNmzFqNGzcfqEVvz8+fA7Fu/V60bTcIQ4bNxMlTVxCfwL+5ND17kBkGevSYbEMXExOTsXjJZowYOQehoREKXy8rSyrzNdVN2bJlsGXzQmhqaiodKytLiunTV6p9j3lFnDx1GV8DgmQ+/uPHryxmI7tWLf/AxQt7MMltaKF/t7zPXEPnriNw7vxNFWaXv5u3HqJHrzF4+OhlgcfUrVMNJ45vwaoVM2Bion7FrtzevPmIfv0nsb4KuFXLP+C5fw1KlTJi9Tqq5vv+3wK4RUVzlbcSs7GupNT51kqeX5JIJFm44/NE6ThlTeTbraMqt24/hF+uh4sCgQCrV82Cg0NNDrOi2KYplGK6YyQW9wmDjhbv7tv8ATQViZkHXCdCURS7aAGcokoAkZj5CqApgPtc5yKvAX/GYuvwEJQ2KD4rLfkiMTEZFy/ehtukpWj6pzOmTlsB7zPX4P+VQVYW+x9u4xMS8eDBC2zbfgg9eo1Bj15jsHffCYSF/2D92mzq37+b0jECAoLx5Il8A/MePX6F7j1dce36PYWueffeU4SEhCt0LtcWLphArIC4ddsBPH7ymkgsdSORZGGtHD3N33/g9rlqxYpm2L5tCXbtXF5gz/pfPDxPY9789Wo1NC4yMhojR83FmrW7kZGRme8xAoEATk4dce2KB/r2LbhtijrIyMjE5CnLceMGux816tWrgSOHNhQ4WJSPcq8A19HRVmo1tiLMy5sqdb41gaGOJck//zxWOoY6PxTbtftontfa2lrY9fdydOrYQunY9vY2SsegyCprlIkdI4Lh3CSW61QU8RDZxW9eLRSjKEoxtABOUSWESMxEA2gP4BjXucjLwToZByd8Q00LOkmeKykpqbhy1Qfz5q+HY/fRaNS4F4YNn4UNm/bj5q2HCAgIVriwJJFIEBb+A69ff8DxE5cwd/46dHMchcZNemPk6LnYtv0QPn8OJPx/xI1GDWsXOJBPHoquxE5KSsG06Stx5478q8+8vM4rdE2utW3TlMhNNwDcvfcMO3cdLfpAHrvj8wRBQaEyHfuR5ZYXBdHW1sKE8YNw6cJetGvbrMjjd+0+ijXuu4o8jgtSqRQeHqcwYeLiQlvqGBrq468lU7Bh/XwYGuqrMEP5ZGZmYsq0FXj1it1hxHZ2ljjmtanYtN4ICAhCSsq/n3EqWZir9Pr6esqNiikuvw+qcu/+swIfesmqrBq2QPnl6rW7vw3oNDIywOZNC7F4kdtvA7plYW9vgx3bl+LcmZ1wGdCdVKqUkupapuDABAZ1LFO4TkURJwG0E4kZXrUKpShKccrvBaYoijdEYiYtztvSBUAggLlc5yOPcsaZ2Dk6CBsumuLMM/Xc9lmSJCWl4PGT17+thNXX14OZmQnMTMvC1NQEenq6kEqlOf9lZUkhhRQ/4xIQERmFiIhoxMTEqmRFuTro389R6RipqWk4d07xFg4SiQSTpy7D7p0r0LhxXZnOCQoOxb37zxW+JlcMDPSwiNDQy/j4RMyZ686bXvPKuHrtLlxH9y/yuA8ctECpW7c61rrPLnLF9y+bt3ji751eLGelvLv3nmHhok1YuWJ6ocd17dIKtWpVwdRpK/D+vXouWJNIJFi56m+cOL6F1VYe5cubwuvwRriOWYB3vn6sXUcVJJIsfPz4NadNRKXKFfD8heoGHOopWQAvXboUSpUyItLbuiRISkpBYGAwqla1VjiGtpYWwYzIysqSYp/HSfy1ZMpv7w3o3x1NGteH19HzuHDxdoGzEABAS0sTf/7ZAE69OqJjh+YQCAQICAjm5N8e6nd9m8ZiUucf0BTy8nPRWgCzRWKGl8lTFKUYWgCnqBLm///Qz4vztgwEsAM8+jmgJZRids8I1KyUCvfzZkjPVG2PTKpoyckpCAwMQWBgCNepqJ0yZUqhI4GVyJlqoWcAACAASURBVBcv/aN07/O0tHRMmvIXblw/AGMjwyKPP3rsIi8Lv9OmjIA5oTYJmzZ7qM3AR7Zdu36vyAL4z58JSvWUV0Tfvl2xcP5EaGnJ9s/WmrW74eFxiuWsyPE+cw1mZiaYPGlYocdVrlQBx7w2w33tbhw6fFY1ycnpna8fLly8jR7d27F6ndKlS+GApzsmTlqKhw8L7qfOB+8/fMkpgNvaVFbptZUtgAPZfcBfv2Z35X9xwgSFKlUA/1HIEGx1cNfnaYHvWVtbYP688Zg10xV37jyG3+dAhIZGIvJHNMqULoUKFcxga1sZrVr9kfMZRSLJwn6PE9i67aDaDmkvKXS1sjC3VwQ61S344YUakwCYKBIzO7lOhKIo1eNN4YuiKLJEYmZPnLdlELK3f/FqmpSjw0/YmadhjlcFhMep7woYisqtt7izzIW7wpAaRPnzZwL+3umF2TNdCz0uNTUN3t7XiFxTlerWrY4BA3oQifXhgz+OHb9IJBYfvH//BSEh4bAopA3Dx0+qW4Gnra2FhQsmwrlPF5nPWb5iBw4fUc/icGH+3ukFc/Ny6Ne38FkBWlqamD9vPGxsKmHZ8m1quYtm4yYPOHZrCw0Ndh9W6+vrYdffyzF7zhpcvuLD6rXY9MX/W87XdnbKt8qSh56e8oOZrawq0gK4HGRtNVWQqCj17rccHhGF798jULGiWYHHaGlpokOH5ujQoXmhsT5/DsS8Bevz9MqnuFGxTAbWuHyHnXka16koIhFAP5GYucx1IhRFcYP2AKeoEkwkZq4BaA6Ad8t1q1VIxYHxDBrZqs9AM4oqiEAgQF9n5QfYvfP1I9r24MiRc/j+vfBVvJev3OHltvZZM0cTKbxJpVIsXbZVLQuMbCpqWOoHFQ3ANDMri0MH18tV/D5+4hIvi9+//LVsK27dfijTsQP6d8fGDQugra1+D4PDwiJ/K4jK+v8lLy0tTaxbOw8DXcg89OKCvz+T83UVOyuVXpvECnAbq0oEMik5lC2A//ih3ivAAeD5i3dKnZ+ZmYntOw5D3GcCLX6rgWZVk+A5juFr8TsUQEta/Kaoko0WwCmqhBOJmbcAmgB4XdSx6qaUvgSbhwVjSEv1vwmgSrbmfzZEpUrllY5z9CjZVcjp6Rk4c/Z6occc4eHwy8aN66KBQy0isc6cvY43bz4SicUn167dLfR9VfRgrVHDDt6ntqNunWoyn/PO1w8rVu5gMSv2SSRZmD5jFT75Bch0fKeOLbBn10q1HI5581begveevSewd98JVq6loSHAwgUT4TZxCCvx2Za7AF6hgimRorSssrKylI5BB2HKR/kCeDShTNjz7Zvi62s+fPBHb+eJ2LrtIDIzlRsYSilHIABGtonGusEhMNIreFizGnsHoIlIzLziOhGKorhFC+AURUEkZr4DaAHgCte5yEtDAIzv+AOrXb5DX0f5GziKYkP//oW3M5BFfEIiLl+5o3wy//HwUcF9c9+8/aS2g/YKM3H8YCJx0tLSsX7DfiKx+ObtOz9EREQV+P7HD/6sXr9Wrarw9HCHiUlpmc+Ji4vHpMnLikV/2NTUNCxbtk3m4xs3rotDB9fL9eulCjdvPsjz2s62Mtat34tVq3eyNldgwvhBWLzIjfXWK6TFxyfmrOoVCASwtVVdH/DYQgYRysrBoSarQ0+LG0bZAriat0ABAB0dbbnPSU/PwMZNHnDu5wY/GR8CUuwx0s3C2kHfMbpdFHj2I/WXGwCai8RMMNeJUBTFPVoApygKACASM4kAugPYxXUuimhdIxEeYxlYlUvnOhWKysPcrCxat2qidJwzZ64jNZX8ttM3bz4hMTH/VkJePFz93ahhbTRqVIdIrDNnryM6Wv2LDGz5WMAq79TUNAR+Y+9esm6davDYt0amAa25zZ7jjrCwSJayUr0XL33l6mldvZot9u1dpVYrwYOCQ/Hly7ec13b/b+1x4KA3ZsxchYwMdlZ2DujfHRvWzycyd0GVuOoDHhur/IBfE5PSqFu3OoFsSobw8EilHtbxoQWKrq58uxjevP0EJ/E47Np9FBIJL1caFyu2ZmnwGMegub1yg9c5tB9AV5GY4eW0ToqiyKMFcIqicojEjEQkZsYCmA2Adw1vLculY/9YBm1q8q9fMVV8OTt3hVCo/D+3bA1hlEgk+fZzjo39iStX+TdQbsIEMqu/JZIs7Nt/kkgsvvL/yuT7fT+/ANZ6oterVwP79q6GkZGBXOddueoDn7tPWcmJS2vX7ZHrwVc1exts27pErQq/T57+22HNLteq5kuX78B1zHwkJaWwct3OnVpi964VMDDQYyU+G75+Dcr5WpV9wONiydSH2rVtSiROSZCVJUVISLhC56akpCI5mZ2/NySVMpbtIWZqahrWrN2NAS6T8TUgqOgTKNZ1rBOPfWODYGHCy4VFUgALRGJmpEjM0P45FEXloAVwiqJ+IxIz7gD6AUjlOhd56etkYdWAUEzo9AMa9CccxTGhUCjX8L6CPHv2FoGB7M2qjU9I+u17J09d4V0riXr1aqBJ43pEYl27fg/BwWFEYvFVQYWI9yy1P6lfvwb27ZF/BXNSUgpWr+Hl5qUihYVFyt0zu0njeli9apbatKPw9f33AZtdFas87z16/AqDh0xnbadF0yb1cdBzHcqUKcVKfNJyrwBXZQuUmJg4InHatW1GJE5JoWgfcD6s/gaAJk3rF3nM8xe+6Ok0Fh4ep0rcsGl1JNSQYkrXSPzVNwy6WrxsLZkOYJBIzKzgOhGKotQPLQ9RFJUvkZg5CaAdgIKbwKqxwS1isHloMET6dAslxZ22bZvC1NRE6Thnz90gkE3BkpLytkDJypLi2PFLrF6TDf37Kt9r/Ze9e48Ti8VXX/3zXwH+8SP5Anj58qbYsW2pQqt1t247UGi/cr7bu+8EwsJ/yHVOt66tMXvWGJYyko+v7+ecr83Nyv62uv/DR3/0d5mi9FDAgtSsWQVehzeiQgUzVuKTlHsQpipXgJPoAQ4ANjaVYGVFh2HKKjhEsYes4XL+POBC9Wq2KG9ersD3U1JSsWzFdgweMh0M812FmVEFKWOYiW0jgtG/GW9bv8UC6CASM15cJ0JRlHqiBXCKogokEjMPATQFwL8peAAa2SbDczyD2pXVf5soVTwN6OeodIzU1DRcu36PQDYF+28Lgjs+jxEaGsHqNUnT19dDp04tiMR6+PAlPrBQ5OWbglaAk/610dXVwfatS1C6tPyrdL98+YZDh88RzUfdpKamYd36vXKfN2yoGP0J/AxSVkBgEFJS/t1QZmv7e2/r4OAwDHCZkqdYTpKVlQWOeW1Clf+sQFc3uQvgFSqYQk9Pvh7KigoP/0GsHzttgyI7iUSxFbZPn70lnAl5vXp1KPC9R49fwbHHaBw5co61YbiUfOpbJ+PgBAb1rXh7zxQIoKlIzNzlOhGKotQXLYBTFFUokZjxR3YR/D7XuSjCXJSBXaOCMKptFG2JQqlU5coV0FSG7b9FuXX7UYFDKknR189bZDnCw+GXXTq3JFYsOnnqCpE4fJeUlILw/6yszszMzDPUkIS/lk5BjRp2Cp27Z+/xEjEs7dKlf/Dy5Xu5z5szewwsLSuykJHssrKkeR6aVClguGN0TByGDJuJBw9esJKHqakJjhzaAAeHmqzEJyE+PjGnvYVAIIBdPg8L2JCRkYnPnwOJxKJtUGSno6Ol0Hl31XzegaVlRbgM6PHb9xMTk7Fo8SYMHzEb37/z6yF7caUplGJchyhsHxGMska8bZf9BEATkZjx4zoRiqLUGy0HURRVJJGYiQbQHsARrnNRhIYGMKptNHaNCkKF0vzqaUzxV/9+3Yj04D3HcvsTAChvbprzNcN8x8OHL1m/JmlicScicRITk3H7n0dEYhUH/22D4v81iGhv+GFDxejRvZ1C5/74EcPLQa2KWrFqh9yrJXV1dbBm1Uwig3iVkXtlt10BBXAASE5OwZhxC3H+wi1W8jA2NsT+vavRulVjVuKTkLsPuF0V1RTAAcD3PZnV9/Xq1eBNz3Wu6eroyH1ObOxPYr9XbJk3d9xvg3h97j6FY/dROHHyMkdZUf9VySQde1yDMLRVNDTUY2SEIk4CaCMSM5FcJ0JRlPqjBXCKomQiEjNpIjEzCMAUALxcIlC7cgoOT/yGLvXI9LqkqILo6uqgt7iz0nGio2Px4CE7qyFzK1/+3z6dR49d4N2WZEvLimjgUItIrBs37iMtLZ1IrOLgv21QPhIcgNnAoRZmznBV+Hyvo+eJtW3gg/fvv+DR41dyn1evXg2MHNmXhYxk9/79v53UiuptnZmZidlz3LHf4yQruejq6mD7tiXo1bPgFg1c+vr1379zqloBDuT9PVKGhoYAbVo3IRKruNPW0Zb7nPsPXqj1sMhpU0agVcs/cl7Hxydizty1GDN2wW87iiju9GjwEwcnMKheMbXog9WTBMAskZjpKxIzvO3bQlGUatECOEVRchGJmc0A2gII5zoXRejrZGFxnzAs6xsKQ11eTjeneEDs1BGlShkpHefCxX8U7hEqDzOzsgCyew17e19n/XqkORXSa1RebK085Sv/r3lXgJPq/62trYXly6YpvDI5LS0dx0/wb1Crsi5e/Eeh89wmDEE1exvC2cgud2/rwlaA/yKVSuG+dg/WuO9i5YGcUCjEqpUzMHx4H+KxlZVnBbgMv1akkOy/3q4dbYMiC11d+QvgPmrc/mTwoF5wde2f8/rmrYfo6jiK9UHelOyM9SRY7RKKeU7h0NPm7X3QDwAdRWJmLdeJUBTFL7QATlGU3ERi5h6ABgAecp2LojrUScDhid9Qj7/DXig1paEhwNAhYiKxVNH+xMLCHDr/X4V24eJtxCcksn5N0loTWm0YGRmNJ09fE4lVXAR8/c8KcEIF8LFjXGBtbaHw+Rcu3kZMzE8iufDJjZv3FWpBo6WliTWrZ/3WlkBVAgKDc1atmpqawNjIUKbzPDxPY+bsNcjMJL/SXyAQYPZMV8yYPop4bGXkflhQUL90Nnz+8o1Ye6NmTR2gqyt/e4+SRkdbvgJ4VpaUtR75ynId3R/z5o4DAMTE/MS06Ssw0W0JoqJiOM6M+qWhTTKOuH1D6xoJXKeijGcAGojEzG2uE6Eoin9oAZyiKIWIxEwogNYAtnOcisLMRRnYMTIIY9tHQaihvttJKX5p07opkaFznz8H4uOnrwQyKlz9ejVyvvbi4fBLkzIi2Fe1JhLr0uU7ar21nAv+uQrgUqmUyJ9JOztLuI7up1SMg4fOKJ0HHyUkJMHH54lC59rb28Bt4hDCGckmNTUNISFhOa/l6W198eJtuI5dgORkdh5YjxrZFytXTOe8T/ovuQvg5cubQl9fTyXXzczMxLNnb4nE0tXVoW1QZKAjZwuUd75+iI1Vrwd/OjraWOs+B9OmjoBAIMDlKz7o1n0ULl8pOfMZ1J2WUIqJnX5g6/BglDPmdduwPQBaiMRMMNeJUBTFT+rxSY+iKF4SiZkMkZiZCGAIAF4updYQAMNaR2OPaxAsTGjfX0p5pLbUnzt/k0icotT7fwH81asPKim4k9akaX0iw0YBKFxYLM7i4uIRHRMHAAgKCkVSknI/6jU0BFj+11Roaiq+EvnR41f4/DlQqTz47MIlxdqgAMDIEX1Rv36Nog9kQZ7WHnL2tn748CUGD52R82eRNLFTJ2zdsljugiQb4uMT8eNH9qpZgUAAO9vKKrv2tRv3iMUaMUL92suoGx05V8nfu/eMpUwUt23rYnR3bIuoqBhMdFuCadNXqF2RviSzLJeOvWOCMKhFDAh9VOJCGoDRIjHjKhIzaVwnQ1EUf9ECOEVRShOJmUMAmgHgbUWihkUqDk1g4OhAP7RTiqtdyx4NGyg/jDErS4oLF1Wzu/NXMezIUf6t/gaAP5s5EImTlpaOV68/EIlV3Pxqg0Ki/3efPl1yHroo6sBBb6Xz4DMfnydITExW6FyhUAPL/ppK7KGRPL765xruqEBrj/fvv2DAgCkICg4lmVaOtm2aYt/e1TK3Z2FT7ocFtipsg3Lr5kNicydq17JH48Z1icQqrnS0teQ63sdH/fp/X77ig7PnbqCr4yjcvMXbzojFklOjOBwYz8C+Am8HXQJAMLJXfe/lOhGKoviPFsApiiJCJGZeA2gI4CrXuShKTzsLC8ThWDkgFEZ6Eq7ToXho3DgXInEePXqJyMhoIrEKo6enC/uqNoiOicO1a3dZvx4bmjVrQCTOq9cfkJZGd4Hk59cgzI8fldshIBQKMdZ1gFIxGOa7WhaBVCktLR03bz5Q+Hw7W0u0avUHwYxkQ2K4Y1BwKAYMmIL3778Qyiqvhg1q4dDBdShXrgwr8WXFVR/w6Jg4vHzpSyze6JHKtToq7kxMRDIf6/+VwTtfPxazUcyZM9cxZ+5axMfzb35IcSXSl8B94HfM7hkBXS3eDroEgFsAHERiRv22PlAUxUu0AE5RFDEiMRMDoBuA5QB420i3bc0EHHH7BgdrxVbYUSVT0yb10bZNUyKxzqpg+CWQ3dN581ZP7Np1FBkZ/OsLaWNTCeZmZYnEevToFZE4xdH5C7dw6dI/ePFCucJYd8e2qFDBTKkYx05cglTK239eiLlwSbkdIiOHOxPKRHZ5i7pWCseJjonD4KEz8PDhSwJZ/c7e3gZHj2xC5coVWIkvi18PnQDATolfK0Vcu36fWKzmzRuiejVbYvGKk/Lm5VC2rOwPWkrq3ANKPn/YJeGw2ze0rM77BxLuADqJxEwU14lQFFV80AI4RVFEicRMlkjMLATQCwBv+4mYGmdi24hgTOj4A5pCWmyhCicUamDunLFEYiUnp+CGEqs75ZGamobdu4/x9sbaoX5NYrEeP3lNLFZx8+rVB0yfuQovlFgZKhAIMFrJwZcAcP/+c6VjFAePH79CdHSswuc3alQHtWpVJZhR0QICg3OGzJYrVwbGxoq3GklOToHr2AW4yFKrKAsLcxz12oQa1e1YiV8UrlaAA8CNm/eJDgMeNbIvsVjFSZ061WQ+9ufPBJw/f4vFbCi+09KUYnLXSGweGoKyRvxb0JBLAoA+IjEzWyRm6HZciqKIogVwiqJYIRIz5wE0AkBuL62KaQiAwS1jsHdMECqXpa0RqII59+mKqlWticS6d/85UlPpjB9Z2NhUIhInMTEZvr6ficSi8te+XTPY2ig3zC86Jg5fvnwjkxDPSSRZuHLVR6kYw4epdkhhWlo6QkLCcl4rswocADIzMzFz9hp4eJ5WMrP8mZQR4eCBdZz0sc5dADc3Lwd9fT2VXTsiIgo3bpJbBd65cytYWJgTi1dc1K0rewH8+IlL9HMBVSBr03TsH8tgQLNYPg+6BIBPABqLxAw7P9QpiirxaAGcoijWiMTMFwBNABznOhdlVKuQigPjGfRsyNsF7RSLKleqgCmThxGL9+rVe2Kxijsba+UKqr+8ffsJEgldaMQmV9f+Ssd48uQNgUyKj/sPXih1fudOLZVuSSMvEn3Ac5NKpVjjvgvua/ew0hrH0FAfe3atRIcOzYnHLkx8fCJ+/IgBkL17ws6WzM86We3c6UUsllCogREctNxRd3XrVpfpOIlEAi8vfg6pptjXp3EcPMd9QxVz3j8g8Qbwh0jMfOQ6EYqiii9aAKcoilUiMZMkEjP9AUwDwNs9eXraWZjbKxyrXb6jlD4tlFHZypUrg317V0EkMiYW8/WbT8RiFXfW1hZE4nwNCCISh8pf9Wq2qF3LXuk4j5/QPu25+fkFKnW+UKiBoUOcCGUjmzytPaqQa+2x3+MkZs9xR2Ym+Y8Z2tpa2LxxIfr27Uo8dmHyPiywUum1P376ijs+T4jFEzt1RJkypYjF4zuhUIiaNarIdOyly3cQHkHbIFN5lTaQYP3gEMzoHgEdLV63apQAmCsSM71FYiaB62QoiireaAGcoiiVEImZjQDaA4jkOhdltK6RiCNu39DIlg7ILOmMjQyxd/dKVKpUnljMjIxMfPjwhVi84kxTU5PYtvrAwGAicaj8de7ckkicx49pn/bcwsIiEZ+g3KAz5z5dYGykeC9ueX3xZ2+44/kLtzBm3EIkJ6cQjQsAGhoC/LVkCsaOcSEeuyBc9gEHgJ27jhKLpaurg8GDVPuwRZ3ZV7WGrq5OkcelpaVj4yYPFWRE8UnTqkk44vYNf9oncZ2KsqIBdBaJmdVcJ0JRVMlAC+AURamMSMz4AHAA8JjrXJRR1igTW4YFY1LnH9CiAzJLpNatG+Psmb9hb29DNO4X/29IT88gGrO4sqxcAUKhkEiswMAQInGo/HXupHwBPCz8B4KCQglkU7x8/vxNqfP19fXQp08XMsnI4GvuAjgLbT0ePHiBIcNmIiaGnZZlUyYPw/x54yFQQaNd/6+5fq0IrpaX1evXH4i2HRo+rDcsLSsSi8dnsrY/8TxwGmFhvF43QhGkrSnFtG6R2DgkBGUMebup9pcXABxEYuYm14lQFFVy0AI4RVEqJRIz3wG0ArCT61yUIRAALs1jsG8sA6tydEAmXw106YEunVvJvAKyShUrbNu6BDt3LGOld258vHKrOUsSUu1PALoCnE3Vq9kSKXo9eUJXf+fHzy9A6RhtWjcmkIlsAgKDIZFkAQDKli2DUqWMiF/D1/cz+rtMRnBwWNEHK2DwoF5Y5z4HmpqarMT/xT/PwwLVF8AB4O+dR4jF0tXVwaoVM6Chwe8pfSTUrVP0AMyoqBjs2n1MBdlQfGBrlgaPcQz6No3lOhUS9gNoLhIztP8cRVEqxe4nN4qiqHyIxEw6gHFx3pZPAPwNQJfjlBRWtXwaDoz/hs1XTOH9VMR1OpQcjI0NMXvWGGhra0EikeDlqw94+dIXwcFhCAkJR2xcPEqVMkJpkTGqV7dFxw4tYGNTidWcUpJTWY1fnFhbk/m9SElJRURkNJFY1O+ItT+hBfB8+X1WvgBep041aGlpIiOD/RWFaWnpCAkJy3koUsXOEs9f+BK/TlBQKPq7TMGe3StQo7od8fjdurVBqVJGcJv8F1JS2Pm57f/l3wJ4+fKmMDDQQ1IS+fYuhXn85DXevPko84rlojg41MTQIWJ4eJ4mEo+vGjSoVeQxmzZ7stLOh+IXgQBwbhILt04/oKXJ+12n6QAmicTMLq4ToSiqZKIrwCmK4oxIzHgC+BMAU8Shak1HS4pZPSKwbtB3iAzogEy+SEhIwpixC3Dt+j0AQKOGtTHGdQCWL5sGTw93nDuzEwc912LzpoUYO8aF9eI3AKSkprF+jeKC1ArwwG8hkEp5f1Optjq0b04kzhPa/ztfyg7CBAAdHW3Urq38kFJZsdkHPLfo6FgMHjIdjx6zMzy1efOG8PRwJzoEObf4hERE5no4x9kq8F1eRONNnjSM6A4evmnapH6Rs0M+fPCH95lrKsqIUldlDDOxcUgIpnWLLA7F7xAALWnxm6IoLtECOEVRnBKJmZcAGgC4znUuympeLRFebt/QrhYdYs4HUqkUjx6/wuQpy9C67UBs3uKJsPAfnOakra3F6fX5xNBAn0gc2v+bPSKRMZEHR0FBoZz/3VRXX758I/IAp2GD2gSykY2//7ecr9ke7piUlALXMfNx6fIdVuLXrVMNRw5vQHnzcqzEz9MHnINBmABw584TPHv2lli8kt4KxcWlR6Hvp6amYdbsNcjK4n3Bk1JCp7rx8Jr0DU2q8H7QJQDcAdBAJGaecJ0IRVElGy2AUxTFOZGYiQbQBcAqALz+xF/GMBMr+ofCfeB3lDPm/YCaEuPHjxj8vdML7TsMxrgJi3D33jNObj5r16qq8mvylZYWmYcFtP83e2rXIrOq+PmLd0TiFEfJySkIDlG+13XDhiosgH/9t+0rmyvAf8nIyMSMmatw4KA3K/FtbSrDy2sTbG3ID/X0V9Fq+aLMnLUacXHxxOLVq1cDw4f1IRaPL8qbl0PbNk0LPWbtuj15HnxQJYu5KAMbhoRgqXMYRPrFYlfpegDtRWKGTnOlKIpztABOUZRaEImZLJGYmQdADIDcXRZHWlZPxLHJgXBqFAdByVzkxEsSSRb++ecxXMfMR4dOQ7B7zzFEx8Sp7PpmZmVhZlZWZdfjMy0tMmNMAr/RFeBsqVu36EFvsggJCScSp7gi0Qalfr0aKluR6//lW87XdlVUs6pZKpVi1eqdWLd+Lystj8qbl8ORwxtkGm4oj7wFcPIFdlmFR0Rh7vx1RGNOchvKykMDdda/vyOEwoJvv+/4PMERr/MqzIhSFxr/7/V9dNI3NKtaLFZ9JwLoJxIzM0RiplhU8imK4j9aAKcoSq2IxMxZAH8A+MB1Lsoy0MnC7J4R+HtkECzLpnOdDiWn798jsGHjfrRu44LpM1YS3QJemDqECyjFFV0Brv5I9ZWOpENKC+Xnp/wgTCMjA1SztyWQTdECAoMhkWQBAEzKiFC6dCmVXBcA9u47gTlz10IiIV+PEYmM4enhjubNGxKLmbcFihWxuIr455/HOHjoDLF4OjraWLVqZqEF4eJES0sTffp0KfD96Jg4zJ+/XoUZUerC2jQdu0YHYbpjJPS0s7hOh4TPAJqIxMwJrhOhKIrKrWR84qAoildEYsYPQGMAR7jOhYR6Vik4PPEbhrWKhlCD1x1eSqSMjExcunwHg4fOQDfHUTh0+CziExJZux7pFYTqRFdXB/r6ekRikVoB/v17BJE41O/qECqAR0TQAnhhSK2Qb9CgFpE4RUlPz0BwcGjOa1X3tj53/ibGjluElJRU4rH19HSxc8df6NatDZF4/l/+LYCXNy8HQ0Mysw8UtXbdHnz44E8sXp3a9li8aBKxeOqsS+dWMCkjyvc9iSQLs+e4q3THGcU9LaEUo9pG4+CEb6hdOYXrdEg5AaCRSMy85zoRiqKo/6IFcIqi1JJIzCSKxMwgAAMB/OQ6H2VpaUoxtkMUDoxnUKMi+ZtuSjW+BgRhupA2mAAAIABJREFUxcodaNlqAOYvWA9f38/Er1G/fg3iMdXFiuXTcfvmITg41FQ6lpY2mQJ4VlaxWG2ldsqblyO2sjciMopInOKKVCG3Xj3V/ezJ3Qec7UGY+bl3/xmGDJ2JmBjyHy80NTWxzn0OBg/qpXSs+ITEPDsgbG25GYT5S0ZGJqZOX4HkZHLFur7OXTFv7jhi8dTVwIE9C3xv0eKNuH//uQqzobhWu3IKDk74hlFto6AlLBaLYxIBDBeJmf+xd9/hTdVtGMe/6d49lJYCIkVZCii+KiDgYDpARaMggiiiKG4E9957D95XQVERBdEIbgXFAaIiKMsBhfYwCmU1bSmdSd8/ghWU0XHSk6T357p60aTn/HJTSpM8efL8zjOcZtCPshSR0KQCuIgENMNpvgUcBcy3O4sV2jQtZdLlJtedtpmYSBXeglVJSSnvuT7n3CFXc87gq5jx7qeUlJRasvYxR3eiR/ejLVkrkIy8yMnAAb2Ijo7aY65tbUVEWFMA98c8YIEmFs6yz81VAXx/SkutGbGVklJ/o0gyM7OrPrerqLts+Z+cP3ysX2bMOxwObr/tSsZeN7LOa+0xBqW1/TOzTXMD99z7nKVrXjjibMaNHWXpmoHk7LNP3ue7u55+ZjLvuT6v50Ril9goL+NP38xLo9dySJOQGY/4I3CU4TRfszuIiMj+qAAuIgHPcJrZwEnAXUCFvWnqLiwMzu+Zx1vXZtO1TUhsdNOgrVixijvvepoTThrK/Q++uEexorbuuftaoqOjLEgXGLp0OZIbbxgNwHuuzygoqPsIGatGoKgA7h+pjRtZsk5paRn5+YWWrBWqrHrxzarxRNWxarcXwezoAP+LaW5g6LCx/P7Har+sP+byYdx3z9g6bTC650aYrSxIVXcffPgl77//haVrXnbZUMZcPszSNQNBixZNueO2q/b6talTZ/HSy2/XcyKxS/d2Rbx9bTaDj8ujnvYc9jcP8ABwvOE0/fNLVETEQiqAi0hQMJymx3Ca9wMnACHxIKt5o3KeG7meO8/ZRFKsNkgPdoWFRUydOovTzxjNBSPG8fHHcykvr93rNS1bNufKK4ZbnNAe6empPPP0HYSHh+P1VvL6G9ZsomZVUVT1b/9onLr3Wbc1pfEnB1ZaZk0XYXx8/RXAA6mou3XrdkZcOJ4ffvzVL+sPGTKAZ5++k6io2m3cmxkgLxb80513P8Mnn35j6ZpjrxvJyIuclq5pp/DwMB575Oa9/t/67PNvefDhCTakkvpmxHm4d/BGnr5wPU2NcrvjWMUEehlO807DaQZ9c5KINAwqgItIUDGc5g/Af4DX7c5ilYH/yWf62Cz6HaEux1Dx86LljL/xYU7qfT5PPvUK69ZtrPEal4waTNu2rawPV48iIyN47tm7qjb++vLL+bX6XuyNVWML1AHuH2mpKZasow0wD6y0xKoCeP1tsJiVtQ6PxzcGLCUluV7Hr+zNjh07GX3ZbZYXdP/Sv//xTHzpoVptYrnHCJQAuk+oqKjghhsf4p0Zn1i67i03j+G8IQMtXdMul15y3l73vPj447nccOMjeL26/wl1px5VwLSxWZzSOaTGYr8NdDac5jy7g4iI1IQK4CISdAynWWg4zZHAeYDb5jiWaBTv4YHzcnjigg00SVIjRajYvj2fiZOmc/KpIxl92e18+dX3VUWfA4mIiOChB8eTlJjg55T+c+ftV+8x93Ty6+9ZtrY/5vaKdRpbNAJls+Z/H1BJqTUjUOqzA7ysrJx163KqLtvdBQ6+DR7H3/AQU96c6Zf1u3XrzBuvP1H1gmB1Za76uwDeND21VkV0f/F6K7nr7meYPPldS9e95+5rOWtQf0vXrG8dO7blmqtH/Ov6qW99wA03PUJFhR7rhbKmRjnPXLSee87diBEXMu/yLABGGE5zmOE0rd9BWETEz1QAF5GgZTjNd4AjAf+0bNng+MN28PZ1WTi7unGExnxAwddl/N28hVx19T307XcBL054k82bD9zZekSn9rwz/TkOPfTgekhprXOcpzBkyICqy0uW/sHixSssW3/DhlxL1lEHuH9Y1dFbnf8nDV2JVR3gcfVbWA2UOeC7q6ys5MGHJvDU06/6Zf0Oh7fh7beeoUWLptU+p6Bwxx7/D+zaNHR/Hn38ZZ597jXL1nM4HDz80A3cdusVtR4dY6fk5EQef/SWf23W/MKLU7j/gRd0vxPCwhxwXvc83r42m+PahtQ+P9/j2+jyTbuDiIjUlgrgIhLUDKe5DugD3AaExGC9+GgvN52Zy/8uXUtGWsjsEC+7bMrdyvMvvEHvvhdwzXX38f2Cxft9MtyqVQvemfY8J53YtR5T1k2nTu24+65r97jO6g7B9RvUAR7Iajv//p80A/zASi3aBDM8PIyYmGhL1qqOPeeAB1ZR9+WJ07jltsfxeKzv3GzZsjlvT32G9u0PrfY5gToHfHf//d9bPPDgBMuKuw6HgwtHnM0705+nTQAW/ffFd5+95wvXlZWV3P/gi7zw4hQbk4m/tU4vZeLlJtcP3ExsVPXe7RcEPMA9wImG08yyOYuISJ2oAC4iQc9wml7DaT4M9ARW2Z3HKp0zinnzqmwu7rWNiHB1C4Uaj8fD7NnzGHXJLZw6YBSTJ7+L2733GZEJCXH8d8L9jL70vHpOWXNNmjTm+Wfv2qNrb8OGXGbPsXZUpGaAB7adO4stWWfbtpCYcuVXVo1AAYiPq8eNMFcHzkaYezNz5myuuPIuiotLLF87LS2FKW88wbHHdKrW8YH+vfrLm1NncuvtT1R71Fd1HNb+UN6d8QJDzzvdsjX95bhuR/HOtOfIyDio6rpt292Mvvx2pk6dZWMy8afI8EpG993K61eadGxh/e8LG2UBJxhO817DaYbMHBcRabhUABeRkGE4zYX4Nsh8xe4sVomMqOTyfr4H1R1C60G17MY0N/Do4y9zUu9h3HzLY/zyy2//OiYszMH4cZfwzNN30Kxpmg0pD6xNmwymT3uOZs2a7HH9G1Pet7QgApCbu8WS7sywMD0U8oeiop2WrBMRGXHggxo4q0agAMTV4xzwYOhq/va7hVw08kby8qwfd5uUmMArkx6hT+/uBzw2GL5Xf5k5czaXjbmdjRs3W7ZmTEw099x9LS++cA+GkWTZulYaMngAr0x6mKSkv/ft+H7BYgadNYZ58362MZn40xEti5lydTaX9A65ZpUp+Da6XGB3EBERq+hZn4iEFMNpFhlO81LgXGC73Xms0jq9lEmXm4wdEFJvq5R/KC0tY9YHczh/+FgGnT2Gt6d9SFHRnp20p55yIp9/9hp33n4VTZo0tinpv3XpciRvTX36X8X5wsIi3n3vU8tvz+PxsiGn7nPAW+3WqSfW+efPbW3FRNffSI5g5fF4LHuBqbCw/mbWZmWtq8ptGEmWbZxqtaXL/uT84ddbtu/A7qKjo3j+ubtxnn3Kfo9blZld9XmgjYvZm/nzFzHwjNFMnToLr9e6omDfPj34YOZLHNftKMvWrKuwMAc333Q59907lvDwcMD3f/Kpp1/lkktvZevWkHkoKruJi/Zywxm5vDx6La1Ca1xhPnC+4TQvNJxmod1hRESspAK4iIQkw2m+h2+DzK/szmKVMAcM7ZHHW9dk061NSG2sI3vx559ruPe+5znhpKHcfc+z/PHnmqqvRUVFMnz4IGZ//jq33jLG9sLR4HNP45WJD5OUmPCvr8149xPLiqH/9NNPS+u8Rk3m8Er1WTUCJTo6+DbAq29RUZGEh9f9If2OHTv3OYbJH8rKylm7Nqfqcps2LevttmsqO3s9Q4ddt8fvYauEh4fx0IPjufSSIfs8ZnXm2qrP09NTSUyMtzyH1XbuLOb+B19k2AXX7zHCpa6aNGnM5Fcf5c47rqZpeqpl69aUw+Ggf//jmen6HxePPKfq+sxMk2EXjOPlidM0YitE9WxfxNvXZnFut5DbsP474EjDaU6zO4iIiD+oAC4iIctwmhuAfsBNQMi0ZzRrVM6zI9dz97kbSY7TSL5Qt3NnMdPf+Zizzh7Deedfx8xZsykt9f04R0dHcdGFTr6c/QY33jCaRo2S6zVby5bNeW3yY9x/3/V7zPz+i8fjYcqUmX67/W++/anOa7Rvd4gFSeSfrHrRI1od4AfUNN2akUh2bCybuUdnc6t6v/2a2LJlOxeMGMdPPy3xy/o3jL+Um2+8DMdeKmoFhTvYvHlb1eXWQbQp5K+//sbZzit44cUplm2O63A4GD7sTGZ/8Qb33TuWlgc3t2Td6urbpweu9ybw/LN30W7XfUhBwQ4eeHACg84ew5Ilv9drHqkfRryH+4fk8OSI9aQnW/OzHCAqgDuAXobTXHugg0VEgpUK4CIS0gynWWk4zceB7sCfduex0mlHFTD9uixOO6og1DpQZB+WLPmdW259nBN7nc+jj71EdvZ6wDcf9ZJRg/n6q6m8+MI9nHF6HxIS4vyWIzY2hstGDz3gW9E/++xbNm7a4rccCxYspqKibk9C1QHuH1bNAI+OjrJknVCW3tSaLlirNpaticzVf9daAn22Nfi65C+97DY++/xbv6x/8cXn8vBDN1SN0thdMM0B/6fy8gpeeHEKZ59zhaXF4cjICIYMHsCnn7zK44/d4vfxML17H4fr3Qm8+MI9HH5YawC83kqmv/Mxp5x2MW9OnWnJ3hQSWBwOOP3ofKZfl0X/I0NuKkgm0NNwmg8aTlMzFkUkpGlnIRFpEAynudjtyjgaeAq43O48VjHiPdx97kbO6ebmqY+b8Nv6GLsjST3Izy9k8mvv8drrLo7rdhRDh55Ov749iI6Oom+fHvTt04OysnLmz1/E5198x5dffW/JbN+OHdsyZPAATh/Yh/hqbJb36mvv1vk292fHjp0sXryCrl0713qN9u3VAe4P1nWAqwB+IFaNgbClAB5EHeB/KSsrZ9z4B9m2NY/hwwdZvv5Zg/pjGEmMvf4BSkpKq67PXG3So8fRQHDMAd+bzEyT84eP5cwz+3HpqCGW/T3Cw8M44/Q+nD6wN3O+/J5XJ89g6dI/6jwb3+FwcPjhrenR/WgGnNaLDh3aVH3N661k7tcLeOGFKfz+x+q6/hUkQB3RsphxAzdz+EEhuRH9ZOBaw2nusDuIiEh9UAFcRBoMw2nuBMa4XRmfApMA+4ZHWqzTwcW8crnJp78mMeGLNLYW6td7Q1BZWcmCH35hwQ+/kJaWwrnnnMqQIQNp1jSNqKhIevc+jt69j6O8vIL53y/i669/ZE3WOtaaG8jdvK1a80mTEhMYOLA3gwefRofD2xzw+L8s/HkZK1asqstfr1q+/W5hnQrgjRs3onGKwbbtbgtTSZFFM8BjVAA/oKZNrRmBsm79RkvWqYlVQdrV7PVWcv+DL5K7ZRvjxo6yfP1eJ3Xj1UmPMObKOyko8NWmdu8AbxNEI1D+yeutZObM2cyaNYcTT+jCJaMG1+l3+O4cDgf9+/Wkf7+eFBUV8+uvv7Fo8XIWLV7OkiV/7PGCwr4cdFA6PbofTY8eR3Nct6P+NVqsuLgEl+tzXp/y/h4z7CW0NEmq4KpTtnBK5/rbF6Ee5QGXGU7Tv10KIiIBRhUSEWlwDKc5y+3K+Al4Hehvdx6rOBww4D8F9O64g9e/SWHq/BTKKzQbpaHYsmU7//3fW7w8cRonntiV84eewfE9jyUszEFkZAS9TupGr5O6VR1fWlrGunUbWbsuB9PMYft2NykpBmmpjUhNSyEtLYW01BSSkv69sWV1TJ5cP8+rvv1uITeMv7ROa7RvfyjfL1hsUSIBWL/OmmJqlArgB2RVB/gGGzrAs7LW4fF4CQ8PIzk5kdTUFLZu3V7vOWrr5ZensXVLHvffN3avY0vq4uijOzJ1ylNcMvpWNm/exqo9uuWDtwD+l8rKSr759ie++fYnOnVqx8gLnfTr15OYGGvm/sfHx9Kz5zH07HkMABUVFaz4LZNVq7IJDwsjIjKCyKqPSCIjIzjooPR9zhPPycll6lsfMGPGpxQUqmE2VEVHVnLB8dsZceJ2YiJDciLI18AIw2mutzuIiEh9UwFcRBokw2ludLsyTgHGAg8DIbPTWmyUlzH9t3Lmsfk8/1kac1ck2h1J6pHH42Xu3B+YO/cHDjoonfOGDOScc06lcYqxx3HR0VG0aZPhl0JKdvZ65n79g+Xr7s3KlVlsyt1apyJg+/aHqABusY2btrBx0xaa1bE72apiWChr2syiTTBtKICXl1ewdm0OhxzSAvB1gQdTARzA9f7nbN/u5pmn77D857Vt21ZMe+sZRl16K6sz/56Xnp6eSmJivCWjrQLB8uUrueGmR4iJiaZ3r+M47dQTOfHErpZ+PyMiIuh85GF0PvKwap+zdl0Os2fP54svvmPpsj+r9a4pCV59jyjkmlO20NQotzuKP5QDdwKPa9a3iDRU2gRTRBqsXRtkPg10A36zO4/Vmjcq5+Hzc5hwyTraND3w234l9GzYkMtTT79Kr97DGH/DQyxcuLRebvf1N96v10LBrFmz63R++3baCNMfFi9aXuc1oqMiLUgS2pqmW1QA31D/BXD45xzw4Oxs/vqbH7no4ptwu60fl9C8eTpvvfk0B7dsxubN26quD9bv1f6UlJTy6WffcO3Y++neczDjxj/IzJmzqzZ89rfS0jKWLPmdFye8yVlnj+HkU0by+BMTWbL0DxW/Q1i7ZqX879K1PHheTqgWv1cC3Q2n+aiK3yLSkDl0Zy4iAm5XRizwOHCV3Vn8weuFWYsMXpqdinuntW/TluDS+tCWDB16OoMG9SMpsXbjTfbH7S6gV5/h1Zq1apVGjZKZ++Wbte4WdLsLOLHX+ZSVheQTX9sMH3Ymd95xdZ3W+O23TJznXmlRotA0/7vpNG7cqE5rZGev59QB1s+yro5rr7mIK68YDsA773zCXfc8Y0sOKxxySAtemfgwzZunW752UVExxcXFpKamAHDX3c/wzoxPLL+dQJWcnMhRnQ/nqKM60PnIw2jZsjnp6alERtbuDc07dxazbt1Glq9YxdKlf7Bs+Z+sXJlNRUWFxcklUDWK93BF/y2cfkw+YaE7MXAicL3hNEPj7SIiInWgESgiIoDhNIuBq92ujPeBl4DWNkeyVFgYnN3FTb8jCnj1q1Rm/GhQ4QndR/uyb6vXrOXBhybw5FOvMHBAL84fegadOrWzbP1p0z+q1+I3QF5ePm9P+4iLR55Tq/MNI4lTTj6BDz/6yuJkDdsiCzrA27TJICIiQkWpfYiMjCDlH+ONauOL2fMsSFM7u3eAt27T0rYcVsjKWs/QYWOZ+NKDtG9v7TtL4uNjiY+PrbrcunVwf69qKj+/sGpm+F8cDgcpKQbNmqXRND21qiDucDjA4SDM4cDhcOD1VrJ163Y2b97G5i3b2Lx5Gzt27LTxbyN2igivZEj3PC7pvY346JBtiDaByw2n+bndQUREAoU6wEVE/mFXN/h9wPVASLZLm1ujeOaTJixYGW93FAkAHTu25fyhZ3D6wN51mrlaXl5B774X2DLDNy0thS9nTyGqliMzFi1ezvALxlmcqmELC3Pw0w/vk5AQV6d1zjp7DH/8ucaiVKGlVasWfPbJq3Ve59whV7N8+UoLEtVcu3aH8MHMlwAoKNhB1+OctuSwUmJiPBNeuJcuXY702218//1iRl16i9/WFwlFx7ffwXUDtnBw4zK7o/iLF3geuF1d3yIie9IMcBGRfzCcZrHhNG/ENxt8id15/CEjtYynL1zP0xeuJyM1ZJ8ESDWtWLGKO+58ihNOGsoDD04gc7VZq3U+/OhL2zaw27JlO++5Pqv1+ccc3SkkZ+rayeut5Ndf6769wuEd2liQJjR169q5zmvk5OTaVvwGyMpah8fjASApKYG0tBTbslilsLCIS0bfyhdffOe329DvK5Hqa5VWxjMXreeJERtCufi9HOhhOM2xKn6LiPybCuAiIvtgOM1FwLHAbUCJzXH8onu7IqZek83YAZtJjAnZt4FKNRUWFvHm1JmcfsZoRlw4no8/nkt5efVHT7z2usuP6Q5s4qR36jQqY+h5Ay1ME1zi4mIPfFAtLFpc9zEoHQ5XAXxfju95TJ3X+GL2fAuS1F55eQWmmVN1uW2bVvaFsVBZWTljxz3AW29/6Jf1mzRp7Jd9HERCSWKsh3EDNzP1mmyOaxuyNeFS4C7gaMNp/mh3GBGRQKUCuIjIfhhOs8Jwmg8DnYFv7c7jDxHhlQztkceMcWs4u4ubMN0zCLDw52WMv/FhTup9Pk8+9Qrr12/a7/Hz5y9i5cqsekq3dzk5ucz64Mtan3/mmf3qNAImmL3+2mPMeOf5PWYMW2HR4hV1XuNwFcD3Kjw8jG7HHVXndT7/wv67tt3ngIdSZ7PXW8l99z/PM8++5pf127QNne+ViJXCwsDZ1c2712cxpHse4WEhO/Z1PnCU4TTvN5ymdvIWEdkPlTlERKrBcJorgV7AGCDf3jT+YcR5uHlQLm9cmc0xh2pzKPHZvj2fiZOm0/+Uixh92e18NXcBHs+/3y0w+fX3bEj3b08+NYlt2/JqdW5SYgIDTutlbaAg0LdPD47o1B6vt5KiomJL116y5Hfy8ur2K/Ow9of6NrWTPXTq2K7OHcCbN2/j119/tyhR7WWuXlv1eSgVwP/yv5fe4o47n9rr7866aNM69L5XInV17KE7mXJVNjedmUtynMfuOP5SCFwFnGA4zT/sDiMiEgxUABcRqSbDaVYaTvMloAMwy+48/tKmaSkvjlrHI8NyaN5IzSTiU1lZyXfzFnLlVXfTr/8IJvx3Klu2+OZ9r1qVzbx5P9uc0Gf79nxuufUJarvJ99Chp1ucKLA5HA6uu/YiAKZN/8jy9UtLy5j+zsd1WiMhIY6DD25mUaLQ0dOC8Sez58yv9f8VK+3eAR4qI1D+6d33PuOqa+6mpKTUsjVD8cUCkdo6KKWcR4Zt4IVR62idbt3/swD0EdDBcJoTDKdp/y9wEZEgoQK4iEgNGU4zx3CaZwGDgf3PhQhivToUMv26LMb030pslOaDy982btrCc8+/Tq8+w7l27P089vhEuyPt4bt5C5ny5sxanXvkEe0566z+FicKXANOO4l27Q6hoHAHn376jV9u4623P6zTbHbQHPC96dHDivnf/tuksSZWZf698W7rNi1tTOJfX3/9IyNH3Ux+fqEl66kALgKxUV6u6L+Vaddm0avDDrvj+NNmYKjhNM8wnOZ6u8OIiAQbFcBFRGrJcJrv4usGf9XuLP4SGVHJyJO2MeP6LAb8pwBNIZDdeTwevvjiO76bt9DuKP/yxJOTaj2T/I7brqJ583SLEwWe8PAwrrn6QgBmzZpjaWfq7jZv3sann9VtzvSRR7a3KE1oiI+P5ajOh9Vpjays9fz88zKLEtVNdvZ6PB7fqIKkxATS01NtTuQ/v/76G8OGX8/GjZvrvFaodsuLVIfDAQP/k8+M67O46KRtREaEdDP068DhhtOcbncQEZFgpQK4iEgdGE4zz3CalwD9gDV25/GX1MQK7jpnI69cbtLpYGtnBIv4Q1lZOeNueIjS0rIan5uQEMejD99IWFhov+Jz1qD+tGrVgsrKSqZPr9uYkgN5/Q1Xnc4fMKB3yP971ETXrp2JiIio0xpPPjXJ8pnUtVVeXkG2uaHqcqh3Nq9es5ahw8ayalV2ndZJS0shKaluc+BFglGng4t55XKTO8/ZRGpi3d5hFOCygJMNpznScJrb7Q4jIhLMVAAXEbGA4TS/BI4AngBCdsedDi1KmHjZWu4dvJGmhuaDS2DLzDR57PGXa3Vuly5HMvKicy1OFDgiIyO46soLAPj8i+/IXG0e4Iy6Wb58JYsXr6j1+U3TUy0Z+REqjq/j9+KXX35jzpffW5TGGqt3G4PSEDZ3zM3dyvALxrGwjl34of5igcjumhrl3Dt4IxMvW0uHFiV2x/EnD/A00MlwmrPtDiMiEgpUABcRsYjhNHcaTvNGoBuwxO48/uJwwCmdC5hxfRY3nZlLWlJId95IkJv61ge89PLbtTp37HUjadfuEIsTBYYhgwfQvHk6Ho+HZ559rV5us65d4Oc4T7EoSXCLiorklFNOqNMajz1RuxeG/Gn3OeANpahbULiDS0ffyuzZ82q9RkP5XknDlpZUwU1n5jLj+ixO6RzyI/mWAt0NpznOcJo77Q4jIhIqVAAXEbGY4TQXAccCtwEh254SGV6Js6ub98atYeyAzaQkqBAugenpZyYz4b9Ta3xeVFQkjz96M5GRdRs1EWiSEhMYc/kwAN5zfU52dv3spTXny/nk5OTW+vy+fXpo3ANw9lknk5qaUuvzZ8+Zzy+//GZhImtk7lYAD9UXnvamtLSM666/n7enfVir8zUHXEJZSkIFYwds5r1xa3B2dRMZHtJzvkuBO4BjDacZeJuriIgEORXARUT8wHCaFYbTfBjoDNRt97cAFxVRydAeebjGZ3HVyVtIjgvZCTASxJ57/nVeeHFKjc9r3/5Qnnj8VqKiIv2Qyh733TeWtLQUSkvLeHHCm/V2ux6Plylvzqz1+VFRkZxxeh8LEwWfsDAHl4waXOvzPR4PTz39ioWJrGPuNgO8fbtDCA9vOE9TvN5K7r3veZ57/vUan6sOcAlFyXEerjp5C67xWQztkUdUaG9wCfAd0Nlwmg8aTlMzBkVE/KDhPLIUEbGB4TRXAr2AMUC+vWn8KybSy4gTt/P++DVc1ncrCTGBsbmayF9eeHEKzz73Wo3PO+XkE5j40kMkJMRZH6qeDRk8gFNPORGASa+8Q27u1nq9/SlvzuL3P1bX+vxznKdamCb4nNz/BFq2bF7r82e8+ylZWfXT8V9T69ZvrPo8JiaaQw452MY09pjw36ncedfTNdqctCHMS5eGIyHGy2V9t/L++DWMOHE7MZEh/1iyALgCOMlwmn/aHUZEJJSpAC4i4meG06w0nOb58eSWAAAgAElEQVRLQAdglt15/C0u2suo3tt4f/waRvbaRmxUyD95kSDy3/+9xVPPvFrj87p168ybU56q0+gJu7VpncFtt14BwIoVq/jv/96q9wwVFRXcdPOjlJXVrsGtQ4c2tG9/qMWpgsfoS8+r9bnFxSW88GL9dfzXVGFhEfn5hVWXOxzexsY09pnx7qdcc+29lJSUVuv4tLQUjQaSoBcb5WVkL99jx1G9txEX3SAeO34AdDCc5v8MpxnyLe4iInZTAVxEpJ4YTjPHcJpnAUOA2g/CDRKJsR7G9NvK+zesYfjx24mO1GN7CQwvvzyNG296hMLCohqdd1j7Q5n21jNkZBzkp2T+06RJY/474T5iYqIpKSnlppsfpaLCnrn9q1Zl12rUw1+cZ59sYZrg0f24/9CxY9tan/+/l95m69btFiay3rp1f3eBd+hQ+79rsPtq7gIuvuTmPV4Q2B/NAZdgFR1ZyfDjt/P+DWsY028ribENYoxeLjDEcJqDDOdus59ERMSvVAAXEalnhtOcARwOTLY7S30w4jxcc+oWXOPXMPi4PCJDf46jBIEPP/qKQWeP4edFy2t0XosWTXl76jMc0am9n5JZr1GjZCa/+igHH9wMgCeefIXVa9bamunVyTNYvHhFrc4ddGa/kBhHU1OjR9e++3vu3B+YOGmahWn8Y/cxKB07NMwO8L/88stvDL9gHBs3bTngsZoDLsEmMqKSwcfl4Rq/hmtO3YLRcPaPmQwcvuu5gIiI1CMVwEVEbGA4zTzDaY4C+gFr7M5THxonVDD+9M28e/0azuriJiJchXCxV05OLhdeNJ6nn5lco27olJRkprzxBFdfNYKYmGg/Jqy7pKQEXpn4MK0PbQnAx598zdS37J/E5PVWcsutj1NcXFLjcw0jiWuvucgPqQJXhw5t6NH96Fqdu3rNWm68+RG83sD/nbt7B/hhh7XG4XDYmMZ+matNzj//OjIzzf0e17atCuASHCLCKzmri5t3r1/D+NM30zjBnnci2WAN0M9wmqMMp5lndxgRkYZIBXARERsZTvNLoBNwL1Bsc5x6kZ5cwS2DcnlnbBYD/5NPmO6JxEZebyUvvfw2Q4eNJTu7+psDxsREc/VVI/j808mcdVb/gCzUHX/8sXw462U67OqknTv3B26+5TEqKwOjELp2XQ6PPvZyrc4dPmwQ7dodYnGiwDXmsvNrdV5B4Q6uvOpuduzYaXEi/9i48e9u58TEeDp1bGdjmsCwKXcrwy64nkWL9/1uldbaCFMCXFgYDPxPPu+MzeKWQbmkJzeYwncxvsf4nXY95hcREZuo7CAiYjPDaRYbTvMe4DBgus1x6k3zRuXcec4mpl2bxclHFhAWePVDaUCWL1/JWc4reO11F6WlZdU+Lz09lUceupH3ZrxIly5H+jFh9cXFxXLfPWOZ9PJDpKenArDgh1+47vr7bZv7vS/Tpn/EvHk/1/i88PAw7rrzGj8kCjz9+x/PySefUOPzvN5Kxo1/CDOIRswWl+z5joD+/XvalCSwFBTsYNQltzDny+/3+vW2GoEiASrMAScfWcC0a7O485xNNG9Uuw2Qg9R04DDDad5jOM0G0eQiIhLIHIHSBSQiIj5uV8bxwLNA7d7vHqRW50Yz8cvGfPN7IrprEjs1btyIURefy/lDTycuLrZG586eM59nn32NzNX7H1ngL126HMnDD95AixZNq677bt5Crr3u/lqNG6kPTZo0Zsb056uK9TVx8y2PMeuDOX5IFRiaNGnMBzNfwjCSanzuY49P5NXJwTVm9rRTT+Lpp26vupydvZ5TB4yyMVFg+euFn/OGDPzX17p1P6fam2aK+JvDAScdXsjovttonV5qd5z6thi4znCa8+wOIiIif1MBXEQkALldGWHASOAhIN3eNPXrz5wYXv4ylfl/xtsdRRq45ORELhxxNiNGnEVSYkKNzs3MNPli9jzmzJnPb79n+inh3zp1ase555zKeUMGVo1j8XoreXHCFP77v6kBP/+5bdtWTJ3yFElJNfs+b9uWx6kDRlFYWOSnZPZxOBxMevkhevY8psbnfvjRV9x40yN+SOVffXp3Z8KL9+5x3elnjj7gDOyG5uqrRnD1VSP2uO6CEeNqvKmviD/0bF/EZX230r55YL7o6ke5wO3AZMNpeu0OIyIie1IBXEQkgLldGYnAHcBYIMrmOPVq+bpYXpqTysLVcXZHkQYuISGOYeefyciLziElJbnG52/YkMvsOfOZPXsev/y6wpJitMPh4MgjD+PUk0/g5JNP4KCD9nydLC8vnxtueoT58xfV+bbqyzFHd+KVSQ/XeGPRKW/O5MGHJvgplX0uHHE2t916RY3PW7FiFcMuuL5Go3wCRY8eR/PqpD0L9y9PnMZTT79qU6LANWTIAEYMP4uVK7P4c2UWH308l5ycXLtjSQPWpfVOLu+3lU4HN7hpH2XAc8D9htMssDuMiIjsnQrgIiJBwO3KaAM8CZxpd5b69kt2LC/NSePX7JqNohCxWkxMNEMGD2DkRU6aN6/dGzO2bctj0aLlrN+wifXrfR8bNuSyISeXkpK9v008NjaGlJRkUhoZpKY1okf3o+nf/3ia7mVkSEVFBW+9/SEvTngzKMch9Ondneefu5vw8OpvU+PxeHGeeyV//rnGj8nqV9u2rXj3nReIjq7Z655//rmGUZfeyrZteX5K5l/9+vbghefv2eO6kpJSTj3tYjblbrUnlIjs11Gtirm83xb+06rBFb4BPgTGG05zld1BRERk/1QAFxEJIm5XRj/gGaCj3Vnq20+Z8bw0J5UV62PsjiJChw5t6NO7O316d6dDhzaWrLltWx7r12+ioHAHjYxkX9E7xah2R/Ts2fN4/MlJrF2bY0keu5zjPIUH7h9XNcqlOpYs/YMLRoyjvDywNvmsjaioSGZMf5727Q+t0XlLlv7B6Mtuo6Bgh5+S+d81V1/IVVde8K/rZ30wh5tvecyGRCKyLx1blHB5v610bRN6I6iq4TfgesNpfmF3EBERqR4VwEVEgozblREOjAHuA1JsjlPvFqyM5815KSxao9EoEhiapqfSu3d3+vQ5jm5djyIqKrLebnvr1u28P3M27773Gaa5od5u199OO/UkHn3kphp9Lz/+eC433PQIwf7Y9uYbL+Pii8+t0Tk//PgrV151Nzt3BncH5v8m3E+vXt3+dX1lZSUjR93Ejz8usSGViOzumEN3csHx2+nerkEWvvOAu4H/Gk4z+F9xFRFpQFQAFxEJUm5XRgpwL75ieITNcerdnzkxTJ3XiC+XJ+LxVr9TVMSf4uJiOf74Y+nT+zg6H3k4Bx2UbnlBfO26HBYuXMZXXy3g629+xOPxWLp+oOjatTMvPn8PiYnV3xB30ivv8MSTk/yYyr/69+vJc8/eVaPu97lzf2DsuAeCcub37hwOB99+/TZpaXt/Xbe4uITLxtzBwoVL6zmZiISHVdK3UyHDj89riJtbAniAl4C7DKe5ze4wIiJScyqAi4gEObcrowO+sSj97c5ih03uSKZ934hZPydTXFb9ucEi9cHhcJCWlsLBLZrRokVT38dBTas+T09PIyzs38XOyspKtuflszFnMxs3biZn42aWLV/JwoVLyW1As5DbtTuEiS89SPpe5p3vy333P89bb3/ox1T+cdqpJ/HE47cQHh5e7XOmvDmTRx59KSReBOnfryfPP3f3fo8pKSllzBV38sOPv9ZTKpGGLTbKy6Bj8xnaI4+mRrndcezyJTDWcJrL7Q4iIiK1pwK4iEiIcLsyzgCeAqwZSBxkCkvCmPmTwfQFjdha2OAa4iVIRUREkJbaiMrKSio8XrxeDx6Pl+LiEsrKGmyxYQ/NmqYxYcJ9HH5Y62od7/F4uebae/lq7gI/J7POoDP78dCDN1R788+iomJuv+NJPvv8Wz8nqz+u9ybQ4fAD3315vZW8M+Njnnn2NdzugnpIJtLwpCZWcF73PM7q6iYxxmt3HLusBm4wnOZMu4OIiEjdqQAuIhJC3K6MKOBa4E4gyeY4tij3OPhiSRJvzW/E6tzqbR4oIoEtMjKC8eMu5aILz67WeJCSklIuGnkjS5b+UQ/p6mbwuadx7z1j9/pOgL1ZuTKLa8feT3b2ej8nqz/9+vbghefvqdE5+fmFTH/nY+bMmc+y5SuDfva7SCBonV7KsJ55nNy5gMjwBvt/qhB4EHjGcJqldocRERFrqAAuIhKC3K6MJsBDwMVAg50L8sOqeKbOS2Hham2YKRIKevY8hkcfvpHU1APv/7t9ez5jrriDpcv+rIdktTN8+CDuuO3Kas/8fs/1Ofc/8AIlJaFTkzn00IOZ9tazJCUl1HqNLVu2k21uwJ2Xz/a8fAAS4uNISIynuLiEsdc/YFVckZDUpfVOhh+/nePaNsiNLf9SCbwO3Go4zU12hxEREWupAC4iEsLcroz/AM8CJ9idxU4rN0YzdV4Kc5Zpw0yRYJeSksyD94+nd+/jDnhsRUUFjz8xidffcNVDspoZdfFgbrpxdLWONc0N3Hv/83z//WI/p6pfjRs3Yvrbz9KiRVO/3UZZWTnHdBlEeXmF325DJBiFh1XS74hChh+/nXbNQudFtVr6HrjOcJo/2x1ERET8QwVwEZEGwO3KGAI8DrS0O4udNrkjmb7At2HmztIG2xgvEhL69z+em24YzcEHNzvgsV9+9T233vYEBQU76iHZ/jVNT+X226+if7+eBzy2tLSMlydOY+Kk6SE3E/6oozrw9JO30axZE0vW83g8mGYOmZnZZK5eS2ZmNqsyTbKz16v4LbKbuGjfxpbndW/QG1v+ZT1ws+E037I7iIiI+JcK4CIiDYTblREL3AjcDDTomSA7SsJ4f6HBOwsasaVAG2aKBKvIyAguHHE2Yy4fRmJi/H6PzcnJ5fpxD9o2Fzw8PIzhwwZx3bUjiY+PPeDx3363kAceeJG163LqIV39aZxicN55A7nyiuFERNT896/H42Xt2hwyV5tkZppVhe6srHUqdIvsR1pSBUO653F2FzcJDXdjy78U42sMedRwmjvtDiMiIv6nAriISAPjdmW0AB4FhtmdxW4VHgdfLE1k6rwUbZgpEsRSUpK59pqLGHzuaYSHh+/zuIqKCp574Q3efvtDCgvrb9Ztx45tue+esXTs2Ha/x1VWVvLNNz/x0sS3+eWX3+opnf/Fx8fSr29Pzji9D927H014+IHfgePxeFm/fiOrdityZ+4qdIdaN7yIP7VOL2X48ds5+chCIhruxpa7ewe40XCaa+0OIiIi9UcFcBGRBsrtyuiObz54F7uzBAJtmCkS/NLTUzl/6OkMGTyQlJTkfR5XUlLKZ59/y7vvfsrPi5b7LU+LFk256EInw84/c79FX4/Hyyeffs3ESdNZuTLLb3nqU3h4OCed2JXTT+9Dn97HEROz9xcZvd7KXYXubDIzTV+he1U2WdnrKS0tq+fUIqFDG1v+yy/45nx/Z3cQERGpfyqAi4g0YG5XhgM4G7gP6GhznICwcmM0b833bZhZ4dGGmSLBKCoqkgEDejFi+FkH7LrOylrPjHc/Zdas2Wzb7q7T7TocDjp2bEvfPj3o26c77dodst/jN2/exseffM3Ut2axfv2mOt12oGnUKJkF82dUXfZ6K1m/YaNvbMkqk1WZ2axevZbVa9aq0C1ikYhw38aWw3pqY8vd/AHcDcwwnKaKHyIiDZQK4CIigtuVEQacB9wDtLM3TWDYXBDBtO8bMWuhQZE2zBQJWkd0as/JJx9P/349adWqxT6Pq6ioYM2adZhrc1i7Ngdz7QbWmjmYa3PYtGkLfz1mDg8PIz4+jqSkBBIT4klIjKdRo2R6dP8PvXsdR3p66n7z5OcX8vnn3/HRJ3P5+eeleL2h+1j8yiuGs2FDLqsys1mzZh0lJSrIifhDfLSXQV3cDO2RR5MkzcLfZTVwLzDVcJoNfui5iEhDpwK4iIhUcbsywoERwF3A/lsXG4ii0jBmLjSY/n0jNmvDTJGg1qZ1Bv369aR/v5506NAGh6N67/IoLS0jP7+QhIQ44uIOvIHl7jweL3+uXMMvi1fw3byfmTd/ERUVKlCJSN01SargvB55nNXFTXy0ary7rAXuB14znKZ+2YqICKACuIiI7IXblREJjALuAPbdMtmAVHgcfLk8EddPBkvMmhXARCTwxMfH0uHwNnTs2JYOHdrSoUMbDj2kJWFhtR995PF42bx5K1nZ6/nll99YtHg5S5b8TlFRsYXJRaSh65xRjLOrm76dtLHlbnKAh4CJhtPUXCUREdmDCuAiIrJPbldGNHA5cCvQ1OY4ASN7SxSzFhp88msS+TvD7Y4jIhaJiYmmSVpjGqcapKamkNq4EY0bGzRqlAyVlVR4PHg8HioqPHg8XkpLy9iUu4WcnM1s2LCJTZu24vF47P5riEgISo7zMOCoAgZ1cdMqTfXd3WwGHgUmGE6zxO4wIiISmFQAFxGRA3K7MmKBq4Cbgf0PuG1AyisczP0tkVk/J7M4Kw7dpYqIiIhVHA44+pCdDDo2n94dComM0AON3WwHHgeeN5xmkd1hREQksKkALiIi1eZ2ZSQA1wE3AIbNcQLKum1RfPBzMh8tTiavSF3hIiIiUjspCRUMPLqAQcfk06Kxur3/oQB4CnjacJoFdocREZHgoAK4iIjUmNuVkQyMB8YCiTbHCSgVHgff/pHArIXJ/LQ6Xl3hIiIickBhDujapohBx+ZzwmE7NNv734qA54AnDKe53e4wIiISXFQAFxGRWnO7MhoDNwFXA3E2xwk4OXmRfLAomY8WJbO1MMLuOCIiIhJgUhMrOOOYfM48Jp9mjcrtjhOIioH/Ao8YTnOL3WFERCQ4qQAuIiJ15nZlpOPbKPNyIMbmOAHH43Uw/894Zv1ssGBlPF7d9YqIiDRYYWHQo+0OBnXJp2e7HYSF2Z0oIJUBE4EHDae50e4wIiIS3FQAFxERy7hdGQcBtwOXApE2xwlIufkRfLgomQ8XGeTmqytcRESkoWhqlHPmMfmccUw+aUkVdscJVBXAZOABw2mutTuMiIiEBhXARUTEcm5XRivgTuBCQFXevfBWwg+r4pm10GDen/F4vA67I4mIiIjFwsMqOeGwHZzVJZ+ubYoI0939vniAqcB9htNcbXcYEREJLSqAi4iI37hdGW2Bu4HzAb3Bdx+2Fkbw0eJkPvg5mZw8Nc6LiIgEu4NSyhl0rJuBRxfQOEHd3vtRCbwD3GM4zT/sDiMiIqFJBXAREfE7tyujA3AvcA6g3qd9qKyEhavjmfVzMt/8nkCFR98qERGRYBEZXslJHXYw6Fg3xx66E4fuxg9kJnCX4TSX2R1ERERCmwrgIiJSb9yujKOA+4Az7M4S6PKKwvl4cTKzfk5m3bYou+OIiIjIPmSklXHWsW5O+08BRpzH7jjB4FPgTsNpLrI7iIiINAwqgIuISL1zuzK64iuEn2J3lmCwOCuOWT8n89WKRMor1E4mIiJit6iISvp2KmTQsW6OalVsd5xg8RVwh+E0F9gdREREGhYVwEVExDZuV0Z34EZgEJoRfkCFxeHMXZHAnOWJ/LwmHq/X7kQiIiINR3hYJV1a76TfEYWc1KGQxBjdEVdDJfAR8LjhNL+zO4yIiDRMKoCLiIjtdm2WOQ64CIi1OU5QcBeF89WKROYsS+TX7Di8ujsXERGxXFgYHHPITvodUUCvDjtI1oiT6ioBpgBPaXNLERGxmwrgIiISMNyujFTgql0faTbHCRrbdkTw1fJEZi9LZNnaWHTXLiIiUnthDuicUUy/Iwro06mQRvEqetfANmAC8ILhNDfbHUZERARUABcRkQDkdmXE4OsGHwe0szlOUNlcEMGXyxOZszSJFetj7I4jIiISFBwO6HRwMf2OKKRvp0JSEyvsjhRsVgNPA5MNp7nT7jAiIiK7UwFcREQCltuVEQacAdwAHG9znKCzMS+SOct9Y1L+zFExXERE5J86HFRCvyMK6dOpkKZGud1xgtEPwBPA+4bT1FB0EREJSCqAi4hIUHC7Mrrh2zDzbLRhZo2t3xbFnGW+MSmrc6PtjiMiImKbds1K6XdEAX07FXJQioreteAFPgCeMJzmfLvDiIiIHIgK4CIiElTcrozWwPXAxUCczXGCkrklitnLEpmzLInsLVF2xxEREfG7Q5uU0u+IQvodUUjL1DK74wSrYuB1fBtbrrI7jIiISHWpAC4iIkHJ7cpIAa4ErgbSbY4TtFbnRu8qhieyfpuK4SIiEjoyUst2Fb0LOKSJit51sAXfxpYvGk5zi91hREREakoFcBERCWpuV0Y0MAIYDxxmc5yg9mdODHOWJTJneSIb8yLtjiMiIlJjB6WU0++IAvodUUjbpqV2xwl2q4CngNcNp1lsdxgREZHaUgFcRERCgtuV4QAG4tsw8ySb4wS939bHMHtZEl8uS2RzQYTdcURERPapqVFO306+8SaHH1Rid5xQMB/fxpYfaGNLEREJBSqAi4hIyHG7MrrgK4SfA4TbHCeoVVbCsrWxzF6WyNwViWwtVDFcRETsl5ZUUVX07tiiGIfD7kRBzwu8j29jyx/sDiMiImIlFcBFRCRkuV0ZrfBtmHkJEG9vmuDnrYSlZizfr0xgwcp4Vm2KtjuSiIg0EA4HtG1aSo92O+jRrogjWqrobZGdwGTgacNprrY7jIiIiD+oAC4iIiHP7cpoBIwBrgGa2RwnZGwtjGDByngWrIznp9Xx7CgJszuSiIiEkMRYD13b7KRH2yKOa1dE44QKuyOFks3AC8AEw2luszuMiIiIP6kALiIiDYbblREFDMe3YWZHm+OEFI/XwbK1MSxYFc+ClQms2hSNHmKIiEhNOBzQvlkJ3dsV0aNdER1bFBOm11at9ge+jS2nGE5TA9NFRKRBUAFcREQanF0bZp6Kb054H5vjhKRtOyL4YWU836+K56fMOAqLNYpdRET+LSnWQ7e2O+nedgfHtd1Jirq8/eVbfBtbfmQ4TRUBRESkQVEBXEREGjS3K6MjMBoYAaTYHCckeb2wfF0s36/yjUtZuTFG3eEiIg2UwwGHNfd1eXdvW0THg4sJ0yxvf3EDbwIvG05zmd1hRERE7KICuIiICOB2ZUQD5wCXASfZHCekbd8RsWtUiq87vEDd4SIiIS05zsNxbX0F7+PaFmHEe+yOFOrmAS8D7xpOs9juMCIiInZTAVxEROQf3K6Mdvi6wi8C0myOE9K8XlixPraqIP5HjrrDRUSCXZgDDjuohB7tiujebgeHH1SiLm//2wq8AUw0nOYfdocREREJJCqAi4iI7MOuTTMH4esK7wvo6buf5RWF88OuYviPmfHk71R3uIhIMDDiPXRr49u8slvbIow4dXnXg0pgLjARcBlOs8zmPCIiIgFJBXAREZFqcLsyDgUuBUYCzexN0zB4K+G39bEsWBnPglXx/LEhBq8etoiIBIQwB3RoUeyb5d2uiMOaq8u7HuUCrwGTDKeZaXMWERGRgKcCuIiISA24XRkRwOn4usJPAcLsTdRwuHeG8+OqeL5fGc+iNXFsLYywO5KISIPSJKmCYw7dSfd2RXRrU0Syurzrkxf4Al+394eG0yy3OY+IiEjQUAFcRESkltyujJbAKOASoIXNcRqcjXmRLF0byxLT95G1OVod4iIiFglzQOv0Uo7MKKZzRjFHtiymqaGaqw02AK8CrxhO07Q7jIiISDBSAVxERKSO3K6McOBUfF3hAwENrrbBjpIwlq+L5VczlqVmLL+tj6GkXA36IiLVERvlpUOLkqpi9xEti4mP9todq6HyAJ/g6/b+xHCaarUXERGpAxXARURELOR2ZTQHLsY3L7yVvWkatgqPg5Ubo1my1lcQX2rGsm2HxqaIiACkJlZwZMviqg7vds1KCQ/Tc0ObmcArwKuG09xgdxgREZFQoQK4iIiIH7hdGQ6gP76u8DOBSHsTCcCG7ZG7RqbEsXRtLNlbotBDIREJdQ4HHJK25ziTg1I0ziRAlAMf4Ov2nm04TbXdi4iIWEwFcBERET9zuzKaACOB0UAbe9PI7gqKw1m2NqaqIP7b+hjKKhx2xxIRqZOoiEo6tijhyIydvi7vliUkxmqKRoDJBCYBrxlOM9fuMCIiIqFMBXAREZF6sqsrvBe+rvCzgWhbA8m/lHsc/LEhhqW7xqYsWRuLu0gj3UUksBnxHjrvNs6kffMSIsP1PC8AlQLv4+v2nms4Tf0jiYiI1AMVwEVERGzgdmU0Bi7E1xV+uM1xZD/Wbo1i6dpYluyaI25ujbI7kog0cBmpZb5RJrvGmbRMLbM7kuzf7/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Mpym2vNFREQCjArgIiIiAc7tyogE+uMrhp8FJNmbSOoiryj8H0XxGLK2RFFeoW5xkVATGVHJIWlltG1askexu1G8aqRBrgCYha/o/YXhNMttziMiIiL7oQK4iIhIEHG7MqKBU/EVw88AEuxNJFbweB2s3Rq52wiVGDI3RZObr25xkWCRnlyxq8BdUjXCpGVqOeFher4VIoqAD/EVvT81nGapzXlERESkmlQAFxERCVJuV0YsMBBfMXwgEGtvIrFaYXF4VVF81a6O8TW5UZSUh9kdTaTBion0cmi6b1Z3293mdQOZNQUAAAglSURBVCfGqqs7BJUAH+Mren9sOM2dNucRERGRWlABXEREJAS4XRkJ+DrCz8PXIR5tbyLxF28lbNi+52zxzNxoNroj8Wq7NRHLhIVBM6N8jw0p2zQt5aCUMsI0sSiUlQGf4yt6f2A4zUKb84iIiEgdqQAuIiISYtyujGRgEL5ieH8g0t5EUh88Xgeb3BFsdEeSk+f72Ljbn9t2RKCHfSJ/czigcUIFzRqV07xRedWfzRuV08wop6lRofElDUcFMAdf0Xum4TTdNucRERERC6kALiIiEsLcrowUwImvGN4bCLc3kdilrMLBRveeRfHdC+XunfrRkNBjxHn2LGzv9mczo5yoCD0XasA8wDfANMBlOM1tNucRERERP1EBXEREpIFwuzLSgHPxFcNPADRIWqoUl4XttTD+1+dFpfpxkcATH+39V3F7989jozQXSPZQCczD1+n9ruE0c23OIyIiIvVABXAREZEGyO3KaAYMxlcM7w5ooq3sV2Fx+F4L476u8ghtzCl+ERPppVmjCpoZ/y5uN29Uro0npbp+wFf0nmE4zQ12hxEREZH6pQK4iIhIA+d2ZRwMDNn10QUVw6UWtu+I2FUcj2BrYQTuneHk7wzHXRRO/s4I8neGVV3n8epHrCELD6skOc6DEechOc5LclwFRryn6rrUxAqaNaqgeaNyUhIq7I4rwakSWATMAKYbTtO0OY+IiIjYSAVwERERqeJ2ZTQBTgFOA04GGtubSELRjpIwX3F8jyJ5eNV17qJw8ovDyS8KV9E8wO1RzI73kBzrwYj/q7i9q6i9W3E7Oc5DQozGkohf5AFfAJ8Cn2m8iYiIiPxFBXARERHZK7crIwzoiq8YfhpwDJobLjb5q2i+R5F8P0XzguJwKjwqmtdERHglSbEHLmbvflnFbLHRX13en+Erev9oOE3NxBEREZF/UQFcREREqmXXJpon4yuGnwKk2ptIZP/+KpqXlIdR7nFQXuGgwuOgzOOoulz+z8+rruPfX9vrcfu/XLbrNsv3UYyPDK8kIrySqIjKf30eGV5JZMSu63a7HPnPz6uu499f2+txe16OifSqmC3BYht/d3l/bjjNzTbnERERkSCgAriIiIjU2K7u8GP5uzu8C+oOF9mvco+jqis9YlcRWkT2y4uvy/vTXR8/GU5Tr9SIiIhIjagALiIiInXmdmWksmd3eJq9iUREJEhtBT7HV/D+wnCaW2zOIyIiIkFOBXARERGxlNuV4WDP7vCuqDtcRET2zgss5O8u75/V5S0iIiJWUgFcRERE/MrtymjMnt3hTexNJCIiNtvMnl3e22zOIyIiIiFMBXARERGpN7u6w48BTsVXEO8GhNsaSkRE/t/evfVGVQVgGP7ASkVFNoVIMOCGGOIBMRrjEW5NvJ4fun8FKCFRIyqSYCJbBcVgsxVjU6ToxbROp6UHC+2amT5PMtmTaZp86V3frKzZbgtJLmdwyvuzqtf6RxQA2BECOABQTNfUM0k+Sj+Gf5zkaNlFADwmtzN8ynu28B4AYJcSwAGAkbB4OvytDK5KeTfJdNFRAGzWfPqnvJei9xdOeQMAo0AABwBGUtfU+9L/Ms1zSc4n+TDJkaKjAFhyJ8knSS4muZD+tSbzZScBAKwmgAMAY6Nr6lfSD+JLUfx02UUAu8b1DGL3xarXXiu8BwBgUwRwAGBsdU39fPonw8+nH8XfTvJk0VEA4+/vJJ9nOHj/WnYSAMDWCOAAwMTomnp/kncyOCH+QZJDRUcBjL4uyadZjN1JLle9dq7sJACAx0MABwAm1uIXa57J8LUpp4qOAijvRgax+2KSr31hJQAwqQRwAGBX6Zr6WAZXppxL8maSqaKjALbPQpIvMwjeF6pee6vsJACAnSOAAwC7WtfUzyR5L4MT4u8nea7oKICtu5vkUganuy9VvfbPspMAAMoRwAEAlumaem+SNzJ8bcqJoqMA1nYzy053J7lS9dqFspMAAEaHAA4AsIGuqY+mH8WXv15NMl1yF7Cr3EvybZIry19Vr/2l6CoAgBEngAMAbEHX1FNJXs7qMH685C5gItzMitCd5FrVa+8XXQUAMIYEcACAx6hr6kNZHcVfT/J0yV3ASPoryTdZfap7tugqAIAJIoADAGyzxXvFX8rqMH4qyZ6C04Cd8U+SG1l9qvu7qtc+KLgLAGDiCeAAAIV0Tf1skrMZjuJnkxwsuQt4JH9kELi/WnpWvfZu0VUAALuUAA4AMGK6pq6z+rT46SRPlNwFDFlIcj2rry9pi64CAGCIAA4AMAa6pn4qyZn0Y/hrSU6mf4XKqSQz5ZbBxJtN8v3i60aSq+nH7qtVr50ruAsAgE0QwAEAxlzX1AfSD+EnM4jiy98fKLUNxsDdDAfuofeuLgEAGG8COADAhOuaeiZrB/KTSfYXmgY7YS6DsL30XB64Z0sNAwBg+wngAAC7XNfUR7N2IH8xyb5S22AT7iX5IWsH7tvFlgEAUJwADgDAmrqm3pvkhawdyI/Hl3OyvRaS/JQ1AneSW1WvfVBqHAAAo00ABwBgy7qmnkpyIsmxJEcWX4fXec5EMN/tFtL/YsnfktxZ53knyc9Jfqx67f0yUwEAGHcCOAAAO6Zr6j1Jqqwfyld+djjJVIm9bOh++sH6YfF6rbDdVb3WPyEAAOwIARwAgJHXNfXBbHy6fOXT3eX/z71sfCp76Fn12t/LTAUAgM0RwAEAmEhdU+9PMp1+CJ9e8X7lc72fPervr/ws6cfm+WXP+Yd8tpmfPerv//e+6rVzW/k7AwDAKPsXccyb9OnmvJAAAAAASUVORK5CYII="/>
  <p:tag name="MMPROD_UIPERSISTENCEDATA" val="MMPROD_UIPERSISTENCEDATA"/>
  <p:tag name="MMPROD_THEME_BG_IMAGE" val=""/>
  <p:tag name="MMPROD_12681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7NXZcvPDccsn+jx/Lu/hXZVyG3SzhWLa0f+9VW3+I2nxW6xPJLu/ueW1ZOreLpdZZfsdrPM/8AfaNkStuXzO6pmKlHc7LT9W+xWcis336zdPjfxf4u0nRIN0jXU6RN/sr/ABN/3xXH3GoPZWrefJul/irxv4qfGjxB8G9S8H+KNGk2y22rJLOm7/Woiv8Aum/2H+at8NTUqqvsz5nHYmUaE5Lc/Wby0ijVUX90i7Fqncda4v4P/GTw/wDG7wDp/ivw5dedZ3i7JYW+/bS/xRN/trXWSTV9ej8z1G0VD5lFIDn7q8RVZmb5f79fKf7QH7fXgf4S3F1pOkr/AMJd4gj+RoLWTZaxP/dkk/8AZVr83fiB+0V8QPiGzf254u1TUkf/AJYtcskP/fK/LXl11dPO2xmqPZvq9PI61FI95+NH7ZXxF+N1rcWGqakun6HI3/IG09fLgb/e/if/AIHUf7JsKX/xCvAzfM9i+3/vpK8DaSvRPgD4u/4RL4naPeO22CVvssv+63y/+h7axxdO+Hmqe5nUlKK5k9T78XR7h4/Nt/vR/LOi/wAL1paXfajFJu+b5P71XNN3pcR6ja/61F2Sp/BKn92u403SdO8Q2f2qz/ct0bb/AAt/tLXwtOupK09z7bLMfHGUUk/eW66mHa+JJdvzxtv/AN2qeqatd3S/3a65fCsqfeaJv9ui48NwWvzu27/drqc4pXPT9nLqeW3Wny3u6V22wJ87O33K+af2xLr7L4X0eD7rveu2z+6nlPX1J4q1iB5JEXaunWfzM/8ABNL/APYV8B/tOfER/Fvi5bVG/wBFs1/8feujAOVfErl2W58dm2MjKosNB3tuSfAH9qzxx+znql5deFbyCS1vNn2rT76LzLafb91tv8D/AO1X3p8Ef+CqHhbxleW+l+P9J/4Q+6l+T+07eRp7Ld/tfxRf+PV+T6yU6GR1b5a+0cUzx+VPc/oz0bxfpHiHTYNQ0zVtP1GynXdHcW88UqMPZu9Ffz0W2rXUUIWO6aJB0Xey4/CilyvuR7PzKtxJ8tU1+8zVNdVGseyOmtTobsRtJU1rM8EisrbWT51/36hZaVelW9dzKbP0j+GfxCtrr4a6frl/dQWcP2JJZ5ppNiL/AHtzVxd5+2l4f8NeNrOLRo7ua3nbZdaiy+XAy/3lV/v/AO98teRfBFn8VeC7GwupGmtdMlkRbf8Agb+L5l/j+9Wz8UPhPpF14Zup9Ot/sN1Evmrt+5/3zXxUMHhViHCu2n0a6Hg0K/1TEaNpra3Q+uNP/a88C3tqy3mpQWd0mxWRv8/cq9qnjRvEHzQNttXXcqK33k/3q/Lm11KW1jVEXb/eSvSPhn8drz4c61b2FzdTzeH7n5LmH7/2b/pqv9z/AGl/ir38dw8qeG9rRndre/U+gxOa42rS5Iyt6bn058UPEkt0rWFu22CJf3r18D+Nrz7Z4k1KVW3L5r19cfEzWotJ8F6pftIrNt+V1b72/wC7XxXdSPPIxriymlyJvseLgrybnLdEP8VP/ipirUlfRHslxPu0UkX3BRQOx7ZN8I9Hk27ri8P/AANP/iKqv8KtIXpPef8Afxf/AImiirM7iyfCTR/+fi8/77T/AOIqu3wo0dW4mvP+/i//ABNFFBnLY9v/AGa/h/p1pPqEKTXJj85GwzKedv8Au17fq/gDTms7hDJcbdvTK/3P92iivjsZ/vZ8ziv4x8g3vwx0iLXNTRZLkLHPLtG5eP8Ax2vRPhf8GvDkmlQSSxTTPdNI0pkKncV6fw0UV9vmTf1OB6tZ/uRnxm8D2UHhaOwS5uhax3aRKm5eF9Pu14JJ8PNNVuJbn/vpf/iaKK8bA/wysJ/CI0+H+nZ2edc7f95f/iaVfAGm/wB+f81/+Joor0z0DXsvhxpbW6ky3Ofqn/xNFFFZEn//2Q=="/>
  <p:tag name="MMPROD_12681LOGO" val="iVBORw0KGgoAAAANSUhEUgAAB6sAAAerCAYAAAD1dEcUAAAABHNCSVQICAgIfAhkiAAAAAlwSFlzAAFxGAABcRgB7MGwCAAAABl0RVh0U29mdHdhcmUAd3d3Lmlua3NjYXBlLm9yZ5vuPBoAACAASURBVHic7N13eFzlgb7/e0bdluWxbDCuxw2bYnAwvfcSSsoAmwRSINnsJpuwqd9sdlM22WSTTQIhCb8NBAJpS2jhEMAh9GqaAdOLsYw9xh2XY0tWL78/Ri5yAReNzszo/lzXXKMZzZz3kYs0Os+875vo6upCkiRJkqRCE4VBGTBgi0vVZh9XACWbXUq3uN0b9yeBju5L+2Yfd/Ti/e1AE9DYfdn840agKZXOdO7un6ckSZIkSX0tYVktSZIkScqVKAwSQA2QAoZ0X6eAQbx70by9y+aPKe3DLyXfNbP9Mntbl209Zi2wBoi6L2tS6Uxzn34VkiRJkqR+xbJakiRJkvSuojCoomfZvHnp/F4fDyY7+1iFqYXu4prNSuwd/HhtKp1pjyGzJEmSJKlAWFZLkiRJUj8ShUESGAYMB/bc4nrDx8PoWTqXxxJWxaCBTSX2GuAdYDmwovt6849XpNKZdTHllCRJkiTFwLJakiRJkgpcFAYVbF04b6uEHk62iHams/JVM1sU2Gyj1O6+XuVe3ZIkSZJU2CyrJUmSJClPRWFQDowCxnZfxgCj2bqEHhxXRilGHcBKehbYy4C3uy8Luy/vpNIZT35IkiRJUh6yrJYkSZKkGERhkCBbNG8ooTe/3vDxXkAiroxSkWhh6wL77c2vU+lMQ3zxJEmSJKn/sqyWJEmSpByIwmAQ2y+hx5KdIV0RW0BJm1vDFgX2Fh8vTqUz7fHFkyRJkqTiZFktSZIkSbsgCoNSIAAmbXHZUEqn4ksnqZd1AkvJFtfzgbrNL6l05p0Ys0mSJElSwbKsliRJkqTt6N4zejxbF9KTgHFAaWzhJOWTdWxRYLOpyF4aZzBJkiRJymeW1ZIkSZL6tSgMKoGJbLuQHgsk40snqQisB+axdZE9l+zy4p6YkSRJktRvWVZLkiRJKnpRGJQBewP7snUhPQpIxJdOUj/WzNZF9lzgNWdkS5IkSeoPLKslSZIkFY3uUnoysB+w/2bXewNlMUaTpJ21BngNeLX78hrwqiW2JEmSpGJiWS1JkiSp4GyjlN5QTFtKSyp2m5fYG69T6cySWFNJkiRJ0i6wrJYkSZKUtzYrpTefJb1hpnRpjNEkKd9E9CywLbElSZIk5T3LakmSJEmxi8IgSbaUPpCtl++2lJakXRfRs8B+FXgxlc68E2sqSZIkScKyWpIkSVIfi8KgHJgKHNR9mU62pB4YZy5J6mcWAc93X2YDz6fSmYXxRpIkSZLU31hWS5IkScqZKAyqgWlsKqUPIjtj2n2lJSn/rAJeoLu87r68mUpnOmNNJUmSJKloWVZLkiRJ6hVRGAylZyl9ENllvJNx5pIk7Zb1wIv0nIX9aiqdaY01lSRJkqSiYFktSZIkaadFYTCanqX0dGBMrKEkSX2ljeze1xuXECe7D3ZDrKkkSZIkFRzLakmSJEnvKgqDPYEjgMOBQ8mW08NiDSVJyjedwFyyxfXT3ZfZqXSmJdZUkiRJkvKaZbUkSZKkjaIwKCdbRm8op48AxscaSpJUqFrJ7oH9FNny+qlUOvNWvJEkSZIk5RPLakmSJKkfi8JgHD2L6YOAijgzSZKK2jtsVl4Ds1LpTH28kSRJkiTFxbJakiRJ6ieiMKgmu4z35uX08FhDSZL6u07gNXoW2K+l0pnOWFNJkiRJ6hOW1ZIkSVIRisIgAexLtpDeUE7vD5TEmUuSpB1QD8xiU3n9VCqdeSfeSJIkSZJywbJakiRJKgLds6aPAo4lW0wfBgyONZQkSb3nLbLl9ZPAo8DLzr6WJEmSCp9ltSRJklSAojAYDBwDHN99mQ6UxhpKkqS+swZ4jGxx/QjwfCqd6Yg3kiRJkqSdZVktSZIkFYAoDIYCx3VfjgemAclYQ0mSlD/qgZlsKq+fTaUzbfFGkiRJkvReLKslSZKkPBSFwXCypfSGcnp/IBFrKEmSCkcj2SXDH+m+PJ1KZ1rijSRJkiRpS5bVkiRJUh6IwmA0PcvpKfEmkiSpqLSQ3fN6Q3n9ZCqdaYw3kiRJkiTLakmSJCkGURiMp2c5PSHeRJIk9SttwLNsKq8fT6Uz9fFGkiRJkvofy2pJkiSpD0RhMAI4tftyPDAm3kSSJGkzHcDzwIPAfcDMVDrTHG8kSZIkqfhZVkuSJEk5EIXBALKzpk8FTgOmxptIkiTthCbgMeBe4L5UOvNSzHkkSZKkomRZLUmSJPWCKAwSwEFsKqePBipiDSVJknrLMuB+suX1/al0ZmnMeSRJkqSiYFktSZIk7aIoDEazqZw+BRgWbyJJktRHXia7XPi9wKOpdKYp5jySJElSQbKsliRJknZQFAbVwAls2nt631gDSZKkfNACzGRTef1CKp3xhJskSZK0AyyrJUmSpO2IwiAJHMKm2dNHAmWxhpIkSfnuHeABNu13vSjmPJIkSVLesqyWJEmSNtO9tPf7yZbTJwG18SaSJEkF7nWys67vAR5MpTPNMeeRJEmS8oZltSRJkvq1KAwSwKHA2cA5wPviTSRJkopYI9lZ13cCf0ulM0tiziNJkiTFyrJakiRJ/U733tOnki2ozwKGx5tIkiT1Q13AbGBG9+U597qWJElSf2NZLUmSpH4hCoNxZMvps4ETgIo480jaNa3tCZrbkrS0Za+b2xK0dF9vfn9LW4KWtgSt7Uk6u6CjM0FHJ3R2QWdngvbOBJ3dt7OfS2zxuOznN7/d0X1788d1dUEyCSXJLkoSkEx2UZKEkkTXxvuTW9ze/HHJRPfjt/O4kmQXFWVdVJR1UrnN6y4qyzo3XleWdVGS9Pd8qUAtBf5Gdtb1/al0pjHmPJIkSVLOWVZLkiSpKEVhkASOILu099nA1HgTSf1Pe0eChuYk65pKaGhOUt9cQn1T9rqhKcm65hIaW7ZdPLdsUTw3tyVoaU/ir7DvrSTZReU2Suxtld6VZZ1UV3ZSXdVBTff1oMpOBnVfV1d2MLCik0Qi7q9K6neagQfpnnWdSmfejjmPJEmSlBOW1ZIkSSoaURjUAKeTLajfDwyLN5FU2Lq6YH1LkvqmEuqbkzQ0l7CuKXtd39x9/2blc48yujlJU2sy7i9BvSCZgIGVHdRUZcvrHmX2dkruQVUdVFd2UlPVQXmp5x2kXvAi2RnXM4BZLhcuSZKkYmFZLUmSpIIWhcEksjOnzwGOBcriTSTlt84uWNtYwuqGUlY3bH29qqGU1Q2lrFlfwpr1JbR3OKVWu2dARSe11e3UVndQO7D7esPtLe4bUNEZd1ypEKwgu1z4DODeVDrTEHMeSZIkaZdZVkuSJKmgRGGQAI4CPkS2oJ4SbyIpfu0dCaLGko2l86rtFNFr1pcQrS+l018DlacqyrqyRfbATYX2kOp2hm6j6B5U1RF3XCkftAIPk511fVsqnVkcbxxJkiRp51hWS5IkKe9FYVBCdtb0eUAaGBFvIqnvtHckWFlfyrKolOVry1i+tvu6+/aKdaWsaypxL2f1O2UlXdRWdzA81cbwwe3sNbiNPQe3s1eqjeGDs/cNHmChrX6lC3gK+AtwayqdycScR5IkSXpPltWSJEnKS1EYlAInAecCHwb2iDeR1Pu6uiBqLGH52jKWRaWsWFvGsi3K6FX1zoSWdlVFWdcWJXb7xiJ7Q8ldWebS4ypazwK3ki2u58YdRpIkSdoWy2pJkiTljSgMyoFTyRbUHwRq400k7Z629gRL1pSxNNp6RvSytdlyurXdPaGlOA0e0LHNEnuvwW2MrG1jaHU7Cf+bqvC9xKYZ16/FHUaSJEnawLJakiRJsYrCoBI4g+wS3+cANfEmknZOU2uSxavLWLS6nLdXlWU/XlXOotVlrFhb5qxoqcBVlnUyqraN0bVtjB7ayuihbYyubWXM0Db2HNxG0iJbhecNNhXXL8QdRpIkSf2bZbUkSZL6XBQGA4EzyRbUZwLV8SaS3l1Dc5JFq8tZtCpbRL+9uozF3bdX1pfGHU9STMpKuhg5pG1jgT16aBtjhrYyuraNvVJtlJZ4zkV5bx7ZpcL/kkpnnok7jCRJkvofy2pJkiT1iSgMasjOnD6X7EzqqngTST1FjSXZGdGrNs2SXrSqnMWry4gaS+KOJ6nAJJMwIrWpxB49tJUxtW2Mqm1lVG0b5aWej1HeWUj3HtfAE6l0xn+kkiRJyjnLakmSJOVMFAZDyO49fS7Zvagr4k0kwfK1pcxfUcH8FeW81X294J0KGpqTcUeT1E8kEjB8cBvj92xl/J4tTNizlQl7tjBuj1YGVHTGHU8CWALcRna58MdS6UxHzHkkSZJUpCyrJUmS1Ku6l/j+IHABcBpQFm8i9VfbKqXnr6hgfYultKT8ZImtPLUCuAn4cyqdeSruMJIkSSoultWSJEnabVEYlAKnky2oPwgMjDeR+hNLaUnFzhJbeeQt4M9ki+vX4w4jSZKkwmdZLUmSpF0ShUECOAq4EDgfGBZvIhU7S2lJ6ml7Jfb4PVupKrfEVs49T7a4vjGVziyKO4wkSZIKk2W1JEmSdkoUBlPJFtQfA4KY46gIdXZCZmU5by6tZM7SCuYsqeTNpRXUN5XEHU2SCkIiAaNqW5kysoUpI5qZPKKFKSObGTLQbYeVE53Ao2SL67+k0pk1MeeRJElSAbGsliRJ0nuKwmAs2XL6QuCAmOOoiLS1J5i3ooI3l1TwRncpXbesguY2Z0tLUm/bo6Y9W16PzJbXU0a0sFeqLe5YKi6twN/JFtd3ptKZppjzSJIkKc9ZVkuSJGmbojAYSnZ57wuBo4FEvIlU6Bpbksxdlp0pPWdpBW8uqWT+O+W0d/hPS5LiUlPVwZSRLUzunoG9z8hmxgxrJem3Zu2+euA24HrggVQ649R+SZIkbcWyWpIkSRtFYTAA+CBwAXA6UBZvIhWqqLEku3z3kgrmLK1kzpIKFq0ux18/JCn/VZV3MmmvFqaMaGFy9wzsCcNbKCvxm7h22XLgZuD6VDrzdNxhJEmSlD8sqyVJkvq5KAxKgdPIFtQfAgbGm0iFpqE5yWuLqnjl7UpeW1zJm0sqWbGuNO5YkqReVFrSxYQ9W5kyspn9RzczdUwTE/ZsIemuDdp588guE/7nVDrzRtxhJEmSFC/LakmSpH4qCoOpwKeBjwN7xBxHBaKzC+avqOCVtyt55e0qXnm7igXvOGNakvqjqvJO9usurqeOyZbYtdXtccdSYXkWuA64IZXORHGHkSRJUt+zrJYkSepHojAYDHyMbEl9aMxxVACi9SXdpXS2nH5tcSWNLU6jkyRt28ghbRvL66ljmth7hMuHa4c0AyHZ4vrBVDrjPxpJkqR+wrJakiSpyEVhkABOIltQfxioijeR8lV7R4I3l1Xw6mbl9OLVblsuSdp1ZaVd7DOymandM7D3H9PMXqm2uGMpv2WA3wO/T6UzC+KNIkmSpFyzrJYkSSpSURgEwEXdl3FxZlF+Wr62dONS3q+8XcmcJZW0tifijiVJKnLDBrVnlw0f08TUMU3sO6qFyrLOuGMp/3QBD5KdbR2m0pnmmPNIkiQpByyrJUmSikgUBpVAGrgYOBmweRSQ3Wt67tJKnl9QxYuZKl5eWMXK+tK4Y0mSREmyi4nDWzlgbBMHjWvkfeOaGDbIva/Vw1rgBuC6VDrzTNxhJEmS1HssqyVJkopAFAaHkF3m+2NAKuY4ygMdnQneWFLB7PkDeH7+AF5aWEVDs3tNS5IKw5ihrRw0PlteHzSuyaXDtblXyM62/r9UOvNO3GEkSZK0eyyrJUmSClQUBsOAj5MtqQ+IOY5i1tae4NVFlTy/YADPL8jOnG5qtZyWJBWHEUPaOGjcpvJ69NDWuCMpfm3ADLLF9d9T6UxHzHkkSZK0CyyrJUmSCkgUBiXAGWQL6nOAsngTKS7NbUleXljJCwsGMHtBFa++XeV+05KkfmPYoPaNM6+nj29k3B6W1/3cUuCPwO9S6cycuMNIkiRpx1lWS5IkFYAoDCYC/wh8EhgZcxzFoLElyUsLq7LLei+o4vXFlbR3WE5LkgSQGtixcdb1QeMbmTi8haQ/Jvurx8nOtr4xlc40xh1GkiRJ786yWpIkKU91z6I+B/gccBrgKdd+pL6phBcy2XL6hQVVzFlaSWdn3KkkSSoMg6o6mBY0MX1cE+8b38g+I5pJujtGfxORnW19VSqdeT3uMJIkSdo2y2pJkqQ8E4XBSLKzqD8LjI45jvpIe0eClxdW8fS8AcyaO5A3llTS6Ut1SZJ6RXVlJ4dMaOSwSes5fNJ6RtW2xR1Jfeth4ErgtlQ641++JElSHrGsliRJygNRGCSAk4DPAx8ESuNNpL6w4J1yZtUN5Om6gcyeX0VTq1O+JEnqC6Nq2zhs4noO37uRgyesZ1Cly5f0E8uBa4GrU+lMJu4wkiRJsqyWJEmKVRQGtcBFwD8Dk+NNo1yLGkt4pm4AT9cNZFbdQFas8z0JkiTFLZmE/UY1cdikRg6ftJ6pY5opSXq+rMh1AneRnW19dyqd8d0KkiRJMbGsliRJikEUBoeTnUX9EaAy5jjKkbb2BC8urOoupwfw5tJKfPktSVJ+G1DRycHjGzl87/UcNrGRscNa446k3FoA/Aa4LpXOrIg5iyRJUr9jWS1JktRHojAYCFxAtqQ+KOY4ypF5yyuY1T17+oUFVTS3ubS3JEmFbK9U28ZZ14dObKSmqiPuSMqNViAErkylM4/GHUaSJKm/sKyWJEnKsSgM9idbUH8CqIk5jnrZ6oZSnpk3YOPs6ZX1Lu0tSVKxSiZgn5HNHDZpPYdPamTq2CbKSjy3VoReI7tE+J9S6czauMNIkiQVM8tqSZKkHIjCoBw4l2xJfWzMcdSLurrgjSWVPD6nmsfeGOjS3pIk9WNV5Z0cPmk9x+yznqOnNDBkoLOui8x64M/AVal0ZnbcYSRJkoqRZbUkSVIvisIgAD4HfAbYI+Y46iXNbUmemTeAx96o5ok5A509LUmStpJIwH6jmjlmnwaO2aeBvfdqiTuSetcs4NfAjal0xr9cSZKkXmJZLUmS1AuiMDgK+ArwYaAk5jjqBcvXlvL4nGpmvlHNs28NoLU9EXckSZJUQIYPbufoKdni+pAJjZSXeg6uSKwgu0T4lal0ZnncYSRJkgqdZbUkSdIuisKgDDgf+DJwaMxxtJs6u+D1xZU89kY1j79RzdxlFXFHkiRJRaKyrJNDJzZyzD4NHD1lPcMGtccdSbuvFbgB+EUqnXkh7jCSJEmFyrJakiRpJ0VhMBT4J+ALwKiY42g3NLUmebpuIDPfGMjjc6pZs95J8ZIkKbcSCZgyYsNy4euZMqKZhAu4FLqHgV8Ad6bSmc6Ys0iSJBUUy2pJkqQdFIXBvmRnUX8CqIo5jnbR0jVlzJxTzcw3BjJ7/gDaOjw7LEmS4jNsUDtHT1nPMfs0cOjERirL7DoL2DzgCuC6VDpTH3cYSZKkQmBZLUmS9C6iMEgAp5MtqU8DbDYLTFcXvLqoikdfzxbUb61weW9JkpSfyku7OGRCdrnw4/drYGi1y4UXqHXAtcAVqXRmftxhJEmS8plltSRJ0jZEYTCA7AzqLwH7xhxHO6mzC17MVPHQq4N4+NVBrFhXGnckSZKknZJMwAFjmzhx/3pO3L+e4YMtrgtQJ/BXsvtaPxZ3GEmSpHxkWS1JkrSZKAxGAV8kuyd1bcxxtBM6OhPMnt9dUL9WzeoGC2pJklQcEgnYd1QzJ3UX16Nq2+KOpJ03m+y+1jel0pnWuMNIkiTlC8tqSZIkIAqDw8gu9X0+YMtZINo6EjwzbwAPvTqIR1+vZm1jSdyRJEmScm7yiJaNxXWwh71ngVkK/Bq4KpXOrIw7jCRJUtwsqyVJUr8VhUEJkAa+AhwZcxztoNb2BE/OHchDrw5i5hvVNDQn444kSZIUmwl7tnDi/g2cuH89k/ZqiTuOdlwzcD3ZJcJfiTuMJElSXCyrJUlSvxOFwUDgs2RL6rExx9EOaGpN8sSbA3nw1UE8MWcgTa0W1JIkSVsaM7SVE/dv4KSp9ewzsjnuONpx9wE/SaUzD8QdRJIkqa9ZVkuSpH4jCoNhwCVk96R2P+o8t74lycw3qnnwlUE8VTeQlrZE3JEkSZIKxoghbZywXwMn7V/P1DFNJHwpVQieBX4ChKl0pjPuMJIkSX3BslqSJBW9KAwC4GvAZ4ABMcfRu6hvKuGR16t56NVBzKobQFuHZ1UlSZJ21x417ZywXz0n7d/AtHGNJH2Jle/eBH4G/DGVzrgpuSRJKmqW1ZIkqWhFYTAV+AbwMaA05jjajpa2BDPfqOael2p48s2BFtSSJEk5tEdNO6ceuI4zpq1j8gj3uM5zS4DLgd+k0pn6uMNIkiTlgmW1JEkqOlEYHA18EzgLsPnMQ52d8MxbA7nnxRoefq2axhb3oJYkSepr4/Zo5fRp6zjtwHWMqm2LO462LwJ+Dfwylc6siDuMJElSb7KsliRJRSEKgwTZcvqbwNExx9F2vLqoknterOH+lwexusHJ7pIkSfli6pgmTp9WzykHrGPIwI6442jbmoDfAZem0pn5cYeRJEnqDZbVkiSpoEVhUEp2me9vAFNjjqNtyLxTzj0v1XDPizUsXl0WdxxJkiS9i2QSDpu4ntOnreOE/RqoKu+MO5K21gHcBPwklc68FHcYSZKk3WFZLUmSClIUBgOAzwBfA4KY42gLK+tLue+lQdz9Yg1zllTGHUeSJEm7oKKsi2P3aeD0aes4Yu/1lJV4HjEP/R34n1Q682jcQSRJknaFZbUkSSooURjUAl8ELgGGxRxHm6lvTvLQq4O458Uanp8/gE5fZkqSJBWNmqoOTppaz+nT1vG+oIlEIu5E2sKTwP8Ad6bSGV+JS5KkgmFZLUmSCkIUBmOArwKfBQbGHEfdWtsTzJxTzb0v1vD4mwNpa/espSRJUrEbPrid0w5cx2nT1rH3Xi1xx1FPrwE/AW5IpTNtcYeRJEl6L5bVkiQpr0VhMAn4D+DjgBse54GuLnhhwQBmPF/Dw68OYn1LMu5IkiRJismEPVs4fVo9Zx60lj1q2uOOo03eBn4KXJNKZ3xHgSRJyluW1ZIkKS91l9TfJltSl8QcR8DytaXc9fxgZswezOLVvm9AkiRJmySTcPik9Zw9fS3H7dvg/tb5YzHZ5cEtrSVJUl6yrJYkSXnFkjq/tLUneOT1au58bjDPzBvoPtSSJEl6T4MHdHD6tHWcPX0tk0fYj+aJJWwqrZvjDiNJkrSBZbUkScoL3SX1d4ALsaSO3Zwlldz53GDueWkQ9U3+dUiSJGnXTB7RwjkHr+X0aeuoqeqIO46ypfVPgKstrSVJUj6wrJYkSbGKwmBvsjOpLaljFjWWcM+LNdz53GDqllXEHUeSJElFpKy0i+P2beCc6Ws5bNJ6kom4E/V7S8mW1r+xtJYkSXGyrJYkSbGwpM4PnZ3wVN1A7nxuMDPfqKatw7OGkiRJyq09a9o5c/pazj5oHaOHtsYdp7/bUFpfnUpnmuIOI0mS+h/LakmS1Ke6S+rvABdgSR2bhSvLmTF7MHc9X8PK+tK440iSJKmfOmhcE2cfvJaT9q+nqrwz7jj92TI2zbS2tJYkSX3GslqSJPWJKAwmk51JbUkdk6bWJPe/PIg7Zw/mpUxV3HEkSZKkjQZUdHLK1HrOOXgtB4y1K43RMuCnwFWW1pIkqS9YVkuSpJzqLqm/A3wMS+pYvJSp4vbnBvPgK4Noak3GHUeSJEl6V8GwVs6evpazpq+jtro97jj91XKypfWVltaSJCmXLKslSVJOWFLHq7Elyd9fqCGclWLe8oq440iSJEk7rbSkixP2a+DcwyIOGt8Yd5z+akNpfVUqnfEvQZIk9TrLakmS1KuiMJhCdrlvS+oYzF1WQfh0irtfrHEWtSRJkorG+D1bSR8W8f73raW60r2tY7CCTTOtLa0lSVKvsayWJEm9IgqDscD3gE9iSd2n2toT3P/KIMJZKV5e6F7UkiRJKl6VZZ2cNq2ecw+LmDKyOe44/dFy4IfA1al0pjXuMJIkqfBZVkuSpN0ShcEewLeAzwGuN92HFq8u47ZnUtz53GDWNvr+AEmSJPUv+41u5tzDIk45YB0VZZ7j7GPzgf8Erk+lM051lyRJu8yyWpIk7ZIoDGqArwFfBapjjtNvdHbCzDnVhLNSPF03EF/KSZIkqb8bVNXB2Qet48OHRYwd5mTfPvYK8O1UOnN73EEkSVJhsqyWJEk7JQqDSuALwL8DQ2OO02+srC/ljmcH89dnUqxYVxp3HEmSJCnvJBJwyIRG0odFHLdvAyVJz3v2oaeAf0+lMw/HHUSSJBUWy2pJkrRDojAoBS4iu9Tb6HjT9B/PvjWA8OkUj7xeTUdnIu44kqQ+kkgkqKgop6qqksrKCiory6mqrKSyqiJ7u6KCqg0fV1VSudljqza7r7KqIvu8yoqNlw3Pq6qq5N77ZvKNf/tJ3F+uJPW6YYPa+eAha/nQoRF71LTHHac/uRf4j1Q681zcQSRJUmGwrJYkSe8qCoMEcD7wA2ByzHH6hfqmEv72fA23zUqRWVkedxxJ0i7ae+9xnHD84ZsVxJVUVVZQsbFQrtjidvfnK8qprKzok4z3P/AEX7zke30yliTFIZmEY6c0cO7hEYdOXE/C93/2hS7gL8B3UunMnLjDSJKk/GZZLUmStisKg9OBHwHT487SH8xdVsHNTw7h3pdqaGnzLJokFbpfXP5tzjj9uLhj9LBy5WrmL1jMggWLWLBgES+++DrPPvdK3LEkqU+MHtrKuYdHfODgtQys6Iw7Tn/QAfwe+H4qnXk75iySJClPWVZLkqStRGFwJPBj4Pi4sxS7zi54fE41Nz4xhOfeGhB3HElSL6mpqWbmozdRXl4Wa45VqyNmznyWRx97hieemM2aNWtjzSNJ+WBARSdnT1/LR45cw6jatrjj9ActwP8CP06lMyvjDiNJkvKLZbUkSdooY5L+9gAAIABJREFUCoMDgP8Gzok7S7FrbEkyY/ZgbnpyCItXx1tkSOp/NuyHXF5exrp1DXHHKUoXfOwcvvudS2Ib/5VX3uTSy37L07NexN/7JWnbkgk4Zp8GPnrUGqaPb4w7Tn9QD1wG/DyVztTHHUaSJOUHy2pJkkQUBhOA7wMXAMmY4xS1pWvKuPmpIdz53GAamv2jltRTMpmgomLL/Y3Lqaqs3Li/8aZ9jTc8btPjKyvLNz5ve/shV3bviQzQ0dHJaWd8isWLl8f8lRefW26+ggOmTunzcZcuXcHPL7+OGX97qGhK6trawZxy8tHUzctQNzfDunrfYCGp9+29VwsfPWoNpx24jrLS4vj+mcdWkt1u6tepdKYl7jCSJCleltWSJPVjURjsBXwH+Czg9N4cemFBFTc+MYRH3xhEp9vjSUVt4oSxnHzyUdkSubs0rqzYUB5Xbl0iV1ZQVVVJZWVFLEtG//FPt/GjH1/Z5+MWs0kTA2bceU2fjztr1ot84ZLvUV+/vs/HzqUTjj+cq678wcbb77yzOltc1212mZdh7Von6UnafbXV7aQPi0gftpba6va44xS7t4HvAX9IpTMdMWeRJEkxsayWJKkfisJgIPAN4OuAGyXnSFtHgvtfHsSNTwxhzpLKuONI6iPvP+N4Lv/5t+KOscMaG5s44cQLna3ai/7f1z/LZz59fp+O+fe7H+HfvvlTWluLb+/Vs846kf/+wVeprKx418etWrWGuXUZ5tVlstfzMtTNW+g+3ZJ2SVlpF6cduI6PHrWGvfdy8m+OvQ78v1Q687e4g0iSpL5nWS1JUj8ShUESuAj4ITAi3jTFK2os4bZZKW59OsXK+tK440jqY4cfPo3LL/s2qVQNyWQi7jg75LKfX8s1v70p7hhFoaQkycMP/pk99qjtszFvvGkG3/+vK4pm2e9tqago55BDDuCYow/h2GMOYdKkYIefu2p1xLy6bHFdV7dg4/Xq1ZbYknbM9PGNfPSoNRyzTwMF8qO9UN0PfC2VzrwUdxBJktR3LKslSeonojA4BbgUmBZ3lmI1b3kFNz0xhLtfrKG13bNYUn9XUpKktjbFsKFDGDpsCMOGDWHihLGccvLRjB8/Ou54PSxfvpKTT/0k7e0ud7q7jj/uMH5z1Q/7bLyZM5/lnz//bTo6+tceEyNHDueCj53DP5x/JjU11bt0jDVr1vYosDfMyF61ak0vp5VULEbVtvGRI9dw9vS1DKjoX993+1An8DvgO6l0ZmncYSRJUu5ZVkuSVOSiMNgX+BlwVtxZilFXFzzx5kBufKKWZ+a5orqkHTNpYsAppxzNaacew377TYo7DgD/9s2fcvsd98cdo+D94vJvc8bpx/XJWJnMYs7/h0v69RLuVVWVfPhDp3LxRecxZkzvLBqzdm39pmXEN9sT+513VvfK8SUVvoEVnXzg4LWcf+QaRg4pvu0X8sR64CfAZal0pjHuMJIkKXcsqyVJKlJRGOwBfB/4LOBa1L2spS3BjNmDuenJISxcWR53HEkF7ICpU/jxj7/OpIk7vqxxLrwx5y0+9OHPxZqh0NXUVDPz0ZsoLy/rk/E+/4Xv8tBDT/XJWPmusrKCb3/rC5x37hk5G2PduoaNxfWG63nzFrJ8+cqcjSkpvyUTcNy+DVxw9GoODJrijlOsFgP/Afwplc54IluSpCJkWS1JUpGJwqAS+BLZX+hrYo5TdOqbSvjL0yluenII0fqSuONIKhLl5WV8+UsXcdGnzot1n+tPf+abPPHk7NjGL3QXfOwcvvudS/pkrJdfmcP5/9A3YxWSs848ge9/78tUV/fdaif19euzs7A33xN77gKWWWJL/cq0oIlPHreKoyavJ+GOQLkwm+x+1g/HHUSSJPUuy2pJkopEFAYJ4KPAj4F4p+cVoXfWlXLDE0O4bVaKptZk3HEkFanp0/fn0p9+k5Ejh8cy/syZz/KP//QfsYxdDG65+QoOmDqlT8b68ld+yN33PNonYxWaA6ZO4U9/vJTKyopYczQ0NDLvrYWbZmF374m9bNk7eC5GKl4Th7fwiWNXc+qB9ZQk/b+eA7cD30ilM2/GHUSSJPUOy2pJkopAFAZHA5cBh8edpdhkVpbzf4/VcvcLNbR1OEVCUu5NmhRw842/YsCAqljGP+eD/8TcuQtiGbuQTZoYMOPOa/pkrI6ODo446jzq69f3yXiF6KwzT+CyS/PzjReNjU3UzVvIvC2WFF+yZIUltlRE9kq1ceExazjn4LVUlnXGHafYtAFXAt9PpTOr4w4jSZJ2j2W1JEkFLAqDCcBPgPPizlJsXltUyR8fHcqjr1fT6cslSX3sjNOP4xeXfzuWsW+77V7+/VuXxjJ2Ift/X/8sn/n0+X0y1nOzX+HCj3+1T8YqZP96yaf4l89f2GfjvfzKHJYvX8WkiWMZM2YkJSU7txJLU1Mz8+Yt3GpP7EWLllliSwUsNaCDfzhyDecdEVFT1RF3nGITAT8A/r9UOtMadxhJkrRrLKslSSpAURikgO8AXwTKY45TVJ6aO5A/PVbLc2/13V6XkrQtX//aP/KPn/mHPh+3tbWNE0/+OKtWrenzsQtVSUkJjz78Z4YOHdIn413z25u47OfX9slYhSyZTHDnHdcwccLYPhnvu9/7BTfffBeQ3Yd+/PgxTJo4lkmTxjFp4lgmTgwIgpGUlJTs1HGbm1t46623N5XY3ZdFi5fS6TvqpIJRVd7Jhw5Zy8eOWc2eNe1xxyk284B/S6Uzt8YdRJIk7TzLakmSCkgUBmXA54HvAkNjjlM0OjvhwVcH8cdHh/Lm0nj3t5SkDUpKkvz+up9y6KEH9vnYV171Z375q9/3+biF6sQTj+DK//2vHvctXrycUaNys/f4f/3gCv58w505OXaxOeusE7nsZ//eJ2Nd+PGv8tzsV971MWVlpYwbN5pJEwMmTcpeJk4cy7hgFKWlpTs1XnNzC/MXLNpYXs+bl90Te9GipXR0uOSwlK9KS7o4Y9o6PnHsaoI9nAzcy2YCX02lM8/EHUSSJO04y2pJkgpEFAYfAH4GTI47S7FobU8wY/Zgrp9Zy+LVZXHHkaStHH/cYfzmqh/2+bhRtI4TTrqQ5uaWPh+7EF3xy+9y6qnHbLzd2dnFL375O776lU/nZLzPf+G7PPTQUzk5drFJJhPMuOO3TJgwJudjHXZEmnXrGnbpuaWlpYwLRjFx4tiNJfakiQHjxo2mrGznSuzW1jbemv/2VntiL1y4xBJbyiOJBBy3TwOfPH4V+49ujjtOMekCbgC+mUpn3o47jCRJem+W1ZIk5bkoDCYDvwTOiDtLsWhoThLOSnHjE0NY3bBzJ4AlqS+VlCR5+ME/s8cetX0+9vf/6wpuuNHZu+9lyJDBPPbIDT1mxT7++HPceNMMrvjVf+ZkzPS5/8Jrr9fl5NjF6JyzT+JnP/1mTsd4553VHHv8R3v9uCUlJQTBSPaZMoEDpk5h6gFTmLr/3lRVVe70sdra2pk//23q5i2krm4BdfMWMq8uw4LMYjo63EdXitP08Y188rjVHLH3+rijFJNG4L+By1LpjO++kyQpj3l2VpKkPBWFwUCy+1J/Bfel7hUr60u56YkhhLNSrG9Jxh1Hkt5TR0cnd9z5AJ/59Pl9PvZFn0pz080z3BP3PZx91olbLd98a3g3TTmcld6wvjFnxy5G993/OJ2dXSSTiZyNUTcvk5PjdnR08NZbb/PWW29z198fAbKzxSdODDhg6hQOOGAyBx6wD1OmjH/PZcTLykqZPHk8kyePB47feH97ezsLFizeak/sBZnFtLe7r67UF2bPH8Ds+QOYPKKFTxy7ipOn1pP015XdNYBsWX1xFAZfTqUzf4s7kCRJ2jZnVkuSlIeiMPgocCkwKu4sxWBZVMYfH63lztmDaWvP3YlqScqFSZMCZtxxTSxjf/GS73H/A0/EMnahCG/9NfvtO2nj7XXrGjjmuI9w4AFT+L8//TwnY550yidYsmR5To5drO6+6zrGjRuds+P/6f/+yn//6Nc5O/57KS8vY+rUyZx4whGcfNJRvbLseXt7O5mFS3oU2HXzMixYsIi2NktsKZdG1bbxqeNWceZB6ygt8dxtL5kBfDmVzsyLO4gkSerJmdWSJOWRKAymAlcAJ8QcpSgsi8r4wyO1zJg9mLYOS2pJhamuLsOy5SvZa/iwPh/74ovPs6x+F1OmTOhRVAPceecDtLa25XRmdVtbW86OXazmvDk/p2V1XV1uZlbvqNbWNmbPfpXZs1/lsp9fy7hxozn5pCM55eSjmTZt312aVV5aWsrECWOZOGEsp5927Mb7Ozo6yGSWMG9epseS4vPnv01rq/82pd6weHUZP/rrXvzukaFcfLyldS85Gzg1CoNLgR+l0hmXKZEkKU9YVkuSlAeiMBgMfB/4Av583m3LojJ+311St1tSSyoCc+fO36qsfuWVN5k6dXJOxz14+lSmHbgPL770Rk7HKVTpD5+21X233nYPAM1NuSur29vdX3hnzZnzVo/CtbfFXVZvacGCRVx73S1ce90tDK1Nceqpx/BPn/0II0cO3+1jl5SUMGHCGCZMGMOpp266/7fX3syll/12t48vaZOlayyte1kF8C3gE1EYfC2Vzvwl7kCSJAnc/USSpBhFYZCIwuAi4E3gS1hU75ala8r48V/34rzLx/PXZ1IW1ZKKxty5C7a67y+33k1jY1POx7744vNyPkYhKi0t5ZyzT+5x3xtz3uK11+oAaG7JZVntEsw7a26Oy+Rc7VndG1atjrjxphmc/v6L+eF//5pVq6OcjLN06YqcHFfSptL6/F+M5/ZnfUNuLxgL3BKFwf1RGOwXdxhJkvo7y2pJkmIShcHBwBPA74A9Y45T0Dx5I6nYvfnmgq3ua2lt5YYbZ+R87FNPOYZRo3Z/NmaxOf64w6itHdzjvltvvXvjx7mcWe1+wTsvl0unr1y5mrVr63N2/N7S1tbO/13/V0459ZP88le/p75+fa8ef+nSd3r1eJK2tvmbc/29p1ecDLwYhcFlURjUxB1GkqT+yrJakqQ+FoXB0CgMrgJmAUfEnaeQLVlTxo9uy5bUd3iyRlIRe3Pu/K3uq6qs4He/vzXne8SWlCT51CfTOR2jEH14iyXA29rauXPGgxtv53bPasvqnVVWmrvFa3I9a7u3NTU1c+VVf+aU0z7J3+56uNeOu2yZZbXUV5ZFrijVi0qBrwJzojD4ZBQG/mFKktTHLKslSeojURgkozD4HNklv/8Zfw7vso0l9eXjueM5S2pJxe+tt96ms7PnHpUVlRWsXLmaW8O7t/Os3nPeuWdQM6g65+MUitrawZxw/GE97nvwoSeJonUbbzc3N+ds/I4O96zeWaU5LKvn5fES4O9m7dp6vvb1H/GrK/5AV9fu74G7xGXApT63LCrjf24fbmndO/YC/gDMjMLgoLjDSJLUn3iSXJKkPhCFwVHAs8CVQG3McQrW4tVl/PdmJXVHpydjJPUPzc0tW+0HW1VZAcC1192S8/JywIAqPvKRs3I6RiE55+yTtyo/N18CHKCzsysns97dr3rXlJaW5OzYc+cWZlm9wa+vvJ4vf+WHNO/GagDNzS093qwhqW9ZWveqo4BnozD4dRQG/u4uSVIfsKyWJCmHojAYHoXB74GZgO/O3kWLV5fxw3Av/uEX47nTklpSP7Vmzdoetyu7y+pFi5Yx428P5Xz8j1/4wZzOTi0kWy4Bvnz5Sh5/4rmtHrc75d/2tLc7q3pXlJbl7t9uXYEtA74t99z7GBd+4qssX75yl57vEuBSfti8tL7tmRRtlta7Kgl8HngzCoN/jsLAc+iSJOWQP2glScqBKAxKozD4Mtklvz8FeJZgFyxeXcYPukvqGbMtqSX1b1vOWqyqqtz48TXX3NQry/i+m+HDh3HWmSfkdIxCsO8+E9lnyoQe991++/10dHRu9dimpt5fCtz9qndNLvesrivQZcC39Oqrc7ng41/ZpRnSLgEu5ZdlURk/uX0451ta766hwFXAM1EYHBF3GEmSipVltSRJvSwKg8OAZ4DLgZqY4xSkpWs2ldR/s6SWJCC7v+zmNsyshmxZdv8DT+Q8w8UXn5fzMfLdlrOqAW697Z5tPjYXM6stq3dNakhuXpKtXLl6q/+bhWzx4uV89Ws/2uabL96NM6ul/LR5aX37s/5etRumA09EYXBlFAaD4w4jSVKxsayWJKmXRGFQE4XBFcCTwPvizlOI1qwv4bIZe1pSS9I2bDnbcfOyGuDqq2/MeYZ9pkzgqCOn53ycfFVaWso5Z5/U475nn3uFTGbxNh+fi7I6mfRn464YO2ZkTo5bN29hTo4bpyeenM3PL792p56zdKlltZTPlkVl/Pive/HRX47j/pcHkePFWIpVAvgc8EYUBh+JO4wkScXEslqSpF4QhUEaeA34Iv583WnrW5L85v5hpC+bwC1PDXGZOknahjXvUVa//Mocnnhids5zXHzxuTkfI1+deMLhDBnSc0JVGG57VjXkpqze8u9dO2bM6BE5OW5d3YKcHDdu1153C3ff8+gOP36py4BLBeHtVeV8+6aRfOrX43hq7sC44xSqvYAbozC4KwqDcXGHkSSpGHgyXZKk3RCFwdgoDO4AbgVGxZ2n0LS2J7h+Zi3pyybwu4eH0tTqSxP1XxdffB433fBLzt5i1qa0wZZLDVdto7S86uobcp7j2GMOZdKkIOfj5KMtlwBvbGzi73c/st3HN+WgrK6oKCeR8E1dO2vs2NyU1XPnFsd+1dvy7/9xKXV1O/b1LXUZcKmgvLm0gi//YTSf/+1YXl5YFXecQvV+4NUoDL4RhUFp3GEkSSpknhGWJGkXRGFQEoXBV4BXgXPizlNoOjoT3PHsYM77+QSuuHsP1jaWxB1Jit3XvvJppk3bl7PPOjHuKMpTWy0DXlW51WNmzXqRF154LedZPt0P964eWpvi+OMO63Hf3+9+lKam5u0+p7mp98vqRCJBRUV5rx+3mJWVlTJ8+B45Ofa8ecVbVjc1NXPJl75PR0fHez52WREuAz506JC4I0g59/yCKj579Vi+/n+jmLfclTt2wQDgJ8BzURgcHncYSZIKlWW1JEk7KQqDQ4BZwM+B6pjjFJSuLnjglUF87Ffj+NFf92LFOt+ALm1QUpJ908YxRx/M4MGDYk6jfLQjM6uhb2ZXn33WSQwbVpvzcfLJBz5w8sb/pxvcGt79rs9pat5+kb07XAp854wevVfO9vqeu4MzjwvV/PmLuOOOB97zccU2s/rg6VN59OEbuOrXP+DUU46mtNTXrCpuM9+o5hP/3zj+85YRLF5dFnecQnQg8EQUBv8bhUFN3GEkSSo0ltWSJO2gKAwGRWHwC+ApYHrceQrN03UDuejKgG/dOJKFK50RJm1u1KjhG5f1LS0t5fTTjo05kfJRw/rGHrcrKrf9vfSRR2YxZ85bOc1SXl7Gxy/8QE7HyDcf/lDPJcAXLFjE7NmvvutzcjGzGrb/RgVtW672q161as1WbyIpRlddfQMdHZ3b/fy6dQ00Njb1YaLcS6dPp6QkyQknHM4Vv/pPHn34Br75b59j773HxR1NypnOLrjnxRo+8svx/OzO4axq8E0aOykJ/AvwRhQG/W8JGkmSdoNltSRJOyAKgw8BrwFfAlyzeie88nYV/3LtGL70+9HMWbL1krWS4OijD+5x+6wzXQpcW9uy+Kyq3Pb31K6uLq6+5sac5/nYR8/pNzN899tvEpMnj+9xX3jbve/5vFzsWQ1QWdU//tx7y5ixI3Ny3GKfVb1BJrOYu/7+8HY/v3Tpir4L00d+duk1XPPbmzYu819bO5iLPpXmztuv5pabr+CjHzmbmkEusKTi1N6R4NanU5x72XiuvG8Y9c2ePt5JI4BbojCYEYVBEHcYSZIKga82JEl6F1EYjI7C4DbgNmB03HkKyVsrKvjG9aP4x9+MZfb8AXHHkfJWzaBqPv/PF/S479BDD2SPPfrXEst6b1suKf1uheXd9zzKwoVLcppn8OBBnJs+Padj5Iv0h3vOqu7o6OSvt9/3ns9rztEy4Nt7o4K2beyY3MysrqtbkJPj5qOrrvoznZ1d2/zc0iLcrzqK1nHZz6/llFM/yR/+GNLS0rrxcwdMncL3/vNfeezRG7n0p9/kyCMO2rg6ilRMmtuS/OGRoaQvm8AfH62luc3TyDvpLODVKAy+FoWBb3iXJOld+CpDkqRtiMKgJAqDLwGvAx+KO08hWbqmjP+6dQQfv2Icj77ujBMVvkQiwZAhg6mpqWbAgCrKykp77aT0tAP34dprf8yIEXv2uD+ZTPD+M47vlTFUPLaeWb39srqjo5NrfntTriPxqU+mc7YXcL4oKyvl7LNO6nHfzMefZcWKVe/53KYcLQPuzOqdM2HCmJwct65uYU6Om4/mvbWQe+97bJufW7qs+GZWb7BqdcSP/+cqTjvjIh597Jken6uoKOfss0/id9f9hAfu+yNf/MInGDVqeExJpdypbyrh1/fuwXk/H084K0V7R3H/3O9lA4FLgWejMDg07jCSJOUrNx+RJGkLURhMB34DHBJ3lkKyZn0Jv3t4KLfNStHmCQwVqIEDqzjssGkcPH0qQTCKYOxIxo4duc2ljjs6Omhra6e1rY32tg7a2tpoa2unvb2dpuYWmhqbaWpqprGp+7qxiabGZmoGDyIIRjF+3CiGDh2y3SxnnXkCf/zTbbn8clVgtlxSuqLi3QvLv95+H1/8wicYPnxYzjKNHTuSk086ivvufzxnY8TtxBOPJJWq6XHfreE9O/TczWdj9qbK9/i7V0+TJo3LyXH708xqgFtvvYczTj9uq/uXLiu+mdVbWr58Jf/0z9/iwgs/yDe+/lkqKsp7fH7kyOF88Quf4Av/8nGeevoFbg3v4b77Zubse4AUh5X1pfz0juFcP7OWfzp5JacduA4XFdhh7wOeisLgf4FvpdKZ+rgDSZKUTyyrJUnqFoVBNfBfwL/ivtQ7rLktyZ9nDuFPj9XS1OqiLSo848eP5vTTjuPoow/moPftS2npjr1ELikpoaSkJGd79k6bti+jRg1n8eLlOTm+Ck/zFmV1SUmSsrJS2trat/n4trZ2rvvdX/j3b34up7kuvui8oi6r0x/quQT4mjVreeihJ3fouRv2u+1t/WWv8N4wcGAVI/baIyfHrpvXf2ZWA7zw4mt0dnZttZrC0iXFO7N6S9dffztPP/0Cv/zFd5g4YexWn08kEhx5xEEcecRB1Nev5293PcStt97Dy6/MiSGtlBuLV5fxn7eM4PqZtVxyxgoOndgYd6RCkQQuAdJRGPxrKp0J4w4kSVK+8IyyJElAFAbvB14DvoJF9Q7p6oK7nq/h/MvHc/UDwyyqVVCSyQQnnHA4117zY+6acS1f/tJFHHrIATtcVPeVs848Me4IyiMtLa10dfXcM/a99i6++Za7WLNmbS5jMX36/kybtm9Ox4jL0KFDOPbYngut3HHnA9t9g8CWtnyDQW+pchnwHTZpYpCT465atYYoWpeTY+er+vr125xNvqwfzKzeXF1dhosu/gaLFi1718cNGjSQj37kbG65+QruvP1qLvpUmtrawX2UUsq9N5dWcMnvxvD1P40i8075ez9BG4wCbo3C4PYoDEbGHUaSpHyQX2fjJEnqY1EYDAEuBz4Vd5ZCMnv+AH759z2Ys+TdSxIp3wwaNJBz06dzwQUfYOyY7Z8bWrU64vXX6njt9Tpef30er71ex4oVqygrK6W8vJwBVZWMHz+ayZPHM3nyeI45+mCGDOn9E9BnnnkCV19zY68fV4Wpq6uLlpbWHrNqK6sqWFffsN3nNDU188c/3caX/vWinGb79MXn8aUv/yCnY8ThAx84mZKSnu9hC2+7d4efv+XS7b3FmdU7btKk3JTV/z979x0eVZmFAfydmbRJJwmEmhtIKEZAmkiV3lFIqNKrKNi7y7qLDV0bKE2KWFABkUtHepcuHRQSSigJJeWSAKkz2T8QZJJA2v3m3sm8v+fZZ5nJ5NxDMVPOd86JjokVElfvDhw8jho1qtrc5wxjwHO7di0JI0a9hfk/TXrgSo87qlcPxVtvPoPXXh2FzVv2YLG8Btu374PFYrVDtkRi7TjpjV3RXuj56HWMbpsAfy+L1ik5iicBPK7I0iv+UbHfap0MERGRllisJiIip6XIUg8AMwBU0DoXR3E+wQ1T1pTF9r+8tU6FqEi8vT3xwvND0ad3F5jNeQ9ZpKWlY9nyDdiydQ/+/PM0rlxJyDdOWto/vz5/IQ5bt+0FALi5uaJjx5bo3687GjWsrVretWpWQ1i1EJw+41yjZun+0tMzbIvVhSha/vTTcowa2Q9eXmZhebVv1xyVK5cvsNPQ0fSK7GRz+/jxaJw8eabQ358uagx4Pj/HKH+i9lWfdtZi9YHj6N+v+93bVmsOLl/O/zmztDt/Pg6jx4zHooVT8hxquR8XFxd0aN8cHdo3x7VrSVi2fAMWy2tw9uxFwdkSiWWxGrB4jz/WHPLFsNaJ6N80Ga4uOQV/I/kDmKvIUj8AT/tHxfJFPxEROSXO6yQiIqejyFKQIkvzASwFC9WFcv2WCZ+vLIcBU0JZqCaH07x5Q6xYNgtDBkfmKVTHxl7CRx9/jcdbP4UJ736FLVv23LdQ/SCZmVlYuXITBg1+Bd2fHI0ff1qK1NSbquTftWtrVeJQ6ZC7Uze/wxe5paTewM/zl4tKCcDt/dlDh0QJvYa91a5dI09X7mJ5TZFiCOusdue41cIKD8+7V1gNztpZffDQCZvbiYnJyM4u3Fj80ujEiRj8smh1sb63bNkAjBrZF7+tmov5P01G716dhR4qIrKHmxlGTFtbFn2/rIr1R3y0TseRdAJwTJGlMYosGbROhoiIyN5YrCYiIqeiyFJf3N5N3V/rXBxBlsWAn3cEoPcX1bBodxlkW/i+mRzQoLT5AAAgAElEQVSHt7cn3nv3JXwz+yNUqFDO5mvR0ecw+unx6Nx1BL7/QVatsAzc3mX5wYfT0bJVf7zzn0lITFJKFK97N+6tpn9k5Cp+FnYc9Hffy8jIyBSR0l29e3WGr2/pOdAU2bOjze2MjEysXLW5SDHS00TtrGZndWEJ66w+7ZzF6gsX4pGUdP3ubWccAZ7b1KnzcPNmWsEPfID69SPwwfuvYMe2hfh44ut4tFEdlbIj0kZ8sive+aUiRs0MwdHzPIRRSD4AvgawUZGlalonQ0REZE8sVhMRkVNQZClYkaXFABYCKKt1Po5g4zEf9P+yKr5aUxap6XzJQI7lTjd13z5dbe63WnMw99tF6NVnHLbv2IecHHHjCdPTM7Do19/wxJOjsXHTzmLHkaRKiIgIVzEzcmS5O3U9PArXYZuYmIxfFxetK7iozGYPm/HAjszNzTXPQZENG3ciJeX++8Hzk5YuaAw4d1YXipeXGRXKi3nZ56yd1QCQkJB099fx8Vc1zEQfEpMUfDP3F1Vimc0e6NmzA+b98DnWrfkOz4wZgPLBQarEJtLCsQtmjJ4VgvELKiIu2VXrdBxFGwBHFFl6QZElvhEnIiKnwCc8IiIq9RRZGoTb3dSlaz6pIMcvetz9QOFSEj9QIMczbuygfLupL126gqHDXsMnn85GZmaW3fJJSrqOcc9NwL/Gf17szit2V9MduTt1zR6F77D9Zu4iWCwWtVOyMWhgD7i6ugi9hj20bdMUfn6240uLOgIcADLSxXSzm1msLpTwMKngBxVDYmIyFCVFSGxHkHrjn2kk8fHsrAaAJUvXqx4zJKQiXnpxGDZt/AmzZ32Izp0eLxU/X8k5bTzmg36Tq2IKD0IXlheALwFsVWSphtbJEBERicZXB0REVGopslRJkaUVAOYBCNA6H727rNwZ1SZxVBs5rOfGDcbzzw3Jc/+BA8fxZM+nsW//UQ2yuk1esrbYOXTp0hoGA8fwU95O3aJ02MbFXcGKlZvUTslGuXKB6NbV8Q9XREbajgCPj7+K3bsPFjmOsJ3VHANeKLl3jqslJua8kLiOIjXln2L15cvsrAZu/4w4fUbMvwuj0YCWLR7F5En/xo5tC/Hv8WPxUK0wIdciEinLYsBP96yYslj52rYQWgA4rMjSa4osmbROhoiISBQWq4mIqFRSZGkkgOMASsc8UoFuZhgxbV1Z9JlcFeuP+EDgVGQioZ4bNxjPjRuc5/6Y07F4Zuw7Jd4nqYY73d2ffla07u4K5cuiQf2HBWZGjiI99xhwc9E6bGfNXiB0/D0ADB/WS2h80cqWDUCL5o1s7luydD2s1qL/uaWLGgPuXrjx785OVGd1TMw5IXEdxb2d1XHsrL5r+/b9wq/h5+eDQQN7Yok8A/Li6Rg4sEeeKRBEenf9lgmfryyHAV+FYvtf3lqn4wg8AHwKYKciSxFaJ0NERCQCi9VERFSqKLIkKbK0FsAcAH5a56NnFqsBi/f4o9cX1TBvWwCysnmynRzX/QrVl68kYNSot4u8Z1YkqzUH38xdhL79nkdiYnKhv69r19bikiKHkZ5rrHRRxoADwJkzF7Bhw+9qppRHzZrV0KxZA6HXEOnJJ9rBZPrnrXJOTg7kJWuLFSstTVRnNceAF0Z4dUHF6tNO3lmdek9nNXdW37Xjd/HF6ntFPBSOd8aPw/atCzDpi/Fo0aIRjEa+nifHEZvghtd/rISx31TBqXg+rxVCYwAHFVkar8gSdwIQEVGpwmI1ERGVCoosGRRZehbAMQAdC3q8s9t32hMDp4Ti0xXBUG5ymhg5tvsVqlNTb2LUqLdx+UqCBlkV7K+TZzB0+BtISrpeqMd37vy4TQGNnFPuTl0Pj6J32H49a75a6dzXiGG9hV9DlNwjwPfuPYKLFy8XK1ZGhphidVEPKTgrdlaLkZr6zwGw+MvsrL7j1KmzdrmOxWK1mZDh5uaKLp1bYc6sidi44Uc8/9wQVKwYbJdciNRw4Kwnhk4PxQdyeSTzvWlB3AB8AGCvIkuPaJ0MERGRWvhpFxEROTxFlsIAbAIwHQDniD3AZcUVb/1cEc9/WwXnrnGEKDm+Dh1a5FuoBoDpM35EzOlYO2dUNDExsRg+8k0oSkqBjw0M8Mdjj9WzQ1akZ7k7dYuys/qO48ej8fvvf6iVUr5atGiE6tVDhV5DhLp1auYpcC6W1xQ7ntWag4yMzIIfWETF+Xt3Nl5eZlSoUE5IbHZW3+6szsrKRkJC4SeElHYmk32KbKtWb0a7DkMwddo8xMVdsflahfJlMW7sIGxY9wPmzvkYXTq3gqsrGzBJ/3JygJUH/NBnUjUs3MV91oVQH8A+RZbeVWSJb+yJiMjhsVhNREQOS5EloyJLLwE4AqC1xunoWma2AXM3B6Lfl1Wx5QT32lHpEBjgj3f/+2K+X7t48TJ+/GmZnTMqnpMnz2DEqLeQklrwqPLu3drYISPSs9w7q4vbYcvu6vzl7qq+ceMW1q3fUaKYuf/O1MAx4AUT1VWdmKQgOblwEzFKq507D+Db7xZjsbzGpsPX2bm62KcovFheg7i4K5g6bR7adxyCEaPewoaNO2GxWO8+xmg0oFmzBpj0xXhs37oAb7/1DMLDxfw3QaSmG+lGTFpVDkOmSThw1lPrdPTOFcB/APyhyFIjrZMhIiIqCRariYjIIf3dTb0NwCQAfBf7ANv/8sZTX1XFrI1ByMjiCXUqPSZMeBEBAfmvpp80eS6ysrLtnFHxnTgRg5Ej37bZA5qf9u2bs0PKyaWl5RoDXsyi5b59R3Dw4Ak1Urqv7t3bomzZAKHXUJObmyu6dbU9ELJ69ZYSF5vTRBSr3VmsLkiYqBHg0fqY2NGgwcMYOLAH6tSuafdrn/gzBv/7ZCYmvPuV3a+tZy6u4jurL168jL17j9y9bbXmYOfOA3ju+Qno0GkoZs9ZmGdai7+/L4YOicLK5bOxcMFX6NO7Czw9zcJzJSqJ01fcMfabKvj3woq4msLXvgWoDWC3IksTFVly1ToZIiKi4mCxmoiIHI4iS08DOAyguda56NmFRDe8/ENlvP5jJVxK4ntWKl16PNkeHdrn/yPgyNGTWP3bVjtnVHJHj53E6DHjcfNm2n0f4+vjjZYtHrVjVqQ3uUdKl2Qc9EzB3dWuri4YNLCH0GuoqV3bZvD1td0mUpIR4Hek5zpgoAYzO6sLVF1QF6le1ksMGRyJd8aPw0cTX9M6Ffqbq6v419tLlq67bzd7XNwVfP7FN2jVZgD+Nf5znDgRk+cxj9Sthfffexm/b1+IDz94FfXqRYhOmahENhz1Qb/JVfHDtgBkWXjw+gFMAN7G7V3WD2udDBERUVGxWE1ERA5DkaXyiiytBDATgJfW+ehVWqYRM9YHYcBXodh1in9MVPoEBwdh/Pix9/36vHlLHHYs6aFDJ/D0mPF5umfv1Y2jwJ2aGjur79iydQ/+OnmmpCk9UP9+3WE2F29Uub1FRdmOAI85HYvDR/4qcdx07qzWRJioYnWM9sVqDw93tHq8MQDg5KmzGmdDd4RKlYTGt1pzIC9ZV+DjMjIyIS9Zi6jeY9F/wEtYuXITsrNtp82YzR7oFdUJC36ejJUrZmPY0Ch2W5NupWUaMX1dWb6/LZx6APYrsvSyIkus7hMRkcNgsZqIiByCIktRAI4C6KZ1Lnp25+T591sDefKcSq0P3n8Zvj7e+X7NYrFg67a9ds5IXX8cOIYxz76DzMysfL/etk0Thyn+kfrS020PMphLWLScJbi72s/PB1FRnYReQw3lygWiWdOGNvfJcsFFocIQ01nNnwEFEdZZHXNOSNyiaNG84d1/A9HR57RNhu5q1KiO0Pi79xxEfPzVIn3PoUMn8NobH6NDp2FYvmJjvof5wsMkvPXmM9i4/geMHtWPP19Itzg5rNA8AHwBYKMiS1W0ToaIiKgwWKwmIiJdU2TJV5Gl7wAsBhCkcTq6xZ1e5CweqVvrgWOw9+0/ipSUG3bMSIy9ew/jk09n5/s1s9kDbds0sXNGpBe59x8Xd2f1HWvWbkNs7KUSxSjI0CGRMBr1fYCqx5PtYTL98/bYYrFg2fINqsQWsbPa3d1N9ZiliZeXGRUqlBMSO+b0eSFxi6Jjx5Z3f32KndW6IbpYvVheW+zvjY+/ijfe/B96930Oe/cezvcxZcr44dVXRmLThnkYNbIvi9akW9v/8sZTX1XFrI1ByMjS9+sLjbUBcFSRpUFaJ0JERFQQFquJiEi3FFlqDeAIgKEap6JbN9KNmLSqHIZMk3DgrKfW6RAJN2RI1AO/vmnTLjtlIt6PPy3Fli178v1a166t7ZsM6UZ6njHgJSsmWK05mD1nYYliFCSkSkW0a5f/jnm9iOxpOwJ8y9Y9SExMViV27r8zNRgMBhasHyCsWoiQuIlJCpKTrwuJXVguLi5o0/qfA0unolms1gMfHy/UrFFNWPyU1BvYsOH3Esc5fjwaQ4a9jrHj/ouzZy/m+5gyZfzw2qujsHE9i9akX5nZBszdHIh+X1bFlhM+WqejZ34A5imy9IsiSwFaJ0NERHQ/LFYTEZHuKLLkrsjSZwA2ARAzw9HB5eQAqw74oc+kali4qwwsVp4op9IvODgInTu1fOBj1Ngvqydvj/8M164l5bn/8ZaN7zsKnUq3NJXHgAPA0mUbcPlKQonjPMiIYb2Fxi+JRx55CNWq2U7JVGsEOCCmsxrg3uoHCQ8PFRL3tA72VTdrWh8+Prd3tt66lYZLl65onBEBQP16EUInSKxatRkZGZmqxdu0eRe6PzkaH338dZ591ncEBPxTtB45og+L1qRLlxVXvPVzRbzwXWXEXuMhrgfoA+CYIkudtU6EiIgoPyxWExGRriiyVA/AfgCvAmAFNh9/xXlg9KwQvC+XR/JNk9bpENnNwKeehMn04H/zpe1D++Tk63jzrU/y7Jh0dXVB+/b67lQlMTLSbYsVJR0DDgDZ2dmYO3dRieM8SP36EahXL0LoNYorKtK2qzoxMRlbtuY/1aA4cu8ZV4saBxVKK1H7qqN1UKzu07vL3V9Hx8Tmu4OY7E/PI8Dvx2Kx4PsfZAwf+RYUJeW+jwsI8MPrr43GxvXzMGJ4Hx6UIV3aG+OFgVNDMWVNWdzK4Mfd91EBwG+KLE1TZIlj2YiISFf47E1ERLqgyJJRkaW3AOwBUFvrfPTo+i0TPl4WjBEzJBy7YNY6HSK78vBwR9++XR/4mIyMTNXG9urJzl0H8E0+hcTu3dpokA1pLXdntYe7OkWDXxatRlKS2PHGI4b1Ehq/ONzd3dClSyub+5Yt3wCLxaLaNdIEjAEHAA92Od5XmKBidYzGxepKlYLRtm2zu7ejo89plwzZaPV4Y2Gxo6PP4dixU8Li79t3BH37vYDTZx68jz0gwA9vvD4aGzewaE36lG0x4KcdAeg7uSrWHPLVOh09GwvgoCJL4n5wERERFRGL1UREpDlFlqoB2AbgIwCc3ZWPVQf80HdyVSzd5w8rG2jICT35RDv4+z/4Q6e4uKultsNs8pff5fmg+rHH6iEwwF+jjEgr6blGSptV6Ky+E/eHeUtUiXU/7du3QJUqFYReo6jat2uWZ6S+miPAgbx/Z2phZ/X9ieqsjjmtbbF60IAeMJn++Rjn1Cnuq9aDsGohqFlT3L7qxfIaYbHvOH8hDv2fehE7duwv8LGBAf544/XRWLbkazRqyDPGpD8JqS6Y8GsFjJtbBecT+PHCfdQA8LsiSxMUWXLROhkiIiIWq4mISFOKLI0CcBgA59nmIzbBDWO/qYL35fK4fosjv8l5DRkcWeBjkpPFdoVqKTs7G6+8NhG3bqXdvc9kMqJz58c1zIq0kLtL18NDve7an35ehhs3bqkWLzej0YChQwr+b9meoiI72dw+fOQv1QuSoorV7ixW58vT04zy5csKia1lZ7Wnpxm97xkBDrCzWi+6dm0tLHZ2djaWr9goLP69UlNvYsyz/8au3QcL9XhJqoR5P3yOd8aPg6cnpz6R/vxxxhMDp4bim82ByLJww1g+XAD8F8BORZZqap0MERE5NxariYhIE4osBSuytBzAbADeBT3e2WRlGzBnUyAGTQ3FgbNcJ0XOLTxcQnghuuRK+zjK8+fj8N4HU23uE/kBOelT7sKnmv/uU1Nv4uf5y1WLl59eUZ3h66uPp/3g4CA0bdrA5j4RHYzsrLav8LAQGAzqFyWSkq5reiiqf7/u8PHxsrmPndX60E3gc/HmLXuEr2i4l8VixWuvfYRr15IK9XiDwYCBA3tgxbJZaJbr5ymRHmRlGzB7YxAGTQnFQb6vvp9HcXss+DhFlljVJyIiTbBYTUREdqfIUk8ARwE8oXUuenTgrCcGTQ3FnE1ByMrme0Wi2g/XKNTjzE6wv3Xp0vVYtWrz3dsN6j+MCoI6CEmfchc+TSYjXF3Vm974/feysOIqcPu/0/79uwuLXxQ9erSH0fjP82x6egZWr96i+nXE7axmsTo/4eGhQuLGxJwTErcwQkMr44Xnh9jcl5R0HYlJikYZ0R0REeEIDa0sLL68ZK2w2PeTmKTglVc/hMViLfT3VKoUjLnffIxXXhph83OVSC9iE9zwLCeWPYgZwFQAaxRZqqh1MkRE5HxYrCYiIrtRZMlHkaW5AJYAYHUlF+WWCe8vLo+x31RBLHdrEd310ENhhXqc2bP0F6sB4L/vfomLFy8DuN3R1KVLa20TIrvKyMhb+FSzuzoxScHixWL3ow4e2FPVAntxRfXsaHN73fodQsagp6enqx4TYGf1/YSHhwiJG63RCHCTyYj/ffxGnv/OT0Wzq1oPunVtIyx2QkIStm3bJyz+g+zbfxRffvVdkb/v6af74+sZH8DXRx8TNIhyW3XAD/0mV8Wqg35ap6JXHQEcVWSpr9aJEBGRc2GxmoiI7EKRpUYADgIYrnUuesQ3zUT3FxFRvVCP8/ZyjtF+N27cwquvfwSLxQIA6N5N3AflpD9Waw4yMjJt7lN7BP6cuYuQnZ2tasx7lS0bgG4a/7utVy8iTzekiBHgAJAmqFNdzX3lpYmozurTKu8yL6ynR/fHI3Vr5bmf+6q1ZzAY0LVLK2Hxly7bcPe5Xguz5yzEgQPHi/x9j7d8FL8umlqoFS5EWrhzSHzc3Co4z0Pi+QkAsFCRpbmKLHkV+GgiIiIVsFhNRERCKbJkUGTpVQA7ARSuPdKJxCa4YSzHkRHdl8FgwEO1Cvejw9vbEyFVnGNq3eHDf2LK1HlISb2B6JhzuuhSJfvJPabbrHLRMj7+Klas2KRqzNxGDOstNH5BoiJtu6ovXryMvXuPCLlWuqgx4B78gD0/4WGlp7N6yOBIvPD80Hy/xn3V2qtX7yFUqFBOWHwtRoDfKycnBz/MW1Ks7w0JqYiF87/K96AFkV78ccYTA6eG4pvNgciycHx9PoYD2K/I0iNaJ0JERKUfi9VERCSMIktlAawG8BkAV43T0ZWsbAPmbArEoKmhOHDWObpBiYojJKQivL0L/99IgwYPC8xGX2bNno9mzfvizbc+QVaWuC5Y0p/cnboidhfPmrMAVmuO6nHvqFGjKpo3bygs/oN4eLija67x+UuWrkNOjpjfb5qgMeDsrM7L09MsrHho787qF54fin+9/SwMhvwLKKfYWa257t3aCot96NAJnDlzQVj8wtqwcScSEpKK9b1eXmbMnjURNWpUVTkrIvVkZRswe2MQBk0JxUG+L89PLQB7FFl6XutEiIiodGOxmoiIhFBkqR2AIwA6a52L3hw464lBU0MxZ1MQsrJ5gpvoQR6OCC/S4xvUd55itdWaI3RUM+lXRp7OavWL1WfPXsT6DTtUj3svrbqr27dvbnMIxmrNgbxknbDr5e6EV4tZwCEFRxceFnLf4m5JJCVdR1LSddXj5sfHxwsfvP8Kxj478L6PycnJ4Rhwjbm5uQpdwyHyZ1JRZGdn49fFxV+R4OvrjW+/+RghIc4x+YYcV2yCG57lxLP7cQfwlSJLyxRZCtQ6GSIiKp1YrCYiIlUpsuSiyNJEAOsAlNc6Hz25sxtr7DdVEMvdWESF8tBDRStWN2pUR1AmRPqRu7PaXUCxGgBmzpwvJO4dzZs31KTjLqqn7Qjw3bsPIj7+qrDriSpWq72rvDQIE7QjNysrC5GRHVG3Tk14eZmFXMPFxQVDBkdi/drv0bvXg896Xrp0BbdupQnJgwqnXdtm8PPzERI7PT0Dq3/bIiR2cSz8ZXWJJm0EBpbBd3P/h/LBQSpmRSTGqgN+6De5KlYd9NM6FT16EsBhRZZaaZ0IERGVPlxuR0REqlFkKRTAfABNNE5Fd1Yd8MNXa8rylDZREVWsGFykx1erVgWP1K2Fw0f+EpQRkfbS02zHSovorAaAE3/GYPuOfWjZ4lEh8YHb3dVv/etTYfFzq1C+LJo0qW9z32K5+F2DhcHOavupLqhYHRwchI8+fO3u7fjL13A6Jhanz5zH+QvxuHTpMi5evIxLl64gLa3wY9+NRgPCwiQ0algHw4f3QkiVwnWfsqtae72iOgmLvXbddty4cUtY/KKKj7+Kbdv2onXrx4odo2LFYHz55X8wYODLsFgsKmZHpL47h8xXH/TFm09eQUhQptYp6UklAJsUWfoAwHv+UbH8D5qIiFTBYjUREalCkaU+AGYD4BHke8QmuOF/y4K5l5qouIqxQ3bgwB4sVlOplmdntcAO25kz5wstVnfr1gafT/oG164VbydqUfXo0QFG4z9jolNSbmDDxp1Cr5mWJqZY7e7OYnVuYWFiitW5VShfFhXKl0WLFo3yfC0p6Touxd0uXl+Ov4bMrCxYLFZYrbf/Z7FY4enpgTp1aqJunVo2I+kL61T0WTV+G1RM5YOD0KxZQ2HxF8trhcUurvkLVpSoWA0Aj9SthXFjB+GrKd+rlBWRWH+c8cTAqaEY1ioRQx5Pgqup+BMGShkjgP8AaKvI0gD/qNgLWidERESOj8VqIiIqEUWWzAC+BDBa61z0xGoFftoRgNmbgpDJvdRExZZTjGJ1l86t8L//zURikiIgIyLtpecqfprNHsKutf+PY/jjwDE0bFBbSHxXVxcMHtgTX0yeKyR+bpE9O9jcXrlqMzIyxHZMCeus5hjwPER1Vq9fvwM+vt6oHi4hMLDMAx8bEOCHgAA/1KldU0guAHCKndWaiozsaHPoRU0XLsRj374jQmKXxJ69h5GTk1PinfBjnn4Kv//+B/44cEylzIjEyso2YPbGIGw86oN/97qMiEqFn57hBFrg9ljwkf5RsUu0ToaIiBwbd1YTEVGxKbJUG8B+sFBt4/QVd4yaKWHaurIsVBOVUHH6F1xdXTBoUE/VcyHSi/QM+3VWA+J3V/fv311owf2OBg0ehiRVsrlP9AhwAEUaC10UHnb4M3Mknp5mVKhQTkjsCe9+hWHD30Dzlv3wWNNeGDT4FUx49yv8ungNzpy5UKyDVSVx6hQ7q7ViMBgQGdmx4AcW05Kl6+z+76kw0tMzEB9/tcRxTCYjPv3kTfj4eKmQFZH9nLn693v8tXyPn0sZALIiS9MVWeILEyIiKjYWq4mIqFgUWXoGwD4AEVrnohcWqwFzNwdi2HQJJy7xfRqRGor7ge3IEX1QrVoVlbMh0oe8ndVii9Xbtu/DiT9jhMX39fVGr6jOwuLfERVpu2P21KmzOH48Wvh1RXVus7PaVli1kBJ3feZHUVJsJnVcv56K/X8cw4KFK/Hvd75A1+4j0aRZbzwz9h3MmrUA+/YfFdZNDwDZ2dk4e/aisPj0YI0a1Sn0bvGislpzsGTpeiGx1XDmjDqTfitWDMaYp59SJRaRPVmtwLztARg8NRRHz5u1TkdvngWwV5Elfj5ERETFwmI1EREViSJLZRRZWgxgBgBWZP92Kt4dw2dImLUxCFkWnrQmUktxi9Vubq54792XhRQuiLSWe2e1PXYXi+6uHjokUthYXeB293mXzq1s7rPXXticnBwhxUsPwYcUHE14dTEjwKNjYgt8zPXrqdiyZQ++mDwXg4e8iqbN++Bf4z/HgQPHVc/n7NmLyM7OVj0uFU6vqE4FP6iYdu85qEr3siinz5xXLdbAAU8iMMBftXhE9hSb4IYxs0Pw5epyyMjie4171AGwX5ElTt4jIqIiY7GaiIgKTZGl5gAOAYjSOhe9yLIYMHNDEIbPkHAqnh8aE6mtJKMwGzWsjX59u6mYDZE+pKfbjpUW3VkNAOs37BDazVmlSgW0b99CWPyOHVrAy+ufLqjs7GwsX7FR2PVyE1GsNnvwzOC9RO2rjok5V+TvSUtLh7xkLQYMehldu4/E3G8X2XRnlwT3VWvHy8uMzp0eFxZfXrJOWGw1qNVZDQBmswdGjeyrWjwie7PmAPN3lsHAqaE4eI5d1vcwA5ilyNIviizxRAoRERUai9VERFQgRZaMiiyNB7AVQIjW+ejFiUseGDZdwrdbAmGx8kQ1kRAlXNv4r7efxWOPPaJOLkQ6kZZm353VwO3xtLPmLBB6jRHDegmLnXvH7KZNu5CcfF3Y9XLL3Q2vBncPN9VjOrKwMEHF6tMl6yY9c+YCPvl0Ntq1H4zvf5BhtZbsiY37qrXTrWsbYT9vU1JvYP36HUJiq+XMWfWK1QDw1FNPICgoQNWYRPZ2MdENY78JwecryyEtkx+z36MPgEOKLDXVOhEiInIMfBYlIqIHUmSpAoANAD4AYNI4HV3IzDZg2tqyGDVTwukr7KYmEunGzZsl+n43N1dMn/oeIiLCVcqISHu5dyDbq8N2xYpNQkfU1qsXgfr11V91WKFCOTR5rJ7NffbuYMwQ0lnN1yD30lNndX7S0zPw0cdfY8Cgl0s0TjmandWaicp16EVNq1dvEbbfXi1qdlYDtw9aPdW/u6oxibSQkwMs2l0GA6eEYv8ZT63T0RMJwDZFlv6lyBJP9xMR0QOxWE1ERPelyFIbAAcBtNE6F704erYr5EQAACAASURBVN6MwVNDMW97AKxWrbMhKv2OHj1V4hheXmbMnjURoaGVVciISHtpabZjwO21uzg7Oxtz5i4Seo0Rw3qrHjOyZweb/fVXryZi+459ql/nQUR0VntwDPhdnp5mVKhQTkjsmBj19vQCwKFDJxAZ9Sx+mLekWN9/Kpqd1VoIqxaCevXUP0xzx+LFa4XFVsv166mqx+zUsaXqMYm0Epfsiue/rYL/LQvGrQx+5P43FwAfAlilyFKg1skQEZF+8ZmTiIjyUGTJoMjS2wDWAwjWOh89SM8y4svV5TBmdghiEzh2k8heDh3+U5U4gQH++GXhV2jd+jFV4hFpKff+Yw93+z0vLV68RrXdu/lp1645QqpUVDVmz54dbG4vXbYeFot9T5ylpwnorLbTIQVHEFYtxOZAgloUJQWJicmqx83MzMLEj2Zg/oIVRfq+W7fScOnSFdXzoYJFRXUSFjs6+hyOHjspLL5avL3V7xgND5dQtSoPE1LpkZMDLNnnjwFTQrE72kvrdPSkC4ADiiw11joRIiLSJxariYjIhiJLZQAsBzARHPsNADh41hMDp4Ri/s4yKOGaQSIqotjYS1CUFFVi+fp4Y8a09/DSi8NgNHISHTmu3F26Hmb7ddimp2fg++9lYfGNRgOGDolULV6jhrXzFL/tPQIcANLS0wt+UBG5u7NYfUd4dTEjwKNjYoXEveP9D6Zi3brthX58dEwscnL4YtTeTCYTejzZTlh8eYn+u6oBMcVqAOjYgd3VVPpcVlzx0veV8eGS8riRzo/f/xYCYLsiS+O0ToSIiPSHz5ZERHSXIksNAfwBgMvDAKRlGvHZimCMnVsFl5JctU6HyGkdPvKXarEMBgOeGTMA3839BOGC9psSiZaeawy4vXcX/zx/OVJSbwiLHxXVCX5+PqrEioy07YY8cOA4zp27qErsosjdDa8Go9EANze+PgGA8DAxP89PnxZbrLZac/DaGx9j3/6jhXr8qVMcAa6FVo83RlBQgJDY2dnZWLZ8g5DYavP2ElWsbiEkLpEerPjDD099VRW/n2SX9d/cAExVZOlnRZb4h0JERHexWE1ERAAARZbGAPgdQFWtc9GDfac9MWBKKH7d4w82sBBp67BKo8Dv1bjxI1i2ZCbem/ASAgPLqB6fSKT0jEyb2/baWX3HjRu38PPPy4XFN5s90L9fyc/Nmc0e6NzpcZv7FstrShy3ONIEjAEHAA87H1TQK1GHj0R3VgO3R4L/+50vYLFYCs4n+pzwfCgvkSPAN2/Zg6Sk68Liq0lUZ3XNmlVhMnGgF5Ve11Jc8Oq8ynj31wpISeO/9b89BWCfIksPaZ0IERHpA4vVREROTpElT0WWfgDwNQCn/8QzLdOIj5cF4/lvqyA+md1KRHqg1t7q3EwmI/r27Yr1a7/D888NQblygUKuQ6S2vJ3V9hsDfsf3PywR0i18x+BBPeDq6lKiGJ06toSXl/nu7bS0dPy2ZltJUysWUX9WZjuOgNczYZ3VdihWA7dXXixdVnB3LTur7S8wwB9tWj8mLL6jjAAHAC9BndUuLi6QpIoFP5DIwf12yBdPfRmKHX95a52KXjwEYK8iS/21ToSIiLTHYjURkRNTZKkGgD0ABmudix4cPW/GoKmhWLrPX+tUiOgeR4+eFLqj09PTjHFjB2Hzxp8wfdq7aN36MZhMfJlM+pV7Z7W7u5vdc0hOvo5fFq0WFj8oKADdu7ctUYzInh1tbq9Zsw23bqWVKGZx5T5goBZ2Vt8u2FesWE5IbHt0Vt8xbfqPyMrKfuBj2Fltf0/2aC+s6zchIQnbtu0TElsEUZ3VABBWLURYbCI9Sbzhgtd+rISPlpZHWibfbwDwBjBfkaWpiizZ/wUtERHpBp8ViYiclCJLfQDsB1Bb61y0lm0x4OsNQRgzJ4S7qYl0KDX1Jo4eOyX8OiaTEW3bNMXX09/Hpg0/4p3x49C2TVOhH84SFUd6rpHSZjuPAb9j7txFBRbXSmLEsN7F/t5KlYLRuHFdm/u0GgEO5B3drhZ77yvXo/AwCQaDQfW4ipKCxMRk1ePeT1zcFSz69bf7fj0xSUFikmK3fOi2XgJHgC9bvrFQ49/1wt/fV1jsqtWqCItNpEfL9vth0NRQHD1vLvjBzmEcgO2KLPHkChGRk2KxmojIySiy5KrI0mQAvwDw0TofrZ296oaRM0Pw3ZZAWK1aZ0NE97NgwUq7Xi84OAgDB/bA9GnvYs+uxZj/02Q8N24wWrZ4FOWDg+yaC1FuuTurPTQYAw4Al68kYNnygkcXF1f16qFo0aJRsb43smdHmwJmbOwl7P/jmFqpFVmaoM5qdxarERYu5nPtmNPnhcR9kF8X379Yza5q+3ukbi1hI+YBbQ/QFEeDBuLOOIdU4Rhwcj6XklwxZk4Ivl4fhGyL+oeuHFBjAAcUWeqsdSJERGR/JVsCRkREDkWRpcq4XaRuqnUuWsvJAX7ZXQbT1pZFZjbfGBLp3erftuDNN56Gn5/9z9iYTCbUrx+B+vUj7t6XknoD0dHn7v4v9nwczp+PQ1zcVWRni+s0JQKAjHR9dFYDwOw5CxEV2QlGo5jn0hHDemPHjv1F+h6DwYCePTrY3CcvWadmWkUmbGc1i9WoHh4qJG5MzDkhcR/kxIkYXLmSgOB8DkVxX7X99YoSVy85dOgEzpy5ICy+2oxGA5o1rS8svougUetEeme1At9tDcSuaC9M6B2PquXETGJxIIEAViuy9D6Ad/2jYtlSQETkJFisJiJyEoostQfwM4CyWueitaspLnh/cQXsO83RvkSOIj09A4vlNRgxvI/WqQAAfH280bBBbTTM1WVksVhx+fI1nL8QhwsX4nHhQjzOn4/DhYu3f52aelOjjKk0yd1ZbTKZ4OLioslBidjYS1izdhu6dmklJH6zZg1Qs2Y1nDx5ptDf06hRHVSuXP7ubYvFiqXL1otIr9By/52pxUPDgwp6ERYmprPanvuq77V161707ds1z/3srLYvDw93dO3aWlh8rQ/QFFVERHWUKeOndRpEpdbJOA8MnR6KcZ2uoW+TZAjYbuFIDAD+A6CpIksD/KNiE7ROiIiIxGOxmoiolFNkyQDg3wAmgOsfsPawLz5bEYzUdKf/oyByOAsWrMLwYb2F7CZVi8lkRKVKwahUKRhNm+TtQLp+PRXnL8Th/Pl4XLx4u5B99txFxMTEIiXlhgYZkyNKT887UtpsdkdqqjZd/bNmzRdWrAaA4cN64a23Py3046N6drS5/fvOP3Dlirafc6YLGgNu1mgEvJ6I6qw+rVGxetOWXfkWq9lZbV8dO7SAt7eYg63p6RlY/dsWIbFFad6sodYpEJV6mdkGTFpVDjv+8sY7veJRztfppzV1AHBQkaW+/lGxu7ROhoiIxGKxmoioFFNkKRDAjwCcfudPapoJ/1sejA1HnX5NN5HDOn8hDtt37MfjLR/VOpVi8/PzQR2/mqhTu2aer127loTomHOIiYlFTEwsomPO4XTMeaSksohNtqzWHGRmZsHNzfXufe7u7pp17v918gy2bN2D1q0eExK/e7c2+GLSXFy9mljgYz09zejUqaXNfYsXa78XVtQYcGfvrDabPVCxYjkhsbXqrN69+xAsFitMpn8OVubk5GiWj7MSOQJ87brtuHHjlrD4IrRozmI1kb3sO+2JgV9VxWtPXEGnR1K0TkdrlQFsVWTpdf+o2C+1ToaIiMRhsZqIqJRSZKkxgEUAxMxGdCB7Y7zwvlwe11L4tEfk6GbPXoCWLRrpuru6uMqWDUDZsgFo1rSBzf3x8VexZ89h7Np9ELt2HyxUwY5Kv/T0DJtitZZ7qwFg5qz5worVLi4uGDSwB76YNLfAx3bq1BKenua7txUlBZs2a9+Mk5YmqFjt7tzF6rCwECHPB9evpyIxMVn1uIWRnp6BhIQkm73Vly5dwa1baZrk44wqVy6Pxo3rCou/WF4rLLYInp5m1K8fIfQaN286VvGeSLTUdCP+u6gCtv/ljTefvAIfs0XrlLTkCmCyIkvNAYz0j4pN1TohIiJSH2egEhGVQoosjQawHU5eqM7IMuDzleXw4veVWagmKiX27T+KRb/+pnUadlWhQjn07NkB//v4DWzbMh+rVs7BO+PHoX27ZvD18dY6PdJI7k5dDw9ti5YHD57Avn1HhMXv36+7TRH6fnKPAF+xchOysrQfo8nOajHCwyUhcbXuYr6S61DSqWiOALenqMhOwg7FXbgQL/RnpQiNG9eFi4vY91Jnz10SGp/IUW046oMBU0KxJ8ZL61T0oA+AvYos5R1RRUREDo/FaiKiUkSRJVdFlmYAmAXATet8tPRXnAeGTA/Fot1lkJOjdTZEpKZPP5ut+f5ZLYVVC8HAgT0wdcoE7Nr5K2ZMew9t2jSxGRlLpV/u4qdZ42I1AHw9a76w2L6+3ugV1emBj6lcuTwaNapjc58eRoADQFo+e8bVoIe/dy2J2lcdE3NOSNzCyv0cFx19TptEnJDRaEBkzw7C4i9Zug45DvbmRORI9DvOxV4Ufg0iR3UtxQUvfV8Zn68sh4ys0jddqohqAdijyFI3rRMhIiJ18RMtIqJSQpGlYACbADyjdS5aslqBuZsDMfLrEMRec+p6PVGplZp6ExPe+0rrNHTBZDKiTZsmmDHtPWze+BNefGEYKlUK1jotsoO0NNvip4fZQ6NM/vH773/g+PFoYfGHDol64KGMnj062HRDnvgzBn+dPCMsn6LISM8UElfrjnqthYWJGSJ05swFIXEL62quYvWpU+ystpcmTeqjQgUxe9Ct1hwsWbJOSGxRatSoivbtmgm/zrlzLFYTPUhODrBodxkMmR6KPy9p/5pPY34AliuyNF7rRIiISD0sVhMRlQKKLDUCsB9AC61z0dLFRDc8PTsEszYGwWJ1+hPHRKXa5s27sWrVZq3T0JVy5QLx7DMDsGHdD5g752M0a9ag4G8ih5VnDLi7Pg5oieyurly5PNq3a57v1wwGAyJzjQDX015YYZ3VOjikoCVRndVnz2pbOMs7BvycNok4IZFdxLt2HUD85WvC4ovw7DMDhI1EvyMzMwtxcVeEXoOotIi95oZRM0Mwd3MgrFats9GUEcAHiiwtUmSJM9KJiEoBFquJiBycIkuDcXs/dWWtc9HS8v1+GDxNwrELBe+zJPL19cazzwxAcHCQ1qlQCXwwcTo/3MyHwWBAs2YNMHfOx5gx7T1IUiWtUyIB0nIXq3VStNyw4XecPnNeWPwRI/rke3/jxnVtpgpkZmZh5cpNwvIoqvQ0MTur3XVySEELZrMHKlYU0wGr9UjilJQbd3+dnZ2tefHcWfj6egvtIpaX6OcATWGEVQtBp46PC7/O4cN/wmp1rNHoRFqyWA2YtTEIT88OQVyyq9bpaK03gF2KLFXTOhEiIioZFquJiByUIksmRZYmAfgBgD4+odbAjXQjxi+siIlLyyMtk09r9GAeHu4YNbIvNqz7AS++MAy//jIVdevU1DotKqbk5OsYOvwNp95fXZA2bZpg1YrZePONMfDxYdNBaaLHndUAkJOTg9mzFwqL/0jdWmjQ4OE89+fuqt6wcSeuX08VlkdR5T5coBZn7qwOCwsR0vGZmZmFS5cuqx63KO79fZ09exHZ2dkaZuM8nujeVtgBkJSUG1i/4XchsUV55pkBMBrFT6vauGmn8GsQlUbHLpgxeGoo1h/x0ToVrdUBsE+RpQ5aJ0JERMXHT/WJiByQIkuBANYBeEnrXLR07IIZQ6aFYuNRp39zRgUwmYzo3asz1v72LV57dRR8fb0BAGXLBmDeD5/jie5tNc6QiuvChXgMHf4GEhKStE5Ft1xcXDB8WC+s/e07REV20jodUkmeMeA6KVYDwIqVm4ROPRg+rLfNbU9PMzp1bGlzn946GHP/falFT3/v9hYeLgmJe/5CnOZdnvfW4Lmv2n5EPkeuXLUZmZlZwuKrTZIqoWuX1na51qZNu+1yHaLS6GaGEe/8UhEfLnH6w/sBAH5TZOlVrRMhIqLicepnMSIiR6TI0iO4vZ/aaatrOTnAD9sCMGZ2FY69okKpU6cWPnj/lXzHfru7u+HTT97CKy+NEL6Tj8Q4d+4iho14E0lJ17VORdcCAvww8cNXMfHDV516dHBpkXustNmsn6KlxWLBnG9+ERa/XdtmCAmpePd2l86P23QYx1++hp07/xB2/eLIyMhETo76BVBPJ+6sDg8TU6zWw8jte1+PcF+1fdSsWQ0PP1xdWPzF8hphsUV47ZWRMJnEf2QYExOL8xfihF+HqLRb8Ycfhs2QEH1ZP68HNWAC8JkiSz8qssT9cEREDobFaiIiB6LIUl8AOwGEapyKZhJvuOCF76pg+rqysFhZWKTCuRx/tcDHPP10f0ybOgGennxf64hiYmIxYuSbUJQUrVPRvajITpj/02RUrBhc8INJt9LS021uu7vr68PJxfJaJCYmC4ltNBowbGivu7cjc3VDLl26XvPO2NxycnKQlaX+KGdfP2/VYzoKUZ3V585pX6yGTbGandX20CtKXFf1yZNncPx4tLD4ahs8qCc6dGhhl2txBDiRemKvuWHE1xIW7S6jdSpaGwhghyJLIVonQkREhcdiNRGRA1BkyajI0kcAFgLw1Dofrew65YWBU0Kx77TT/hFQMV29lgiLxVLg49q2aYoFP09GpUos4jmiv06eQY/IZ/D77/rqqNSjiIhwyL9OQ/PmDbVOhYpJz53VwO1O4m+/WywsflRkR/j5+SCkSkU0alj77v05OTlYsmSdsOuWhNVqVT2mn5/zrkIR1Vmth2K18Z5idTQ7q4VzdXURuhJG1unPpPzUqxeBN9942i7XysrKxoKFq+xyLSJnkZVtwOcry+G1Hyvh+i2T1uloqQGA/YosPa51IkREVDgsVhMR6ZwiS/4AVgJ4S+tctJJlMeDL38rhlXmVodx06jdcVExWaw6uXEko1GNr1KiKRQun2hQ/yHFcuZKAkaPfxnvvTxG2I7a08Pf3xeyZEzFieB+tU6FiSMuzs1p/46DnL1iBlNQbQmJ7eLjjqf5PoGfPDjb3799/1KlGyvr7+WqdgibMZg9hB8vO6qBYfWcM+K1babh0Sdz+d7qtbZumKFPGT0js7OxsLF+xUUhstQUE+GHypH/DxcXFLteTl6xFfCGmHxFR0e34yxuDpobiwFmnPuhfFsBGRZbGaZ0IEREVjMVqIiIdU2TpIQB7AXTROhetXEx0w+iZIZj/exkIWPVITiQu/lqhHxsQ4Ifvvv0EvXt1FpgRifTz/BXoEfkMDh/+U+tUdM1oNOCN10ejX99uWqdCRZSeoe/OagC4eTMNP/64TFj8QQOfRGSuYvViea2w6+mRt7cXjEbnW4sSFhZis9dZTXrorF62fANGPz0eE979Ssiuc7IVJXAE+KZNu5CcfF1YfLUYjQZ8/tm/UD44yC7Xy8rKxtcz59vlWkTO6lqKC56bWwUzNwRBwHAXR+ECYKoiS98osqS/F8tERHQXi9VERDqlyFIPAHsAVNc6F62sOeSLIdMl/BWnv24xcjxF7dxwcXHBB++/grffegYmE18yOaLY2EsYMOhlTPxoRqE7653Vf955Hu3aNtM6DSqCjPRMm9uenmaNMnmweT8uRVpaesEPLIagoABUqFDu7u2bN9OwZu02IddSg4iio9FogI+P8+2tFjUCPCXlBpKStC8sXr+eiu079jlMR64jK1cuEC2aNxIW31FGgL/80gg0bVLfbtdjVzWRfVhzgG+3BGLMnBBcVly1TkdLIwBsUWSpotaJEBFR/vjJKxGRziiyZFBk6b8AlgBwykWEaZlGvLe4Aib8WgG3MvhUReqIjyveB2JDh0Rh5owP4OPjpXJGZA8WixU/zFuC9h2HYPy/P8fZs9p3zOmRyWTE55+9jfr1I7ROhQopd+HT31+fLxmSk69j4S+r7XKt1b9t0fX4f1Edss64tzo8XEyxWg8jwMm+evbsIOxQ4rVrSdi+Y5+Q2GoxmUx4d8KLGD2qn92uya5qIvs7et6MwVNDsem4871muEcT3N5j3VTrRIiIKC9WAIiIdESRJR8AMoAJAJxvpiOAk3EeGDJNwuqDzrmDkcSJK0H3RosWjfDLgimQpEoqZkT2lJWVjcXyWnR7YiSee34CNm7aiYyMzIK/0Yl4eLjj6+nvI6xaiNapUCHkLnz66Xh38bff/YqsrGzh19H7CHBR05z9nbBYXaNGVSFxr1wu/MoQKh16RYobAb502XpYLPqdvevr4405syfafRUIu6qJtJGabsS/5lfEx8uCkZHllB83AUAF3O6wHql1IkREZIvFaiIinVBkSQKwE0BPrXPRQk4OMH9nGYyaGYILiW5ap0OlUEk/FKtatTIWLZyCZk0bqJQRacFqzcGGjTsx7rkJaNaiD15742MWru/h5+eDWTM/hJeXPkdK0z9yFz712lkNAFeuJGDpsvVCr3HmzAUcOnRC6DVKSlxntX4PKojycES4kLjXriUJiUv61KhhbaEHEfW8liAkpCIWLvjKrqO/ASA19Sa+/vpnu16TiGwt3eePYTNCcfqK065wdgMwR5GlSYossTZCRKQT/IFMRKQDiiw1we391LW1zkULyk0TXp1XGV+uLocsi9Oe8CXB4lXolvL19cbsWR9i4MAeKmREWrt5Mw0rV266W7h+5tl38NWU77Fh407ExV3ROj3NVKoUjBeeH6p1GlSAHOQeA67vguXsOQuFdhgultcIi60WUcXqwCB/IXH1Kjg4CIGBZYTEvspitVOJihLXVQ0AP/7wOT784FXUq6evFRuPPloXixZOQdWqle16Xas1B6+8OlGV1+REVDJnr7ph+AwJ8l7neg2Ry0sAliuy5K11IkREBLhonQARkbNTZKk/gG8BeGidixb+OOOJ/y6qgIRUPiWRWGqNGzSZTHhn/DjUqB6K9z+Yhuxs8aNtSbybN9OwZesebNm65+59fn4+iHgoHBER4X//f3VIUiUYjaX/UM2ggT2xbPkGnDgRo3UqdD+5Cp8+3l4wmYy6HTl7/nwc1qzdhm5dW6se22KxYNnyjarHVZu7u5jJMTWqhwqJq1cPR1QXFjshgcVqZ+HpaUaXzq2ExbdYrDCbPdArqhN6RXXCmTMXsHLVJqxavQWxsZeEXfdBgoICMG7sQPTt0xUmk8nu1//089m63+FN5Ewysw34ZHkw9sZ4YXzkZfiYLVqnpIVuAH5XZOkJ/6jY81onQ0TkzFgZICLSkCJL/4GT7qfOyQG+3xqIWZuCYNXn5+pUyqSm3sSNG7fg7e2pSrx+fbuhamhlvPDS+1CUFFVikr5cv56KXbsPYtfug3fv8/Q0o1atanjooXA8HHG7gB0eFgIXl9L1stpkMuLdCS+iX/8XYLUKWrRLJZK7S9dgMMDPzwdJSdc1yqhgs2YvQNcurWAwqPuyZ9u2fbovMvr5+cDNzVVI7Jo1qgmJq1cRgkaAAxwD7ky6dH4cZrOYs8Lp6Rno3GU4WrRohN69OqNevQhUq1YFLzw/FC88PxQnTsRg1erNWP3bVrvsbvbx8cKokX0xdEgUPDy0Gfu7dNl6fPvtr5pcm4gebMsJb5yKlzDxqTjUqpiudTpaqAtgjyJLPfyjYvdqnQwRkbMqXZ+qERE5CEWW3AHMBTBA61y0kJJmwoRFFbDzlJfWqZCTiY+/iuoqdqA1bvwIFi2cgmfH/QcxMbGqxSX9unUrDQcOHMeBA8fv3ufm5orq1UPxUK0w1KxZDTWqV0WNGqEoU8ZPw0xLrk7tmnjqqSfx00/LtE6F8pHfRGl/f19dF6tPnjyDrVv3onXrx1SN6wgjwMuWDRAWu2bNqsJi61Hth2sIi81itfPoFdVZWOz1G37H5SsJ+HXxGvy6eA3CqoWgd6/O6NWrM3x9vW9PbIkIx2uvjsKhQ39i1eotWLN2m+qHbtzd3TBwQA+Mebo//Px8VI1dFIcP/4n//HeyZtcvLe4cSgsKLIMyZXxhMObd7GjJtiApWUFigoKU1BsaZEmOKi7ZFaNnheCVblcR+aiidTpaKA9giyJLw/yjYn/ROhkiImdkELU3i4iI8qfIUjkASwE01ToXLZy45IF/za+Iy4qY7iKiB5n59Qdo9Xhj1ePevJmGV1+baDNCmigoKAA1aoSiZo2qfxewqyIsLESzrqbiuHHjFjp3HaH7rlVn1L9fd0z47ws29w0Y9LLNQQo9qlcvAgt+Vq9okZikoFXrAbpfydCsWQPMnfOxuPgt+uj6oIKatm9dIKz437xlPyQmJguJTfoRGloZa1bPFRZ/2PA3sHvPoTz3e3i4o2ePDhgyOBLVqlWx+ZrVmoO9+w5jzZpt2L//KE6fOV+sPfdGowF16z6EVo83RmRkR5QPDir270MNl68koHef5/g6ogjKlPFDndo1ULduLUREhKN8cFkEBZVBQIBfkSb5ZGZmITExGQmJyUi4loyz5y7gVPQ5REefw+nT55GeniHwd0GOrEu9FLzZ4wo8XJ1yBF4OgP/4R8V+oHUiRETOhp3VRER2pMjSwwBWAgjVOBVNyHv9MWlVOWRZnG7qOemEqFGLXl5mTJ/2Hj7/Yg6+mbtIyDXI8SQkJCEhIQk7dx64e5/JZERISEU8UvchNGpUB40a1kZoaGUNs3wwb29PDBr4JCZ/+Z3WqVAurq5538ppXZQojEOHTmDv3sNo3PgRVeItX75R94VqAChXLlBo/BrVq+ZbHCttgoIChBWqLRYrkpOdspusWCpWDEZSkuKQBa+oyI7CYl+8eBl79h7O92vp6RlYsHAlFv6yCq1bP4a33hgDSaoE4HaRuclj9dDksXoAbq+vOXz4Txz6+3+HD/+J1NSb+cb19/dFyxaN0OrxxmjRohH8/X3F/OaK6I8Dx/DKqxNZqH4Ak8mEBvUjUKdOLdSpUwN169RCpUrBqsR2c3NF0SDyJAAAIABJREFUhQrlUKFCOQBAGzS5+zWrNQcXL8UjOvocjh49hX37juDI0b+QlaX/51MS77dDvjgV746JT8VBCsrUOh17MwB4X5GlmgBG+UfFOt6THBGRg2KxmojIThRZ6gxgIQB9fHpgR2mZRny8LBhrDzvdb510Jk7gXkCj0YDXXxuN6tVD8Z//TkZmZpawa5HjslisOHv2Is6evYily9YDAAIDy6BRw9p49NE6aNSoLmpUrwqjUT+Hevr07oKp0350iIKgMykblLdgFx4eCmCr3XMpqq9nzVetWO0II8ABoFxZscXqiIjqTlGsrv1wdWGxrVYrrFZOnisMk8mE+T9NQlBQGcz4+mdMnTZP65QKzWQyIrKnuGL1kqXrCuyIzsnJwebNu7Fjx36MHNEXz4x5Ks/UFR8fL7Ro0QgtWjS6+z3nz8ch22KBm6sr3Nxc4e7uBjc3V5jNHjAY9PO6IScnB9/MXYRJk7+FxWLROh1dqlcvAk90b4sunVshIMD+a2OMRgNCqlRESJWKaNe2GYDbhykO/n2gbO9eFq+d3ekr7hg+Q8L4npfRrk6q1uloYRCAqoosRfpHxV7TOhkiImfAYjURkR0osvQcgMkATFrnYm/nrrnh7fmVcPaqm9apECE+Tlyx+o6ePTogVKqEcc+/y1GiVCiJiclYu2471q7bDgAICPBD925t0bNHB0REhGuc3e1ieqeOLbBq9RatU6F75NddWr16qP0TKYadOw/g6LGTqFO7ZoniHDl6EjExsSplJVZISEWh8Xv2aI+535b+yR5Nm9YXFltHtT7d69ihBYL/nuRw9VqixtkUTcsWjwrrzrdacyAvWVfox2dlZePrmT9j7bptmD1zIipXLn/fxxoMhrtd2Hp2/Xoq3nzrE67GyUd4mITu3duge7e2D/y71oqHhzuaNqmPpk1u/5y9eTMNGzftxG9rtmLHjv0sXDuhWxlGjF9YEYfPJ+OFztfgYnK6A13NAexRZKm7f1TsCa2TISIq7YxaJ0BEVJopsmRSZGkKgClwwkL1+iM+GD5DYqGadEPUGPDc6tWLwK+LpuKhWmF2uR6VLklJ1/HDvCWI6j0WT/R4Gt/MXYSrV7UtBjz11JOaXp/yym+sdA0HKVYDwKxZC0ocQ5bXqpCJeEajAa1bNRZ6jRo1qqJRw9pCr6EHdzoARdBTZ6reDRzY4+6vjx+P1jCTousV1UlY7N27DxbrtebZsxfRf8BLOPFnjICs7Ofw4T/RM+pZFqrvYTKZEBnZEUvkGVi5YjaeGTNAl4Xq/Hh5mfHkE+0wY9p7+H3HL/h44ut4vOWjRdqbTaXDL7vK4Jk5VXDlulP+3VcFsFORJXEjOYiICACL1UREwiiy5Ivb+6mf0zoXe8uyGPDZimC880tFpGXyqYb0I/6y/SZ4VShfFvN/noyOHVva7ZpU+kRHn8Onn81Gm3YD8fb4z3DtmjZ7Hxs1rO0wXbvOIr9idZUqFeHu7hgHxDZs3ImY08Xvik5Pz8Cq1ZtVzEic+vUeRlA+Y9vVNmBAj4If5MBq1qwmtMhjMPA1a2HUqlnt7sGIrKxsnDp1VuOMCi8gwA9t2jQp+IHFVJK1BAkJSRg85FVER59TLyE7OXL0JF59/SMMGPSK3Q6G6t2dIvVvq7/BRx++5vAHWH19vNGzZwfMmvkhtm2Zj5deHJbv6xAqvY5dMGPotFDsifHSOhUt+AFYpcjSWK0TISIqzfhujIhIAEWWQgHsBNBZ41Ts7rLiijGzQ/DrHn+tUyHK4/LlBLvuo/TwcMeXk/6NcWMH2e2aVDpZLFYsWbIOnboMx9czf0ZGRqbdcxjw1BN2vybdX35jbI1GA8KqhWiQTdHl5ORg9uyFxf7+9Rt+R2rqTRUzEqdDhxZ2uU7HDs2FjTfWg/btxHVVAxwDXliDBvW8++tTp8461GjgJ59oJ6wrNCXlBjZs3FmiGDdvpuH5F9/DzZtpKmUljsVixZq12/DUwJfQt9/zWLVqM/dTI2+ROqSK2BUQWggI8MMzYwZg04Z5+PzTt/FI3Vpap0R2otwy4eXvK2POpkDY8S21XrgAmKbI0peKLDnd1EQiIntgsZqISGWKLDUFsAfAw1rnYm+7o70wdLqEExc9tE6FKF8WiwXX7Lxb0WAw4PnnhmDSF+Ph4eFu12tT6XPrVhomf/kdunQb+X/27josyqwNA/g9DCkhKc0rgt299tprK67d3d2NjZgIKip2o47d3bIGJha6oqSEIznkfH/w6YqExBsTz++69mKZeeec2wLmfc55Dq5cLdpN8YJq1rQer/OR3BUrpgdjY6Mcn6tatTzPaQrv9JlrCAmJKNRrlaUFOJBZROaDpqYm5sxW3U0/XLYABzK/X4vFdIskL8WLG6J9u6Y/Ple2FuAuXbhrAX7q9FVWFpJ9/BiM2XNWsZCIG7Fx8di+4zBatOqPiZOWwN+fjnEFMheLde7cUqWL1L/S1NREu3ZNcejgevge8kTrVo3oOAU1kCEHfK6aY9IuO0gT1bJmOx7AKamEMRQ6CCGEqBq1PGyCEEK4IpUwvQFsB6BWFanvb1h2XDeDXP1W2BIlExb2BZaW5rzP2+avJnCwt8HosQsQERHF+/xEtYSGRmDsuIWYMH4ARo7ozcuclpbmsLQ0p7+/CqBxo9q5Pte9e1scOHiKxzSFl56eDp9tvlgwf1yBXhcSEoH7fk84SsWuri6tYWNjydt8f7VujJEjesN7837e5uSDtXUJVKjgzPk8JRk7vP/wifN5lNXfXf/KsvDuRcBbAdMUTKVKZVCmjCNn40uOsbeA5sLFW3jyJADVqlUo0jiB74Nw/bofbGwsYWtTAjY2ljA3NylQQTE0NAL+/gHwf/IK/k9e4vXrD7SD+hdOpRywdMnkIv958S01NQ0REVGI+BKF8PAofImIQnhEFGSyZBQ3NoRxcUMYGxuheHFDOJVyQMmSdrmOVaVyWXism4eXL99h9ZptuHvvMY+/EiIEv0B9DNhQEkt7hqKSveJ3g2BZG2SeY93e2CWo8GfaEEIIyYKK1YQQwgKphBEBcAUwX+AovJMmiDHP1wYP3hcTOgoh+RIaFolq1YSZu2LF0jji64Wx41zx9NlrYUIQlSGXy7HOYyc+fw7DQtcJnLU2/VmVymVxiYrVgsurrXT5ck6oVq0CnjxRjt1ukmMXMGZ0nwKd6Xzs+EXIlWB1nKWlOWbOGMn7vBPGD8Dbt//i6rV7vM/NlcGD/uZlnrJlHalYnQstLU306d0xy2PKtLO6qwt3u6rfvPnA+u/F7j3Hilz8dHZi4Ot7FqtW+/x4TFtbC1ZWFjA3N4Gujg50dLV/fNQUi/H1aywiI6MRGfUV0dFfkZKSWtRfisoSi8UYMqQbxo7uB21tLaHj5Ck8IgrXrt3D3buPERISgYiIKMR8/Vag76XFixuiWtXyqFatAqpXr4DatSpDLM66s7ZixdLYvs0Nd+8+xqo1PggICGT7l0IUSMQ3TYz0scf4vyLRvd5XoePwrRIAP6mE6WzsEnRf6DCEEKIKqFhNCCFFJJUw2sjcTd1H6Cx8e/5JD7MP2iAylr6dEOURFvZF0PktLEyxe9cqzJ23BqdOXxU0C1ENRyUXEBYWCc/1C6Cvr8fpXFWqlMOly3c4nYPkTVtbC382qZvnNb17dVCaYnVycgp27DyKaVOH5et6uVwOybGLHKdix6KFE2FoqM/7vCKRCCvdZ2L02Pnw83vK+/xsK1nSDr16tudlrjJlHHH23A1e5lI2vXp2yNIlIDU1DW/f/itgovzT0dFGu5/al7PtKAfHEly4eBvhEVGwKmI3oFkzRyI+PvHHzu+UlFR8+hSKT59C2YiptsqVLYVlS6fy0vGhsAICAnH12j1cvXaPlaLxt29xuHHzH9y4+Q8AwMzUGO3aNUXnTi2z/T7Ur18DR+ttwLnzN7Fy5RaEhUcWeX6imNLSRVhzpgSeftLDnM7hKKaTIXQkPlkCuCaVMH2NXYKOCh2GEEKUHR3IRAghRSCVMEYAzkINC9WH7plg1DZ7KlQTpRMqcLEayLxputJ9JiZPGgwNDTrbjRTd3XuPMWnyEmRkcLvbtErlcpyOT36vfv0av12U8FfrxjAzM+EpUdEdPHQasbHx+br2vt8ThIYW7pxrPnXv1hZNGtcRbH59fT3s2OaOiRMGZtv5pmymTxvGS+cIAChbphQv8ygbA4NiGDUy65ET7959RGpqmkCJCqZly4YwMjTgZOzU1DScPHWF9XHT09Oxb9+JIo8jEomweNEktG7ViIVUREtLE+PG9seRw14KV6hOSUnFrdsPsHCRJ/5s2hsuf4+G14Y9nO1ujo6RYveeY3D5ezQ6dBqOHTuPIilJ9uN5kUiEtm2a4PQpH/Ts0Z7Os1ZxV54bYtAmBh8jtYWOwjddAL5SCVOwM20IIYRkQ8VqQggpJKmEsQFwE0BzobPwKSVNhEVHrbH2TAmkpdMbTqJ8wkKzFqsD3wchXKC2xsOH9YSXpyuKFeN2NyxRDzdvPcjS6pMLlSqVoQUWAhKJRBg04PftkLW1teDuNl1p/qwSEpKwZ+/xfF3LxQ5GtvXp3RGuCyYIHQMaGiKMHNEb+/ashrMzI3ScQvmjbjU0a1qPt/kqVHCmgkoOhgzuDhOT4lkee/FSec6rdunSirOxr167B6k0lpOxfQ+fhUyWXORxxGINrFo5C/X+qM5CKvXl4GCDo4c3YMzovrwtoMmPyMgYuK3wRr0Gf2PY8Dk4cPAU7+9t3r37iBXum9GiZX/s2i3J0j5eX18PrgvGY9cOdzg42PCai/ArKEobg70Z3HrNzeIgBaYBYL1Uwrj//4hAQgghhUDFakIIKQSphKkA4B6AqkJn4VNkrCZGbnXAWX8joaMQUmjhv7ShS0lJRbfuY/HihTA3XZs1rYeD+9fB1tby9xcT8hvbdxzG8ROXOBtfX18PpUo5cDY+yVu3bm1Qt27+fvRo0KAmRo/qy3Ei9uzZezzLjqycxMbF49Kl2zwlKjiRSITJkwZj3tyxCrVQoFq1Cjh9ciu2+7ihSeM6SlOMtbW1xLKlU3id09LSHLVqVuJ1TkVnbm6KgQNcsj2uLMVqGxtLTou0R4+e52zsb9/icOLkZVbG0tLShNvyaTAwKMbKeOqmfv0aOOLrhTJlHIWO8kNY2BcsWuyJ5i37YecuCRISkoSOhOgYKZa7eaNV6wE45HsGaWn/dV+oU6cqTh7fjEGD/lao75GEXYnJGpi+zxbbrpmhAEeiq4ppAPb+/6hAQgghBUTFakIIKSCphGkE4DYAtbpb/yxIDwM2MggI0RU6CiFF8msbcFsbS0RGxqBv/yk4f+GmIJnKlHHEEV8vukFOWDF/wTo8ffqKs/GrVqFW4EKwsjTH9KnDC/Sa0aP6olHD2hwlYpdUGouDh87kec3Zs9eRnJzCU6KCYRhbbNqwCMOH9RQ6Sq7q16+Bzd5LcP7sdsyYPgItmtfPtltWUdjaWmLPrlVZzkjmS+fO3O3CVUZjx/SFnl72n/9fvnwnQJqCc+nSirMFGhERUbhz9xEnY3+3Z0/+uk7kh6WlOaZNHcbaeOpiQH8XbN28DEZGirFb9NPnUMydtwYtWw/E/gOnsuxiVhThEVFY4OqBzl1G4dXr9z8e19XVwYxpw+GzdbnCfv8hRSeXA1uvmGPWAVskpahd6aE3gHP/PzKQEEJIAYjkarjMiRBCCksqYf4GsAeZ59KojWMPjLH6NLX9JqrD/9HJLDdea9TqhMTEJIhEIowb2x+jRwlzDH1aWhoWLvLE4SPnBJmfqI6SJe1w6sQWaGmx36by4KHTcF24nvVxSe5EIhE2ey9B40YFLzx/+xaH8RMXwc/vKQfJ2FWihBkuX9wNbW2tHJ/v1n0cnr94w3OqvJmYFMfY0X3Ro0c7hWoLWxDvP3zChw+f8e1bHKTSWEilsXj37iNu3PxHkDxCFqqBzLb0DRp1Z6X9srIrX84JRw57ZTv3PDU1DTVqdVT4M6tFIhEuX9zNWfeazVsOYO26HZyM/bOjhzegYsXSrIwll8vRf8BUPHj4nJXxVJm2thYWLpiALhy2kS+IDx8+w3vzfpw5ew3p6RlCx8k3LS1NTJwwCIMGZt1RHRYeifHjFync93XCrlIlkuHeJxR2Zoq52JBDzwC0MXYJChU6CCGEKAuxq6ur0BkIIUQpSCXMeAA+AHK+g6qC0tJFWHnKEj5XzZEhp0I1UR2dOrbIspr/9JlriImRAgD8/nmKj0Eh+LNJ3Ww3Z7mmoaGBZk3rwcjIAHfvPQYtKiSFJZXGQkdHC7VqVWZ97E+fw3Dh4i3WxyU509LShLvbDLRs0aBQr9fV1UHHDi0gl2fg8eMXCt2SMSEhCdZWJXIsyrx79xHr1u/kP1QOjI2N8Ffrxhgzui/mzR2LGjUqQUNDeXcOmZoUh1MpB1So4IwaNSqifv0asLKywLFjF3nP0rJFA3ismwdr6xK8z/2dtrYWvn6N5bRDhTLQ1dXBdh83mJkZZ3vuzZsPOHDwlACpCqbeH9XRr19nzsafPWc1vn2L42z870qXLslaVxORSIQqVcph/wHF//MTkrm5KbZuXoqmTf8QOgo+fQ6F68L1WLzEE6/ffFC69wcZGRm4e/cxHj56jj/+qA5DA30AgKGBPjp3aonoGKnSdGogBfc1QRPnnhqhjHUy7MwUrwsAhywBdJO9WndRt/ykyN9eTQghhNqAE0LI70gljEgqYVYC8IAafd2MidfE6O32OPYg+w0qQpRdWA6twH92+vRV9B84DdH/L2DzrX+/Lti8aQkMDfUFmZ+oBu/NBxASEsH6uEpy3K1KMDAohi2bl6Jdu6ZFGkcs1sCE8QOxxXspHOxtWErHDZ9tvjnuGDsq4e5c2NyIxWI4ONigcaPa6Ne3M+bNGYO9e9bgzi1fuC2fhpYtG+bYHlnZCbFjz9HRDtu2Lofn+gWwtDTnff5fjRnTF6am6t2idtbMkShVyj7H55TlvGoXl9acjf3w0Qt8+sTPhjl//5esjufsxKB8OSdWx1Ql5cs54ehhL1SrVkHQHHK5HPsPnEKnziNx7vwNZGQoV5H6V35+T9Gp0wicPXfjx2Pa2lpY5DoRy5ZOybWrClF+cUliTN5thz23TIWOwjcHALf/f5QgIYSQ31DOPmWEEMITqYTRBrATQC+Bo/AqIEQXM/fZ4kssfZsgqunXc6ttbLLv4HryJADduo+D98ZFKFPGka9oPzRsWAu+Bz0xcvQ8BAWF8D4/UX4yWTKWLtuIjRsWsjouV2d/kqwqViyNZUumoGzZUqyN2bBhLZw7ux0XLt6Cj88hBLwKZG1stnz6HIpz566jfftmPx5LS0vDyVNXeM9y+eIuQXf4/io9PR1JSclITk5GUlIyZLJkJMlkkCUlQ5acDFlSMpJk3z/KkCxLyXxe9t/13//7/rqknx77/jq+Wjvr6+uhcaM6aNGiAVq3aqhQbdSNDA0wccIgzF+wTugogmjRvD56dG+X6/PKsAvS0FC/0B0p8oPPBTT+/gGsj9myZcMsZwmTTGXLlsKO7StgbCzscbPhEVGYPWcV7t59LGgOtsXGxWPylKV4+fJtlvPTXbq0hq2NFUaPnY+EhCQBExKuZMiBDRcs8DZMF3O6hENXS3la2ReRCYBLUgnT19gl6IjQYQghRJEpzrtBQghRMFIJYwTgGIBmv7tWlZz1N4LbCSukpFExgqiubDurba1yvC40NAK9+kzE6pWz8eefdfmIloWjox0OH/LExElLcPeeat2sIvy4eu0e7t59jPr1a7A2JhWruWVlaY6JEwehU8cWnPxei8UaaNumCdq2aQJ//wA8fPQcT5++wpOnrxEVFcP6fIWxeetBtGvX9Mev/9p1P8TEfOM9R353GKelpeVQDE6GLEmGJFkykmX/FYUzr5NBJkuBTCb7qej803X/f12W8ZKSkZam2OcDA4Ceni7GjO6LhIREJCbKkJiYhISERIhEIhibFIepSXGYmhaHvZ016tSpqtA76f7u2ganz1zDP/8o/nnvbCpRwgxLFk/O8xpl2Fndrm1T6OrqcDJ2QkISzp+/ycnYOQkLj0R4RBSsWOw60KpVQ6z33MXaeKrA2ZnBjm3CF6qPn7iEpcs2Ii4uQdAcXNq2/TD09HQxdky/H4/VrVsVO3e4Y9jwOZBKYwVMR7h06ZkhgiK14d4nBFbGatMWXAfAIamEmWTsErRe6DCEEKKoqFhNCCE5kEoYWwBnAVQROgtf0jNE8DxvgYN3TYSOQgjn8rOz+ruEhCSMHjsf06YOx6CBXbmOlo2RkQG2blmKZW7e2LfvBO/zE+W3a7eE3WI1ayOR7wwMiqF+/Zpo0rgO2rX9k7MCy6+qV6+A6tX/a3MaERGF6BgpYmPjEfstDt9i4/Ho0QscP3GJlzzfvXv3Edeu30ezpvUACNMCHACWLt8ITU3Nn4rIyT92Kv9cbE5PTxcknyJydmIwdEh3oWOwQkNDBE+P+ejWYxxv7Z6FZmRkAO+Ni/Ms1qWmpuHt2395TFU4Xbty1wL83PkbSEqScTZ+Th4/fom2bZqwNp6zE4NSpezx4cNn1sZUZqVK2WPXDndB2/9Hx0ixYME6XL5yV7AMfPLasAfFiuli8KBuPx6rXKks9u5ejcFDZ+LLl2gB0xEuvQ3TwcCNDJb1CkUNx0Sh4/BFA4CHVMLYA5hu7BKk3H39CSGEA1SsJoSQX0glTAUA5wHkfEibCvqWKMacgzZ4+KGY0FEI4cWvO6ttfjmz+lcZGXKscN+MDx8+YcH8cby3KhWLxZg3ZwzKlC6JxUs2KMXuOqI4bt1+gODgcNjZ5dxBoKBoZ3XR6OvroWRJO5RytIejoz1q16qM6tUrKEQLZEtL82znBZubmfBerAYAj/W7EBQUitSUVNy69YD3+QHg2rX7gsyrzHR1tRHwKhClHO15W3TBpeLFDbF50xL06DUesbHxQsfhlJGhAXZsW4EKFZzzvO7du4+8tYovrNKlS6JypbKcjS/EAhp/f3aL1QDQqmUjeG/ez+qYyohhbLFrx0qYmQm3aPvixVtwXbRekC4iQnJfuRV6erro1bPDj8ecnRns37sWg4bMwOfPYQKmI1ySJooxbocdJraNRLc/vgodh09TAdhKJcxAY5egFKHDEEKIIhH+jgghhCgQqYRpDOAEAGOhs/DlXbgOpu+zRdhXxW3DSAjbwsIis3xuZ5t3sfq7w0fO4dPnUKxfNx/FixtyES1PPbq3g2NJO4yfuJja45F8y8iQ4+Ch05g6ZajQUdRahfLO8N60GCVKmAkdJUfp6RmZZyH/cubxp8/C7Ch98+YDVrhvFmRuUngPHj6HS9fR0NAQwc7WGs7OzH///X8np7IVsR0d7eCzdTlGjZ6P6GjVvKFuaKiP7dvcULFi6d9eqwwtwF26cLer+t9/gzk5Q/p3/J+wP2erlg3Vvlhtb2+NXTtXwsLCVJD5ExOTsMDVA6dOXxVkfkWwaLEX9HR10blzyx+P2dlZYf/etejTb7LadLZQR+kZIqw+XQJvQnUwo2MEtDTVZrNxLwBWUgnTxdglSL1WqBBCSB5EcrnafCMghJA8SSVMNwB7kHmejFq48twQiyVWkKVqCB2FEF5pa2vhqf/pHztE5XI5qtXogOTk/C1uZhhbeG9cDEdHOy5j5urz5zCMGjMfgYFBgsxPlI+JSXHcuLaflfNhL12+g3HjF7KQSr1UrVIOhw4W/Ji67+chJycnF+h84//ORU5GUtL/W1cnfy9EZ37873OZwu+UJKrhexHbydkBpZ1Lwskp86MyFLFDQyMwYtQ8vHv3UegorDI01Mc2HzdUqZy/ncgLXD1wyPcMx6kKT1tbCzeu7YeJCTftnFet9oHPNl9Oxs6LWCzGowfHWf13kpqahirV2kFd7wtaW1lg/761sLbO/TggLkVGxmDEqLkICAgUZH5FoqmpiRPHveFUyiHL4yEhEejddxIiIqIESkb4UtFOhhV9QmBuqFY/jz4H0MbYJShE6CCEEKIIqFhNCCEApBJmAoA1yDxHRuVlyAHvSxbYfVOYFeSEKII7tw5laff3V9vB+PgxON+vNzIygMe6eaj3R3Uu4v1WQkISpkxbhuvX/QSZnygfL09XtGhev8jjULG6cMzNTeHi0iqzSCz7r+gs+6mw/P085J+L03QeMlEHGhoi2Npa/diB/f2jk5ODQhWxExKSMHvOKly4eEvoKKwoWdIOXusXwNmZyfdr/u4+Fi9eKO7u6k4dW2CF23ROxk5PT0eTpn0QFRXDyfi/s2fXKtSuXYXVMRs06qGyHQPyoqurg/171/627T1XAgODMGzEnGxHE6mzOnWqYvfOldkeD3wfhD59J+PbtzgBUhE+mRmkwa13KCo7JAkdhU+fkVmwfil0EEIIERq1ASeEqDWphBEBWAlgitBZ+BIv08A8Xxvce6svdBRCBBUa9iVLsdrW1rJAxerY2HgMHTYb8+eNRY/u7biImCd9fT1s9FqE1Wt8sG37Yd7nJ8rn4cNnrBSrQ0MjWEijfqKiYrBly0GhYxCikDIy5Pj8OQyfP4dlOStcJBLB1tYySxH7+45sIYrY+vp68Fg3D3fuPMKSZRvw77/5/7lB0bRoXh9uy6fDwKBYvl+TlpaGN28+cJiq6Hr36vD7iwrp1q2HghWqAcDfP4D1YrW1tYVaFqsXLZwoWKHaz+8pxo1fiNi4eEHmV1T//PMUJ05eRqeOLbI87uzEYOuWZRg4aDoSE9WqiKl2ouM1MXqbPaZ1iEDHWmrTHdsewG2phOlk7BJ0U+gwhBAiJCpWE0LUllTCiAFsB9Bf6Cx8Cf2qhSl77PDvF22hoxAiuLDQL6hc6b+Wl7Y2+Tu3+mfp6elY4OqB9+8/Ycb0ERCL+W3OoKEhwrSpw1C6dEnMX7AOKSmpvM5PlMuDh89ZGUfVWuASQhSXXC5HcHAqvpNMAAAgAElEQVQ4goPDs3QS+VHE/mkXtrNz5k5sPT1dznM1aFATp05swe49x7Bt+xGlKvbp6eli/Nj+GDiw64/jUPLr7duPCn1kQIXyzqhatTxn4x+VnOds7Px4F/iR9TGtLM0Veqc8Fwb0d0HHDs0FmfvkqSuYM3e1Qv87EpK7+xY0bfoHjAwNsjxepXJZeHkuwIiRc+n3TsWlpouw7LgVPkZpY2zrSGgU7NuUsjIGcEEqYbobuwSdEjoMIYQIhYrVhBC1JJUwOgAOAegkdBa+PAvSw/T9tpAmiIWOQohCCA2LzPK5jU3hz6vbvecYPn4MxprVcwq0Q4ktnTu1REnGFmPGLVSqG+aEX69fv0dCQhL09fWKNM7bt/+ylIgQQgonSxH7RtYito1NiSznYTs5O8DZiWG9iK2pqYnBg7qhX98uOHf+BvbuPY5nz9+wOgfbOrRvhqlThsLS0rxQr3/xUrGLmr043FUdE/MN1wQ+eiU4JJz1MS2tLFgfU5HVrVsV06cNE2Ru7837sc5jpyBzK4voGCnWrNkO1wXjsz1Xv14NrFo5C5MmL0FGBh1pqer23zbF5yhtLOoeBj3tDKHj8EEXgEQqYQYZuwTtFToMIYQIgYrVhBC1I5UwBgBOAGgmdBa+XHhqhCXHrJCaph7LUgnJj1/PiLO1tSrSeDdvPUDP3hOwedMS2NoWfJd2UVWrVgFHDnthzJgFCHgVyPv8RPGlp2fA3/8lGjasVegx5HI53gUGsZiKEELYI5fLERISgZCQiByL2Fl2Ypdm4FTKAcWKFW0Bj5aWJjp2aI6OHZrj2fM3uHz5Dvz+eYoXL94qxJnzIpEIDRrUxJhRfVG9eoUijfXy5TuWUrHPyNAAHdpz9/buxMnLSEsTdkdncDD7xWprNSpW29hYYt2auRCL+V+8vcl7PzzW7+R9XmXke/gMundrm2Ob9tatGmH6tBFwW+EtQDLCt1uvDTBiqwNW9QtGCSO12FGvCWC3VMIYG7sEeQkdhhBC+EbFakKIWpFKGDMA5wDUFjoLH+RyYOtVc2y/ZiZ0FEIUTugvxeqi7Kz+LjAwCN16jIXXelfUqFGxyOMVlLWVBfbvW4vpM91x8eIt3ucniu9xEYvVwcHhSEqSsZiIEEK493MR+8bNf348LhKJYG1dAs5ODnB2LonSzgycnBk4OxWuiF2lcllUqZx5xEhSkgyPH7+E34OnePDgGZ4/f8trsdPM1Bhdu/6Fbn+3gb29NStjvgxQ3GJ1584tOT3HXOgW4AAQFfUVMlkyq79Oq0Luslc2uro68PJcABOT4rzPvW//SSpUF0BGhhz7D5zEksWTc3x+4AAXhISEY8/e4zwnI0J4G6aDwZsYrOwbgvK2avEeRATAUyphTIxdghYLHYYQQvhExWpCiNqQShhbABcBFG1LgZJISRNh0VFrXH5uKHQUQhRSeLY24Ozsho6J+YaBg6dj8aJJ6NSxBStjFoSurg481s6F14Y92LhpH+Ry9W6TV7p0STRsUBOhoV9wgQr4iCpim/i376gFOCFEdcjlcoSGRiA0NAI3bz348bhIJIKVlcWP4nVpZwbOziXhVMoh30cp6OnpokGDmmjQoCYAQCZLxmP/l/jnn2d48OAZPn4MxlfpN9ba2WpqaqJqlXKoV6866tathurVykNTk71bPmlpaXjz5gNr47FJJBKhV0/uWoA/e/4GgQrQVUQulyMkNAJOpRxYG9PKuuiLNZXB/HljUaF89p26XDt1+iqWLN3A+7zK7tz5G5g7Z0yuCzNmzRyF8PBIXLp8h+dkRAhRcZoY6eMA17/D0LRinNBx+LJIKmFMAUw2dglS7zf0hBC1QcVqQohakEoYZwCXAJQUOAovYuI1MW2vLV4Gs3s2HyGq5Ned1ZYlzKGpqcnKrqeUlFTMmOmODx8+Y+KEgRCJ+G3BLxKJMG5sfzg7M5g1exVksmRe51ckC+aPR62alSCTJeP9+08IfC/8zWYhJSYWbUfCnTuPWEpCCCGKSy6XIyzsC8LCvmQpYgP4/07szDbiP7cV/10RW1dXB/Xr1UD9ejV+PJaeno7oaCkiI2MQGRmDL5HRiIr6+v/PoxEZGYOo6K/Q1taCqYkxTM2MYWpSHGZmxjA1LQ4TE+PM/zcpDnt7a9bP5f7Z23cfkZqqmG1YmzSuA0dHO87GP3nyCmdjF1RwcDi7xWo12FnduFFtuHRpzfu816/7YeaslWq/cLQwEhKScPHSbXTs0DzH5zU0RFjpPhMDBk7D02eveU5HhJCcKsLsgzYY2SIKA5pECx2HLxMBGEslzFBjlyDhzxUhhBCOUbGaEKLypBKmCoALAIp2IK2SeB+hgyl7bBEu1RI6CiEKLSZGipSUVGhrZ/5b0dAQwcrKnNXzADdvOYAP/37GyhUzOG1NmZs2fzWBg70NxoxdgPCIKN7nVwSXLt1GrZqVoKurgzWrZ6Nbj3FITk4ROpZgEhOSCv3ajAw5Lly8zWIaQghRPt+L2Ldu/1LEtrKAs3NJODtnthR3dnKAkxMDA4NiuY4lFotRooQZSpRQ/CN7Xrx4K3SEHGloiDBp4iDOxs/IkOP8hZucjV9QbJ9bbWlpDpFIpLIFVX19PSxcOJH3eR88eIYJkxYrxLn1ykoiuZBrsRrIXAC0aeNi9Ow1AZ8+h/KYjAhFLgc2XTLHpygtzOwcAS2xan7d+sVAZBasexq7BKnvCnRCiFrQEDoAIYRwSSph6gO4ATUpVN99q49hWxyoUK1CHOxtcOjgelSqVEboKCpHLpcjPJybVuA/u3TpNnr3nYQIgYrFFSuWxpHDXqhapZwg8wvt5/aAZco4Ysb0EQKmEV5iYuGL1Q8ePEN0EduIE0KIqgoLj8St2w+wY+dRzJm7Gj16TUCtOp3xZ9PeGDp8Nla4b8aRo+fx9OkrxMcnCh23wF6+VMzzqjt2aIGyZUtxNr7fP08QFRXD2fgFFRzCbrFaS0sTpqbGrI6pSKZOGQprKwte5wwICMSoMfPVenEkG/z+eYrQ0Ig8rzE1LY6tW5bC2NiIp1REEZzxL47xO+zxLVEsdBS+dAZwRiphDIQOQgghXKJiNSFEZUklTGtktv5W3XffPzl0zwRT99ohMZm+tKuKBg1q/igybvZeAgd7G6EjqZxfW4Hb2rJfrAYyb1p16zFOsBu95uam2L1rFTq0bybI/EIKDY1AwKvAH5/37tUBLZrXFzCRsIpSrD53/gaLSQghRD2ER0Th9u2H2LHzKObOW5OliD1k2Cy4rfDGkaPn8eRJAOLiEoSOm6uXAYpXrNbW1sL4cf05nePs2eucjl9QbO+sBgArK9VsBV67VmX07NGe1zm/fv2G0WPmK+WCFEUjl8tx/MTl317HMLbYs2uVUnSoIOzx/6iHwd4MgqK0hY7Cl+YArvz/HGtCCFFJVNEghKgkqYTpBuAkgNz77qmI9AwR3E9aYu2ZEsjIEDoNYcvgQd2wxXspjIwyF8+amRrDx2cZTE2LC5xMtYSF/lKs5mBn9XdfvkSjT7/JuHjxFmdz5EVHRxsr3Wdi8qTB0NDg9wxtoV26lLV19dIlU3jfZaMo9PUL920xPT0j2+8jIYSQwguPiMKdO4+wc5cEc+etQc/eE1G7bhc0+X8Re7mbNw4fOQd/f+GL2GlpaXj79l9BM+SkT++OnHTF+S4tLQ0XBPq5LTchXBSrLVXvZyJdXR0sWTwZIhF/P/NmZMgxZepytT16hwtnzlzL13WlS5fEwf3rULJk7mfXi8UaGDSwKzzWzYOdnVo03lN5ITFaGOrN4MF7lb/t910dADelEoZ2MRBCVBIVqwkhKkcqYYYBOAhA5ZdYxss0MHm3LST/qMXmcbWgq6uDVe4zMX3aMIjFWb9NO9jbYLP3Eujp6QqUTvX8urPaxqYEp/PJZMmYMGkJvDfv53SevAwf1hNenq4oVkxPsAx8+7kVOAAUL26IlStnZfs3pg4cHXO/iZeX+/f9ER0jZTkNIYSQX0X8v4i9a7cE8+avRa8+/xWxBw+dieVu3vA9fBb+/gGIjYvnJdPbdx+RkpLKy1z5ZWRkgJEjenM6x+3bjxAby8/vcX5xsbPawkL1NuqNH9cfDGPL65yeXrtw995jXudUdR/+/ZzvxTo2NpY4sG8tatWslO25ypXK4rCvF2ZMH4HWrRrh1Ikt1DpcRcTJNDBxlx2OP1Cbe2IVAdyWShgnoYMQQgjbNIUOQAghbJJKmGkA3IXOwYfQr1qYsscO/35R+Zq82rC2LoENnq6oUME512sqVyoLj3XzMGr0fKSnp/OYTjWF/doG3Ib7VfZyuRzrPHbiw4fPWLJ4MrS1+T9jvlnTeji4fx1GjZmPkJC8z4JTBYGBQfj4MTjLbotaNSth1Mg+8NqwR8Bk/HN0tC/U6zZ572M5CSGEkIKIiIhCREQU7t7NWgwrUcIMzs4MnJ2Y/z6WZmBkyN7Rlop2XrWmpibWrZ2L4sUNOZ3n9Nn87erkU2xcPGJj4390X2KDqrVPrlypLAb078rrnNdv+MF78wFe51QHcrkcr14Fok6dqvm63sSkOPbuWYOgoBBcvXYfxYsboFw5J5Qr65Sls9SZs9chlcZyFZvwLD1DBLcTlgiK0sa4v75ADZqIOSKzYN3K2CXoudBhCCGELVSsJoSoDKmEWQ5gptA5+PAsSA/T99tCmiAWOgphSe1aleGxbn6+2nw3blQbixdNxOw5q3lIptr43ln9s5OnruBzcBi8PF1hZsr/SvAyZRxxxNcL48YvxMNHL3ifn2+XLt/BsKE9sjw2amQf+Pk9wYOH6vMe3zGP9oi5uXvvsVr8HSGEEGX05Us0vnyJzlbEtrAwRWnnklkL2c5MoYqcL168ZSsuKxYvnIj69WpwOodMloyrV+9xOkdhBQeH57m4taBUbWf17FmjeO2eExwcjukzVkAul/M2pzp5+fJdvovV3zGMLQYNzHnBQlKSDB7rd7KQjCiaA3dM8DlaC4u7h0FPW+XPyLMCcEMqYdoZuwQp5jcrQggpICpWE0KUnlTCaADYCGCE0Fn4cP6JEZYet0JqmuovF1UXvXt1wOxZo6Cpmf9vyy5dWiMiIpreaBdReHhkls+trS2goSFCRgY/N5v8/QPQvcc4eG9cjNKlS/Iy589MTIpj5w53LFzkicNHzvE+P58u51CsFos1sHLlLHTqPALfvsUJlIxfhdlZvd5zNwdJCCGEcCkyMgaRkTHZ2hJbWJhmKV5/L2bntUv5ZYDi7KweM7ovunRpxfk8d+89RmJiEufzFEZ4RCSrxWpV2lndsGEtVK9egbf5kpNTMH7iIoVrF69KXrD89Wf7jiOIjIxhdUyiOG6/NsDwLQ5Y3T8YJYzShI7DNRMAl6QSxsXYJeii0GEIIaSoqFhNCFFqUgmjBWAPgB6/u1YV+Fw1g89Vc6FjEJZoaWli/rxx6PZ3m0K9ftTI3ggPj8Qh3zMsJ1MfoaFZd1ZramrCwsIMERFRvGUICYlAz94TsGb1HDRpXIe3eb/T1NTE4kWTULp0Saxw34z0dNVchf7s+RtERETB0jLr11ArS3MsWzoFY8a6ChOMR9bWJQrcPeDW7Qd48iSAo0SEEEL49r2Ife++f5bHzc1NUdqZgZMTg9Kl///RmYG+vh7evv1XoLT/EYs1MGRId4wb25+X+R4+VNyOImy3L1alYvX4cQN4nW/Z8k0ICAjkdU51w+YxBFFRMdi2/TBr4xHF9C5cB4M3MVjTPxhlrJOFjsM1fQCnpBKmj7FL0BGhwxBCSFHw1xeHEEJYJpUwegBOQA0K1ekZIiw7ZkWFahVibm6KPbtWFbpQ/d38eePQvFl9llKpH5ksOdsNP1tbS95zJCQkYdToedi1W8L73N/179cFW7yXsnrGpSKRy+W4fOVujs81b1YffXp35DkR/zp3agGRKP9dOeRyOdavp13VhBCiDqKiMgvYe/cdxwJXD/TtNxl163VFw8Y9kZKSKmi2smVL4dCB9Zg8cTBvcz56rEbFahVpA/7nn3VRpXJZ3ua7d9+fFg3zICgoBPHxiayMtd5rt8J2TCDsiorTxEgfB/wTqC90FD5oAzgklTBDhA5CCCFFQcVqQohSkkoYfQDnABSt0qcEklI0MG2vLU4++v1ZxkQ5VK1SDpIjG1CtWtFb1InFGli9ahYrY6mr7OdW81+sBoCMDDmWu3ljvus6pKenC5KhQYOaOHRwPRjGVpD5uXbp0u1cn5sxfQRq1KjIYxr+delcsLapO3cexfMXbzhKQwghRBkUpTDq4GADbW2tQr++WDE9TJwwEEcPe6FSpTKFHqegZLJkVndzsk0qZffoEhMTY4jFYlbHFML4sfztqpbJkjF/wTre5lNncrkcr14Vffd64PsgHD16noVERFkkJmtg8h5bnPU3EjoKHzQAbJVKmLFCByGEkMKiYjUhROlIJYwhgAsAmgidhWtfE8QYvc0ed9+qxWpQtdClSyvs2b2a1XZ7uro68N64CI6OdqyNqU7CshWrC9YmmW2+vmcxZOgswc6+c3S0w+FDnqhfr4Yg83PpwcPnuZ5Nra2tBe+Ni+HszPCcih81a1SCg4NNvq9/8eItVq/dzmEiQgghqkxTUxMH9q/DP/cl2O7jhuHDeqJK5bIQi/O+DaWrq4PWrRrBY9083L3ti5EjekNTk98T7J49e420NMU965TtndUaGiKYm5uwOibfWjSvz+o53r/j4bkLnz+H8TafunvBwuKRVat8VPa4I5K7tHQRFh21xs4bqnPcQR5EADylEmay0EEIIaQw6MxqQohSkUoYYwDnAdQVOgvXPkdrY+IuO4TEFH43AlEcYrEYM2eMQL++nTkZ39jYCD5blqNn7wmIjIzhZA5V9Wux2s7GSqAk/7nv9wTde47H5k2LBdnlbGRkgK1blmG5mzf27jvO+/xcSU9Px7Vr99G5c8scnzcyMsC2rcvRs/fEbH8vlF2XLvnfVR0fn4jJU5Yp9I16Qgghiq1hg5owMzUGANSvXwP162cugpPJkvHlSzQiIqLw5Us0oqK/oriRISytzGFlaQEbmxLQ0dEWMjoePlLcFuAA8JXlYjUAlLAwQ0REFOvj8kEkEvF2ljkAPH/xBrsFPLpHHQUEFK1Yfd/vCa7f8GMpDVFG3pfM8eWbJqa2j4CG6m/dWy2VMNrGLkFuQgchhJCCUP0vz4QQlSGVMKYALkMNCtUvg3UxbLMDFapVhIlJcWz3ceOsUP2dra0ltmxeCn19PU7nUTWhoZFZPhd6Z/V3Hz8Go1uPcbjv90SQ+cViDcydMxqLXCfyvqOJSxfzaAUOAJaW5ti2dTmMjVWnXZyDvQ06tG+W7+sXLPTAp8+hHCYihBCi6q7f8EP3HuNwyPcM4uISfjyuq6sDBwcb1K5dBe3aNcWA/i7o3Lkl6v1RHY6OdoIXqgHg1ev3QkfIE9s7qwHAQonPrW7dqhHKli3Fy1xpaWmYO28t7dDlWXgRFlLI5XK4u29hMQ1RVpJ/jDHzgC2SU0VCR+HDcqmEmS90CEIIKQgqVhNClIJUwpgDuAqgptBZuHb7tQHGbLOHNFH5zw0jQLmypXDE1wt161blZb7y5ZzguX6BShUXuZa9DbgwZ1bnJDY2HkOHzYbv4bOCZejevS12bHNTmeLtnbuPkJQky/OaUqXssXnTYujq6vCUilvz543N981/X9+zOHPmGseJCCGEqINnz99ggasHGjXpiWnT3XDvvj/kcrnQsX4rNTVV6Ah54qJYzeYRRXzS0BBh7Nh+vM3ns80Xb9584G0+8n9F+Lpx8tQVBLBw5jVRDTdfGWDMdnt8U4/7bQulEmap0CEIISS/qFhNCFF4UgljCeA6AH6qfQI6/sAY0/fbQpZKX55VQds2TXDwgAdsbfktftavVwPLl02FSKQWK4aLLCxcMXdWf5eWlob5C9bBbYU3MjKEucFbu3YVHD7kqRLnOScnp+DmrQe/va5q1fLY7uMGI0MDHlJxp22bJmjYsFa+rj11+ioWLl7PcSJCCCHqRiZLxqnTVzFo8Ay0aNUfXhv2ICQkQuhYuUpPU+xds1Ss/k/btk3h7MTPz6cfPnzGxk37eJmLZFXYRS7JySlYt24Hy2mIsnvxWQ/Dtjgg9KtadDKcLZUwK4UOQQgh+UHVEEKIQpNKGBtkFqorChyFc5svm8PthCUyFPveCMkHDQ0RJk8ajDWr5wi2M7ND+2aYOmWoIHMrm193Vuvq6vw4Y1FRaGtnvpFOTEwSLIO9vTUOHViPP/9U/pMYLl2+k6/ratSoiL17Vitta0xDQ33MnjUqX9eeOn0VM2e5U1tLQgghnAoJiYDXhj1o0ao/Bg2egVOnr0ImSxY6VhbpGelCR8jTt29xrI+prD/rDB3Snbe5lrt5IyVFsXfdk6x27ZZkW5hMCAB8itLG0M0OeB2qK3QUPkyVShgPoUMQQsjvULGaEKKwpBLGDsANAOWEzsKl9AwRFkussOO6cq5mJ1kZGRrAe9MSDB/WU+goGDK4G+fnZKuCyMhopKWlZXlMUVqBi8Ua6OrSGhfO78TMGSNhYFBM0Dz6+nrY6LUIQwZ3EzRHUd244YfU1LTfXwigTBlHHNi3Dg4ONhynYt+cWaNhbv77m89UqCaEEMI3uVyOe/f9MW26Gxo16YkFrh549vyN0LEAABkK/v0wJSX1t0eaFJQy7qx2dmZQjqezqp8+fYVbt3/fmYdwozAbq79+/YYtWw+yH4aojJh4TYzyscf9d/pCR+HDeKmE2SiVMNR+jxCisOhAS0KIQpJKmJLIPKPaUeAonEpK0cCsAzbq8sOxynMq5YCNGxaCYWwL/NrwiCi8fvUe32LjEB+fiISERMQnJAIAbG0sYWtjCRsbS9jYlCjQbu1ZM0chMjIG5y/cLHAmdZGRIUdERHSWdu22tpZ4/kLYG6YtWzbExAkD4VTKQdAcv9LQEGHa1GEoXbok5i9Yp5Q7TOLiEnDfzx+NGtbO1/V2dlY4sG8tho+ci5cv33Gcjh0zZ4xE584tf3sdFaoJIYQILS4uAYd8z+CQ7xk4OzPo2qU1OnZqIVinG1PT4oLMWxBSaSz09NjbEaiMO6s7tG/G21yeG/bwNhfJTo6CV6u9Nu5FfHwiB2mIKklK0cCUPbaY1TkC7Wt8EzoO10YB0JZKmOHGLkH05o8QonCoWE0IUThSCeOEzEK1YlVoWBYTr4lJu23xRj3aDqm8Zk3rYaX7TOjr6/322vT0DPzz4Cn8/QPw/MUbPH/+FlFRMfmaRyQSoUqVcmjerB6aN6//20KmhoYI7itmIDr6Kx48fJ6vOdRRaNiXLMVqIXdW/1G3GiZPHoIqlcvm+Hx6ejqOHD2P3buPYdbMkfk+j5htnTu1REnGFmPGLUR09FdBMhTFpct38l2sBgAzMxMcOuCBTd77sXnLwWy78RXJ5ImDMXCAS57XpKdnYL3nLmz1OSjYWeiEEELIrwIDg7Bi5RasWrMNfzapi65dW6NJ4zoQi8W8ZfijbnWcPXeDt/kK46s0FtbWJVgbz1IJd1a3b8dPsfrJkwDcvv2Ql7lIzgp6ZvXHj8E4ePA0R2mIqknPEGGJxApfvmlicNNooeNwbQgALamEGWzsEqTYZ14QQtSOqKDf8AkhhEtSCVMGmYXqgm9NVSKforQxcZcdQr9qCR2FFJFIJMKokb0xbmx/iER5d1R6+fIdTp66gtNnrrFW3GMYW7Rr+yf69e0ME5Pcd4HExsWjT9/JePfuIyvzqhr3FTPQsUPzH5/v23cCi5du4DVDpUplMHnSYNSvVyPH5+VyOc6evQ4Pz1349CkUQGab8FkzR6JvH+HavYeFR2LMmAUIeBUoWIbCMDMzwa0bB6GhUfBOaK9ev8fs2avw6vV7DpIVzehRfTB+3IA8rwmPiMKUKcvw6PELnlIRQgghhWdmZoJOHVvAxaUVnJ0Yzuf79DkUrVoP5Hyeoti+zS3XnxkLIyNDjspV2yI9XTlqF9WrV8CBfet4mWvIsFm4c+cRL3ORnFWrVgEH9+f/z3vc+IW4dPkOh4mIqupU6xtmdAyHhuofnHoQQD9jlyDFXYFNCFE7qv+llxCiNKQSpgIyz6hW6UL18096GLbFgQrVKqBYMT2sXzcP48cNyLVQHReXgC1bD6Jt+yHo2m0Mdu2WsLoLNSgoBBs37UPT5n3htsIbX77kvBLYyNAAW7csg5WlOWtzq5KwsC9ZPre1teJtbkdHO3ism4fDhzxzvel44+Y/6OIyClOmLf9RqAYyd8cuWboRrgvXC3Zz0drKAvv3rUWrVo0Emb+woqO/wv/Jy0K9tnw5Jxz29cS4sf2hqakYjYqKFdPDIteJvy1UX7/uh85dRlKhmhBCiNKIjv6K7TsOo32HYejRczwO+Z5BXFwCZ/M52NsI2mUnP6TSOFbH09AQwdzchNUxucTnrmoqVAuvIButHj1+QYVqUmgnHhbH9H22kKWqfMmkJ4CDUglDNyYJIQpD5b/yEkKUg1TCVAZwHQB/FSIB3HhlgLE77PEtkb82doQbDvY2OHTAAy1bNszx+fj4RGzYuBfNW/TDmrXb8eHDZ07zyGTJ2LlLghat+mOBqwfCI6KyXWNlaY6tW5bByNCA0yzKKDQ0a7Haxoa9toq5sbI0x+JFk3D6pA9at2qU44KHR49foG+/yRgxci5ev/mQ61gHD53G0GGzERsbz2XkXOnq6sBj7VyMGd33tx0GFMnlItzI0tTUxJjRfSE5sgEVKjizmKrgateugpPHN6N797a5XpOUJIPbCm+MGjMfUmksj+kIIYQQ9jx99hoLXD3QqElPTJ+xAvf9nhS4RXB+NG36B+tjsikujv2f+UpYKEcrcLFYjDZ/NeFlLjqrWjFoa+e/nubuvoXDJEQd3H5jgNHb7CFNUPn7dl0BHJFKGG2hgxBCCEDFakKIApBKmOoArgGwEDoLl44/MMas/bZITumDLhoAACAASURBVFWeQg7JWf36NXDksBdKly6Z7bn4+ERs8t6PZi36wtNrN2I5uJGUl5SUVBzyPYN27Ydg777j2c6iLV26JDZsWFigN/zq4Ned1VzupjE2NsKMacNx4fxOdPu7DcTi7D+OvX7zASNHzUOfvpPx8FH+dsDeu++P7j3HIygohO3I+SISiTBubH+sWT0buro6gmQoKDZ2XZQp44jDhzwxccJA3v9d6erqYPasUdi9cyXs7HJe65WenoFDvmfQsvVA7Nwl4eSGPiGEEMI3mSwZJ09dwcBB09GiVX94bdiD0NAI1sYfNaIX9PR0WRuPbQkJiayPaWFhyvqYXGhQvwZMTXM//ogt/v60q1pRlGTy13zv7LkbePrsNcdpiDoICNbF0C0OCFP9jogdARyTShjF/YZHCFEbVKwmhAhKKmFqA7gCQDmWcRfSnpumcDthiQyqESi9QYP+xtbNy2BklH138vETl9Cy9QB4rN8p2A7X7xISkrBk6Ub06j0Bb9/+m+W52rUqw33FjEKd1auqwsIjs3xuYFAsxz/jotDT08Wokb1x+eJuDBr0N3R0si9g/vQ5FFOnu6GLyyhcv+FX4Dk+fgxGtx7jcN/vCRuRC6XNX02wf+9apWg5Hxwczsq502KxGCNHZP7ZDh/Wk/PuBWamxhg9qg8unt+J/v265Lqb/crVu+jQaRgWuHogKiqG00yEEEKIUEJCIuC1YQ+at+yPQYNn4PTpq0hOTinSmObmphg6pDtLCdmXkJDE+pglSijHW/L27flpAe65YTcv85Dfc3S0++01qalpWLN2Gw9piLoIjtbG8K0O+PeLym88bgvgpFTC6AkdhBCi3qhYTQgRjFTC1ANwGYDyHI5VCBsuWmDDRZXeNK4WdHV1sNJ9JmZMG55tJ2xQUAgGDpqOmbNW4uvXbwIlzNnTZ6/h8vcYrPPYmeWm3V+tG2PWzFECJlMsv+6sBgBblnZXa2lpom+fzrh8aTcmjB8IA4Ni2a6JjIyB68L1aNtuKE6fvlqk3a+xsfEYMnQWfH3PFiV2kVSo4IyjRzagZo1KgmXIr6K0Av9ViRJmmDxpMK5f24c5s0ejbNlSrI0NAFUql4X7ihm4fm0/xo8bkOtN5YePMtvHjxnryvkRBIQQQoiikMvluHffH1Onu6Fh4x5wXbgez1+8KfR4QwZ3U9jFd+q6s1pXVwctmtfnfB5//wDcvfuY83lI/pRydPjtNXv3nUBwcDgPaYg6iYzVxEgfBwSEqPzG45YAzkoljL7QQQgh6ktErQAJIUKQSpgGAM4DUNnDczPkgPtJSxx/YCx0FFJE1lYW8PJ0RcWKpbM8npqahq0+h7B5y4Ei797gQ4XyzljvMT9Lu+CVq7Zi2/bDAqZSHA/8jsHQ8L/3ZmPGuuLK1buFHk9DQ4QO7Ztj/LgBsLXNufAdGxuPrT6HsGfvcchkyYWeKzf9+3XBjOkjcmw1zoe0tDQsWboRBw+dFmT+/ChduiROneDubLuQkAhcu34PV6/ex2P/lwX6cy5WTA81a1TCH39UQ4MGNVEuj+J3TMw3nDh5GUePnkfg+yA2ohNCCCEqwdmZQVeXv9CxY3OYmRbsvdnrNx/Qr/8UxMUlcJSucLr93QaLF01idczDR85h3vy1rI7JtpYtG8LTYz7n8wweMhN371GxWlFcOLcDTB6twGNj49GiVX/Bu5sR1VVMJwMr+4SgZin2FwopmFsA2hi7BCnWNz1CiFqgYjUhhHdSCVMXwEUARkJn4UpauggLjljjynNDoaOQIqpVsxI8POZnu7H16PELzJ+/Du8/fBIoWeEYGRlgpftMNGlcB0DmDpTpM1bg1OmrAicT3snjm1GmjOOPz5ct34Tde44VaqxmTeth0sRBOZ5rDmSes7h79zH4bPPl/Fzzxo1qY83qOTnu6OaLr+9ZLF7qhdTUNMEy5OXi+Z1wcLDhfB65XI7g4HAEBgbhXeBHfJXGIjUlDampqUhLS4OxsRGsrS1gaWkBWxtLlC3rCLFYnOt4GRly3L37CIePnMPVa/cU9veXEEIIUQSampr4s0kduLi0RpPGdfL8HvuzBw+eYciwWUhJSeU4Yf61a/snVq+azeqY12/4YeSoeayOybYpk4dg2NAenM7x+PFL9O7L7kIAUnhaWpp48vh0notvV7hvxo6dR3lMRdSRtqYcS3uGolE5lV8UcR1AW2OXIPbPmyCEkDxQsZoQwiuphKmJzDOqiwudhSuyVA3M3G+D+++oe46y69WzA+bMHgVNTc0fj2VkyLFx015s3LQXGUp6CLlIJMLoUX0wZnQ/aGiI8OVLNFr9NZCTnb3KxHvTYvzZpO6Pz3fuksBthXeBxqhdqzImTxqC6tUr5Ph8WloaDvmexSbv/byeIezszMB74+Isu+r59vjxS4yfuFghz06eOmWoQp9L+bOEhCTc9/PHnTuPcO3a/WznrRNCCCHk98zMTNCpYwt07doaTqV+32L46rV7mDrNDYmJinHv/s8mdeG9aTGrYwa8CoRL19Gsjsk2ny3L0LBhLU7noF3VisWplAPOnPbJ9fng4HC0aTeYFm0SXog15JjrEo421WKFjsK1SwA6GrsEyYQOQghRH5q/v4QQQtghlTDVkLmjWmUL1fEyDUzeY4dnQXpCRyFFoKWliXlzx6J7t7ZZHo+O/oopU5fjvt8TgZKxQy6XY8PGvXj27A2mTBmCyVOWqn2hGsh+brWtTYl8v7Z8OSdMmjQYjRvVzvH5jAw5Tp+5ivWeuwQ5Sy0wMAjdeoyDl+cCwc6RrlGjIo4e9sLYcQuLdH4kFy5dvqOwxeq0tDQEvHqPO3ce4fbth3jy9BXS09OFjkUIIYQotejor9i+4zC27ziMqlXLo2uX1mjb9s9cO9E0a1oPx45uxKQpSxEQEMhz2uy4OLPasoQZ62OyrXwFZ07Hf/rsNRWqFUypUvZ5Pr9m7TYqVBPepGeIsOioNeJlYnT746vQcbjUEsBRqYTpYuwSpPhn3hFCVAIVqwkhvJBKmErIXJlnKnQWrnxNEGPCTnu8DdMROgopAnNzU3h6zM+2M/a+3xNMneamkLtCC+vW7Qe4dfuB0DEURlhY1h2qtra/34Xs4GCDCeMHom2bJhCJRDlec+3afaz12IG3b/9lJWdhff36DQMHTcci14no0qWVIBksLc2xd89qLFjogePHLwmSISfPnr3Gly/RKPGbm7QREVEICAjEu3cfERX9FSYmxWFqWhympsaZH00yPxoZGeT69yE3SUkyhIRE4F3gR7x//wnv3mV+/BgUgrQ0ugFHCCGEcOXp01d4+vQVlrltQquWDdHV5S/UqVMl2/dyhrHFoQPrsWbtNuzcJYGQnQoTEtjf4W1iYgyxWKywi+IsLEwLfOZ4QR09ep7T8UnBOTrmXqx++uw1zp67wWMaQgC5HFh9ugS+JWpgaLNooeNwqS2Aw1IJ87exS5DinINBCFFZVKwmhHBOKmHKI7P1t7nQWbgSLtXCuB12+BytLXQUUgRVKpeF5/oFsLT876+qKrT9JvkT+svOaps8dlZbWJhizOi+6PZ3m1zPO3zw4BlWr92OJ08CWM1ZFKmpaZg1ZxXef/iEyZOGQEOjYAVVNujoaMNt2TRUrFAa7iu3KMROCLlcjstX7qJ3rw45Ph8YGIQNG/fiwsWb+fo6IBaLYWioDz1dHejq6UBPVxe6ejrQ1dWBtrYWkpJkiItLyPKfot4YJoQQQtSFTJaMk6eu4OSpK7Czs0KXzq3g0qUVrK3/+5lQS0sTM6aPQNu2f8LTczdu3hJm4Wc8BzurNTREMDc3QUREFOtjs6F8OSdOx5fJknH23HVO5yAFVyqPYrW7+xYekxCSlc9Vc8QliTGx7RcUcJ2yMukI4IBUwvQ0dgkS/o07IUSlUbGaEMIpqYQpg8xCdf776SqZoEhtjNthjy+x9CVVmXXu3BKLXCdCW1vrx2PR0V8xdZob7t33FzAZ4Uv4L8VqY2MjFCuml+VsQiMjAwwd0h39+3WBrm7OXRQCAgKxZt123L79kNO8ReGzzRf//huMVStnQk9PV5AM/fp2Ru3aVTB12nIEBgYJkuFnly/fybFY/eDBMwwfORdJSfk/ris9PR1SaSykbAYkhBBCCG+Cg8Ph6bUbGzbuwR91q6OrS2u0aNEAOjqZi5MrVyqLLZuX4unTV1jvtRt37jziNR8XO6uBzAWZClusLs9tC/DLl+8gPp79RQCkaBwd7XJ8/NLlO3j0+AXPaQjJ6tA9E8TLNDCnSzg0NIROw5muAHZLJUw/Y5cgWmFNCOGM6n4ZJYQITiphnABcBWAtdBauvA7VxYitDlSoVmJisRizZ42C27JpWQrVfn5P0anLKCpUq5HQX9qAA//trtbV1cHwYT1x+dJuDB/WM8dC9cePwZg0eSm6dhuj0IXq765cvYtevSciLDz7r5sv5cqWwtHDG9C3T2fBMnzn989TxMbGZ3ksLOwLho2YU6BCNSGEEEJUR0aGHHfvPcaUacvRqHFPLFzkiecv3vx4vmrV8ti2dTmWLpnCay4uzqwGAAd7xX3rXr48tzurJccvcjo+KRzHHM6sTk9Px+o12wRIQ0h2Z/yLY9YBW6Smqe72agC9AGyXShiqJRFCOENfYAghnJBKmJLILFTbChyFM/7/FsPobfaQJubcApgoPmNjI2zzWY7+/br8eCwjQ44NG/di0JDpKnU+Nfm9iIgopKdnZHmMcbBFzx7tcenCLkyeNBhGhgbZXhceEYX5C9ahXYdhOHf+hqDnFxbU6zcf8He3sXj67LVgGXR0tDF3zmhs3bIU5uamguVIT0/H1Wv3sjy2ectByGTJAiUihBBCiCKJjYvHgYOn0K37OHToNBw7dh5FTMw3AMC7d//ymkUmS872cysbnJwY1sdkSwUOd1aHhUfiPi1SVjhmpsY5vv86ePA0Pn4MFiARITm78coAk3bbISlFpUst/QFskUoYla7KE0KEo9JfQQkhwpBKGHtkFqodhM7ClduvDTBhlx0Sk+nLqLL6vqPzj7rVfjwWHf0VQ4bOhKfXbjqfWg2lp6cj8pcFCqtXzYLrgvGwsMheRJVKY7Fi5Ra0/ut/7N13WBRXGwXws7tUEVgQRQTczxKJJWosSezd2JIoKvZeY+/RqFGT2HvvvYOuJQoaS2wxGntiRKxBQWzA0qRt+f7AoCgqZXZmdzm/58kDzM7ce5IosPPOfW93+AcEmu2ew5GR0ejabRQOHvxN0hy1albF/r0rUb9eNckyHD36e/rnBoMB+/YflSwLERERma7bt//FzFkrUbtuBwweMgX7fzkmeobXt6oRSokSpvkW3sHBHt5GXPW9f/9Rvv8zQcUzWVUdH/8CS5ZtkSAN0ftdvJcPA9d5IzbRohe09AKwVOoQRGSZWGUhIkFp1KoiSCtUF5M6i7EcvuaE77YVQYplt/ixaE2b1MGO7Qvh6emefoxtvwkAIh5l3Lc6s3bfL14kYtnyrWjYuCvWr9+F5OQUseIZTXJyCkaOno5FizdKujLc1dUZy5ZOwcoVP6NUKeP8GHF0dIC1deZbN5z5/VL6SupHj56y/TcRERG9l1arxZGjv6evsBZTghGK1SVNdGV1qVLFIJMZ7/334cOnjTY25VxmLcBXrd6B6Gjx/74RZcWNMDv0X+2N53EWvVXgtxq1aoHUIYjI8rBYTUSC0ahV7kgrVBuvP5fEdp1XYvIuD+j0LFSbI7lchhHDemL+vPHpRUi2/abXPYp4+s7XUlO12LxlLxo17oZFizciPt44ewVKadnyrRg+Yqrkra/r1P4Me9UrMGP6aHh4FMr1eEqlE1r7fomVK37G2TMB6Nw58z2yk5KScfr0BYSGhmPjJnWu5yUiIiIyFmPsW61SeUKhML1VgUqlk9HGfvYsCsE37xptfMq5Yv/LWKyOePyMv6OTybv31BZ9VxVFeJS11FGMaahGrZotdQgisiwW/ZgPEYlHo1YVRFqh2kfqLMay/kQBrDzqJnUMyiFHRwfMmT0OdWp/ln4sMjIao8fMxNk/LkuYjExJRCbFar3egH37jmDx0s149OiJBKnEdejwKUREPMWqlVPh7OwoWQ65XIaW3zRCs6Z14R9wEAcDT+DateAst2h0c3NFwwbV8eWXtfBZ1fIZbrz26dUOW7fuQ0pK6lvXjf5upuTFeiIiIqIPSUgQfmW1tbUVihb1wP37prUfsK2NjdHGPn3mgqSdhejd3mwDvmDBeovoakWW71G0NfquKopFPcJQwt1i31uO0qhVyUrf0AlSByEiy8BiNRHlmkatKgDgKIAyUmcxlhVH3bDhRAGpY1AOFS/ujWVLpuB///PKcHz7jgMsVFMGbxarY2Pj0bHTcNy5GypRImlc++smunQbhfVrZ6BAARdJs9jYWKNzp5bo3KkloqNjcOr0BZw4cR7BN+9Co4lFbGwcrKys4O7uhsLubihduiQaN66FSp+WhVz+dheMY8fPYv6C9ZkWqgGwUE1ERERmIT4+wSjjliyhMr1ita3xitWnTl0w2tiUO8WLvSpW3wi+I8ne8EQ5FRlvhQFrvbG4x0OU8rDY95jjNWpVitI39EepgxCR+WOxmohyRaNWuQA4AqC81FmMZcnhgthy2lXqGJRD9ep9gdkzxyJ//nxvvfZt/064fPkfFqwp3ZttwG1tbXD33gOJ0kjr1q376Nh5BDasmylIK24huLg445uvG+KbrxumHzMYDFnaw/DPP69h7vx1uHYt2JgRiYiIiEQRF2ecYnWJEiocOfq7UcbOKWMVq3U6HX4/e8koY1Pu2NhYw9OzcPrXs2at4gp4MjsxLxQYuM4bi7qHobRnktRxjGXKy4L1DKmDEJF5457VRJRjGrXKGcBhAJ9KncVY5h8sxEK1mZLJZPi2f0csWzIl00I1ACgUcsyfNx7e3h4ipyNT9TjiWYavbW1t4OYm7cpiKYWGhqNj5xEIDQ2XOso7fahQfePGHfTu+z26dh/NQjURERFZjJiYOKOMW6Z0CaOMmxs2RmoDfuVqsNGK/pQ7KpVnepekEyfP49z5qxInIsqZuEQFBq/3xvWH9lJHMabpGrVqhNQhiMi8sVhNRDmiUascAQQBqCp1FmMwGIDZv7hj5x95t0hlzuzt7bBw/gQMHdL9g4UsZ2dHLFsyBfnyWfQbB8qiN1dWA4CXV+FMzsw7IiKeomPnEWa3wvzff8MwfMRUtG47EGfOXJQ6DhEREZGgYmPjjTJu5SqfGGXc3LCxsTbKuGe5qtpkPX0aiQMHjkOn02HOnDVSxyHKlfgkOYZs8MK1UIu+7zRXo1YNkjoEEZkvFquJKNs0apU9gAMAqkmdxRgMBmD6vsLYfV4pdRTKAW9vD+zcvhCNG9fK8jUfffQ/zJw+OkuthMmyxcTEITExY3suL8+8XawGgMjIaAwd9pNZ7Of85Mlz/DBpAZp/1QdBh06yXSARERFZJGMVqwu4KlGieFGjjJ1TtrbGKVbfCL5jlHEp92Ji4jBqzAw0adYTd+6GSh2HKNdeJMsxbKMXLt/PvPOfhVikUat6SR2CiMwTi9VElC0atcoKQACA2lJnMQa9AfhZXRj7LzpLHYVyoHq1StjlvwSlShXL9rWNGtXEt/07GiEVmZs3V1fn9ZXV/7lzJxQzZq6UOsY7xcTEYfac1WjcpDv8AwKh0+mkjkRERERkNMZqAw4AVauWN9rYOWGsPatDbt4zyrgknIcPI6SOQCSYxBQ5hm/ywp93HKSOYiwyACs1alVrqYMQkflhsZqIskyjVskAbATQXOosxqDXA1N2eeDgFRaqzVGP7q2xetU0ODs75niMwYO6on49i2wYQNkQ8ejNYjX3NP/Pjp0HcPTYWaljZJCYmIQVK7ehYeOuWLsuAMnJKVJHIiIiIjK6uDjjrKwGTLBYbYQ9q2Nj4xHx+Jng4xIRvU9yqgyjtnjij1sWW7BWANimUasaSR2EiMwLi9VElB1LAFjk0lOdXoaJ/kVw+JqT1FEom2xtbTBr5nf4bkw/KBS5+7Emk8kwe9ZYk2t7R+J6a2U124BnMH7CXERFxUgdA6mpWmzdug8NG3fDgoUbEBeXIHUkIiIiItFERmmMNvZnJlastjHCyuqQEK6qJiJppGhlGLPVE6dv5pc6irHYANijUau+kDoIEZkPFquJKEs0atVPAAZIncMYUnUyfL+9CI5dz/mKXJJGYXc3bNsyH19/1UCwMR0c7LFs6RQ4OVrsmwb6gAi2AX+vmJg47FYfkmx+vd6AffuPomnznvhp6lJERkZLloWIiIhIKufPX0PzFr2xdl2A4L8PFSzoiooVywg6Zm4kJLwQfMybLFYTkYRSdTKM214EJ25Y7L1IBwCBGrXqE6mDEJF5YLGaiD5Io1aNADBB6hzGkKqVYew2T5wMZmHS3FSuVA67dy9D2bIfCT62SuWJOXPGQS6XCT42mb6IiIztAAsXLgiFQiFRGtMUsCsIBoNB9HmP//YHvmnVD9+NnYWwsMeiz09ERERkSu7ee4DZc1ajdt2O+HbgDzh67Cy0Wq0gY3do30KQcYQQFi78731cWU1EUtPqZBi/wwNH/7bYgrULgF81alUJqYMQkeljsZqI3kujVvUAMEfqHMaQopVh9FZP/B5isfvEWKz27Vpg44ZZKOCqNNoctWtVxfBhPY02PpmuiMcZV1YrFHJ4eBSUKI1pevDgEa5cuSHafBcu/IX2HYdhwMBJuH37X9HmJSIiIjIHOp0Ov/12DoMGT0aduh0xc9ZK3LkTmqsxmzapA6XSNLbJCg9/IviY3K+aiEyBTi/DDwFFcOiqaXy/NYLCAI5o1KoiUgchItPGYjURvZNGrfIFsBqAxS0vTUqVY8QmL5y7zUK1ObG2tsKPk4dh8qQhsLKyMvp8fXq3Q/NmdY0+D5mWiEdv37jivtVvy+0N0Ky4EXwHffqOR5duo3D1qnjFcSIiIiJzFRmlwfoNu9Hi6z5o6zcYO3YeQFxcQrbHsbGxRtcurYyQMPuM0VEnKtJ4e34TEWWHXg/8uNsDv1xyljqKsRRD2gprV6mDEJHpYrGaiDKlUasaAtgOwOJ63yamyDF8oxcu3ssndRTKhgIFXLBx/Wz4+TUTdd6pP49E6Y/ZsSgviXj89K0W19y3+m1Pn0UabezQ0HCMGDkVrdsMxOkzF4w2DxEREZEl+/t6CCZPWYSatdth1JgZ+OPclWxt5dK3TzuTeC/06NET6PXCbkHzXOB9vomIckNvAKbtLYw9F4zXQVBiZQEEadQq7sNIRJlisZqI3qJRqz4HsBeAjdRZhJaQLMeQDV648q+91FEoGz4p5wP1rqWoVKls+jGdTi/K3HZ2tli6ZDJcXCz2CVd6Q2qqFpFv3Lxisfptz58Lf4Pv6dNITJq8EM1a9EZg0ElJ9sUmIiIisjTJySk4cOA4evT8Dg0adcWSpZuz1FrbysoKM6aPhp2drQgp3y01VSvog5IGgwFRUTGCjUdEJASDAZi13x0B51ykjmIsnwHYq1GrpP2hQkQmicVqIspAo1aVAxAIwOL6Y8clyTF4vTf+fsBCtTlp+U0jbNk8F+7ubunH9uz5FW39BuHFi0RRMhQp4o6F8ydAobC4RgP0Do8iMrYCZxvwtxUqVECwsWJi4jBn7ho0btIdO/0PQqfTCTY2EREREb3y6NETLFm6GQ0bd0X3HmPwy4HjSEpKfuf5Pj7FsWnjHBQoIG3xRMhW4LGx8fx9k4hMksEAzD1QCNt/t9iCdQMA2zVqFW+wEVEGLFYTUTqNWlUcwK8ALG4PkbhEBQat88aNMDupo1AWKRRyjBvbHzOmj4atbdoif4PBgAULN2Dc+Dm4EXwH342dJdrKy88+q4Dvx/YXZS6SXkTE0wxfexQpJFES0/VRSVWux0hMTMLKVdvRsHFXrFnr/94bpUREREQkHIPBgHPnr2L0mBmoVac9Jk1eiGt/3cz03PKf+GCX/2KUK1dK5JSvhIcLV6yO5H7VRGTiFgYVwubTFnd79j+tAKzRqFUyqYMQkelgsZqIAAAatcoDwBEAHlJnEVp8Ulrr75BHLFSbC6XSCWtWT0e3rr7px5KTUzBy1DSsWLkt/diRo79j2fKtouXq1OkbtPb9UrT5SDqPH2dcWe1eyO0dZ+ZdH330vxxfq9VqsXXbfjT6sjvmL1iPuLgE4YIRERERUbbExSVgp/9BtGs/BC2+6oP163e9tS2Oh0ch+O9YjB8nD5NkiyQhV1ZrtVrBxiIiMpalhwta8grr7gDmSh2CiEwHi9VEBI1a5YK0FdXFpc4itBfJcgzb6IXgcBaqzYWPT3Hs8l+Cal98mn4sKioG3XuOQWDQybfOX7J0M44dPytavkk/DEGFCqVFm4+k8eZ+zAULWuwTzTlSpkxJ/O9/Xtm+Tq83YP8vx9C0eS/89PMSPH8eZYR0RERERJRTd+6GYubsVahdtyMGDpqMY8fPprfMlstl8PNrhsOH1ov+nihMwJXVCit2nyUi87AwqJAl72E9XKNWTZQ6BBGZBharifI4jVrlgLQ9qstJnUVoiSlyDN/khesPuUe1uWjyZW3s2LYAXl6v9ge+d+8h2nUYgitXbmR6jcFgwJjvZuLO3VBRMtrYWGPJokmC7tdLpuf5GytJbG1t4OzsKFEa0/N614OsOnHiPFr69seY72bi4cMII6QiIiIiIqHodDocO34WAwdNRu26HTFr9ur091wO+fIhPPyJqHmuXQsWbCxrKyvBxiIiMrZ5BwthzwWl1DGM5UeNWjVI6hBEJD0Wq4nyMI1aZQNgL4AvpM4itKRUOUZs9sS1UBaqzYFcLsPwYT2wYP4E2Nu/WgV//vw1tO8w9IOFrYSERAwcNBmxcfHGjgogbZXt4kWTYGNjLcp8JL7nz6LfOla4cEEJkpieggVd0axp3Syff/HSdXToNAz9B0zErVv3jReMiIiIiIwiJGKzBQAAIABJREFUMjIa69YHoMVXfdCu/RBMn7FC9A459+49xP37YYKMpVBwZTURmQ+DAZi13x0HLou/BYNIFmnUqk5ShyAiabFYTZRHadQqBYDtABpKnUVoKVoZRm/xxJX7+aSOQlng6OiAZUt/RL++HTIcV+85jF59xmW5AB0aGo6RI6dDrzcYI+ZbKpT/GJMnDRFlLhJfZjffChXkanqFQoEZ00bD2vrDq1GCb95F337j0bnLiHd2RiAiIiIi83Ltr5vYsnWvJHMLtf0T24ATkbkxGIBpewrj0FUnqaMYgwzABo1a9ZXUQYhIOixWE+VdKwFkv4+riUvVyjBmqycu3GWh2hwUK+YF/x2LUbfO5+nHDAYD5i9Yj+/Hz4VWq83WeKfPXMC8+WuFjvlOvq2+ROdOLUWbj8Tz7PnbK6sLFeK+1ZN+GIwaNSq/95wHDx5h5Ojp8G09AKdOXxApGRERERFZOqGK1Vl58JKIyNToDcCPag8c/dsityizAuCvUatqSR2EiKTBYjVRHqRRq6YA6CV1DqGl6mQYt70Izt12kDoKZUHdup8jYOcSFCvmlX4sNVWLkaOmYeWq7Tked81afxwMPCFAwqwZN7YfPv+8gmjzkTiiozVvrdJXqTwlSmMa+vZpD7+2zd75+rNnUZg8ZRGaNu+Fgwd/g8EgTpcDIiIiIsobrl0LRmTk2w+VZpeL0pkFayIyS3o9MCnAAyduWGTB2g7APo1aVUbqIEQkPharifIYjVrVG8APUucQmk4vw4QdRXAmJL/UUSgL+vfriGVLfkT+/K9WwKemajF46BQEBp3M9fjjJ8xF8M27uR4nKxQKBRbMmwBPT3dR5iNx6HR6REdrMhwrXryoRGmk16xpHQwf1iPT12Jj4zF33lo0+rIbduw8AJ1OJ3I6IiIiIsoL9HoDjv92LtfjyOUyeHoWFiAREZH4dHoZJuz0wJmbFnkP1AVAkEatKiJ1ECISF4vVRHmIRq1qDmCF1DmEptcDE3d64GSwRf6SZlHs7e2wcMFEDBvaHXK5LP14SkoqBg2ejBMnzgsyT1JSMgYOmozo6BhBxvsQFxdnLF0yBXZ2tqLMR+J4sxV48WLeEiWRjlwuw8ABnTF71jjIZLIMryUlJWPVqh1o2KgrVq/ZiaSkZIlSEhGJz8rKCvny2cPZ2REFXJVwcswPOztbKBR8i01EZExCtQL39vIQZBwiIiloX3aX/OOWRXaXLAogUKNWWeQG3USUOfa8IcojNGpVVQA7ASikziIkvR6YvMsDx/+xyPY3FsXLqzCWLZmCUqWKZTienJyCQYOn4PQZYfe2ffToCYYO/xnr186AQmH8P/Yf+xTH9GmjMHzEVKPPReJ4/iwK8Cme/nXRoh5QKBR5ZuVwwYKumDNr3Ftt7rVaLfwDgrBs+VY8fx4lUToiyqsUCgWUzo5wcXGGs7MjbO1sYGNjDWtra9hYW8Haxho21tYvP1qlHbexhrW11cvjL49Zvzz237Uvz8lw/svX3jzPykrx1gM8r9PrDUhJSUFqqhYpqalITdUiNSU1/fOUlFSkpqa+/KjN8Pl/r736XPtqrA+cHx//ApqYWERHxyA+/oWI/1eIiMTzxx9XkJiYBHt7u1yN4+3NldVEZN5SdTJ8t80Tc7uEoWoJi/vdrwIAtUataqr0DU2VOgwRGR+L1UR5gEatKgHgAACLetxObwB+3uOBX//ig3amrtoXn2LB/Alwds74UEFycgoGDJqE33+/ZJR5//zzGqbNWIGJ4wcaZfw3NW1SB8HBd7Fq9Q5R5iPjev7GfnhWVlbw9vbAv/+GSZRIPDVrVsHMGWNQwFWZfsxgMODgwd+wcPFGPHwYIWE6IrIUVlZWUCqd4OLi9PKjM5RKR7gondOPpx17dY5jfof3FopNgVwug52draQdV7RaLTSaWGg0cYiOjoFGE4vo6Ni0j5oYRGtioYmORbQmNv31uLgEGAwGyTITEWVFcnIKzpy5iEaNauZqHK6sJiJLkKKVYdQWL8zvGoZKxSyuYN0AwHqNWtVF6RvKX1KJLByL1UQWTqNWFQRwCEAhqbMIyWAApu8tjMArLFSbuu7dfDF6VN+32mImJSVjwKBJOHv2slHn37p1H8qULonWvl8adZ7/DBvaAyEh93Dy1J+izEfG8/yNNuBAWitwSy5WKxQKDBvaHb17+WUoBp04eR7zF6xHSMg9CdMRkSmzsbF+VVhWvlF8fqPg/F8xOn/+fFLHtlhWVlZwc3OFm5trlq/R6fSIiYlDtOZVcTuzQvfrX8fGxkGv571DIhLXLwd/y3WxuniJogKlISKSVnKqDCM3e2JBtzBUUCVKHUdonQCEARgrdRAiMi4Zn5wmslwatSofgOMAPpc6i5AMBmDWfnfsuaD88MkkGVtbG/w4ZRi++brhW68lJSXj2wE/4I9zV0TJYmNjjc0b56BChdKizBcXl4C27QZbdFEzL+jezRdjv+uf4dicuWuwZq2/RImM78fJw+Dn1yz960uXr2PevHW4dPm6hKmISGoFCrjAy6swvDzd4elVGF6ehVHEoxBcXZXpxejctmMl86TXGxAbG5devH7+PAph4U8QFv4Y4WGPERb2GGHhj5GUlCx1VCKyIDKZDHvVy+Hz2pY92RUbF48vqrXmAzdEZDHy2eqxqHsYynlbXMEaAAYpfUOXSh2CiIyHxWoiC6VRqxQA9gD4SuosQpt7oBACzrlIHYPeo7C7G5Ysnoxy5Uq99VpSUjL6fTsB589fEzVToUIFsDtgKQoWzPoKo9y4d+8h/NoP5p6RZqx583qYO3tchmPqPYfx/fi5EiUyviqVy2HL5nm4GXIPCxasx4mT56WOREQicHLKn1aM9vKAp6c7vDwLw8urcPrnUrazJssQGaVJK1yHPUZ4eFoB+7+vIyKeIjVVK3VEIjIz9etVw7KlU3I1RivfbxF8865AiYgsU9Uqn6BXLz+sWLkdV6/ekDoOfUB+Oz0W93iI0p5JUkcRmh5Aa6Vv6F6pgxCRcbBYTWShNGrVCgD9pM4htIWBhbD9LAvVpqxSpbJYvPAHFCjw9v+nxMQk9O0/ARcu/CVBMqBChdLYvHEObGysRZnvxInz+HbgD9z/0Ux9/nkFbFw/O8Oxq1dvoH3HYRIlEscXn1fE+T+v8c8tkQXJl88+rfDsVRieRQq/LEy/LEgXcYejo4PUESkP0+sNePos8lUhO+xVMTs8/AmePHkGnU4vdUwiMkH+Oxej/Cc+Ob5+6rRl2LyFdQ+izJT/xAfDhvZA9eqVAKQtPBg1ejqOHjsrcTL6EEd7HZb2fIhSHhbX2SYRQEOlbyj/EBJZIBariSyQRq2aAOAnqXMIbemvBbH5lDirYiln2vk1x8QJA2FlZfXWay9eJKJvv/G4eEnadsKtfb/E1J9HijbfipXbsGDhBtHmI+GUKF4UBw+syXAsNjYen33hK1EiIqLM2dhYo0gR95etugunF6b/K067ujpLHZEox3Q6HR49eprWWjz8yRvF7Md4/jyaD1gR5VHVq1fCujUzcnz9kSNnMHjojwImIjJ/H/sUx5Ah3VC/XrW3XtPrDZg6bSm2btsvQTLKDmU+HZb2eogS7hZXsI4EUEPpGxoidRAiEhaL1UQWRqNWdQOwQeocQtt0yhXLfi0odQx6BysrK0ycMBDt/Jpn+rpOp0efft/j7NnLIifL3MTxA9Gp0zeizGUwGDBs+M84/OtpUeYj4Tg55cef59RvHW/ddiD++ee2BImIKC+Ty2Xw9i6CUqWKwadUMRQtWiS9XXfBgq6QyWRSRySSRHJyCsLDnyD8UVoB+969hwi5dR8hIfcQExMndTwiMrLNG+egatXyObo2JiYONWq1g1bLrQiIihf3xuBBXdHky9of/L1y9ZqdmDtvrUjJKKfcHLVY2ecBPF1TpY4itH8BVFP6hj6WOggRCYfFaiILolGrvgRwAMDby1rN2J4LSszc5y51DHqHAgVcsGjhRFSuVO6d58yctRLrN+wWMdX7KRQKbFg3M8c3NbIrMTEJ7ToMxa1b90WZj4Tz97VAWFtn/Ja6YaMaM2aukCgREeUFTk754eNTHD6lisPHpxh8fIrjo5Iq2NvbSR2NyKw8efI8vXD938f798NYmCKyIJUrlcPWLfNyfH3/ARNx4sR5ARMRmRcvr8IYNKALvvqqARQKeZauuXDhL3TpNsrIyUgIRVxSsarvA7g5WtzvPpcB1FH6hsZLHYSIhMFiNZGF0KhVlQCcBJBf6ixCOvq3I37wLwI9v1WZpHLlSmHJ4sko7O72znP27T+K78bOEjFV1ri6OmN3wFJ4eBQSZb6wsMdo3XYgV/iYmd+Ob4VH4YxdHZ49i0Kdeh2g5zcmIsolhUKB4sW9Xxami6WtmvYp/t6fq0SUO6mpWty79+CtIvazZ1FSRyOiHFq9aipq1ayao2sDg05ixMipAiciMn3u7m4Y8G0ntPb9MtOt3N5n8pRF2LHzgJGSkdCKF0rGij4P4WSvkzqK0A4DaKH0DbW4SjxRXsRiNZEF0KhV/wPwB4DCEkcR1LnbDhi1xRNaHdtamqJvvm6IH6cMg62tzTvPuX79Fjp1GYHk5BQRk2VdmdIlsW3rfNjZ2Yoy3x/nrqB3n3HQ6fSizEe5F+C/GJ+U83nreM9eY3H2D9Noa09E5sHNzTVtlfRrq6VLFC/6VvcGIpJGdHRMeuH61q37CLl1H3fuhCIpyeL2eiSyOGXLfoTdAUtzdG1SUjJq1PJDQkKiwKmITFMBVyX69m2P9u1avPd+zrvodDrUqtMeUVExRkhHxlLWKwlLej6EvY3F3Y/aoPQN7SF1CCLKPRaricycRq1yBXAWwNvVFDP2V6g9hmzwQlJq1loQkXgUCjlGj+qL7t1833teQkIiWnzVGxGPn4mULGeaN6+HubPHiTbfxk1qTJ/BFtLmYvnSH1Gv3hdvHVfvOYzvx8+VIBERmTpbWxuULKnKUJQu9VExuLo6Sx2NiLJJp9PjwYNHCLl1L20Vdsh9hNy6h0ePnoL3UohMy49ThsGvbbMcXTv2+9nYu/eIwImITIuTU3707uWHLp1b5mprmTNnLqJ33+8FTEZiqVriBeZ1CYO1lcX9DvOz0jd0otQhiCh3WKwmMmMatcoOwDEA1aXOIqTbj20xYE1RxCWxUG1qnJ0dMX/eeFSvVumD5075cTG27/hFhFS5N2pkb/Tu5SfafGPHzcbefbwZYg7mzvkezZvVfet4fPwL1KjlZ7JdA4hIHJ6e7mmtu/8rTJcqDpXKM8v7/RGReYqPf4Hbt/99WcROK2DfunUf8fEvpI5GlGfZ2dnCf8cilCpVLNvXXr9+C238BhkhFZH0HBzs0b1ba3Tv1hqOjg65Hm/c+DnYs+dXAZKRFOqWice09uGQW97blX5K39BVUocgopxjsZrITGnUKjmAXQBaSZ1FSA8jbdBvtTei4tkS09SUKlUMSxdPhre3xwfPvXT5Ojp3GWk2K07kchlWrZiKmjWriDJfcnIKOncZib+vh4gyH+Xc3Nnj0Lx5vUxfGzrsJxz+9bTIiYhIKi4uzvi0YhlUrlwOFSuWhk+p4sifP5/UsYjIhISHP8GNG7dx+co/uHTpOm4E34VWy20UicRSrJgXdgcsRb589tm+9tuBP+C3384ZIRWRNOzsbNGp49fo07sdlEonQcZMSUlFjVp+iItLEGQ8kkbzSjGY0OoxZJa166IOQEulbyg3UycyUyxWE5kpjVo1H8AwqXMI6VmsFfqsKorHGmupo9AbvmxcCzOmj85Sq6iUlFR806of7t8PEyGZcJwc82NXwBIULVpElPmePHmO1m0H4fnzKFHmo5yZPWssvmpRP9PXgm/eRVu/wbwJTWSh/vc/L1T6tCwqVSqLypXKoVgxL6kjEZGZSUpKxt9/h+DS5eu4fPkfXL0ajNi4eKljEVm0Fi3qY86ssdm+7saNO/BtM8AIiYjEZWNjDb+2zdG/X3u4ubkKOvax42cxcNBkQcckabSvHo1hzZ5KHUNoLwDUUvqGXpY6CBFlH5cuEpkhjVrVHxZWqI55ocDg9d4sVJsYuVyGIYO7oX+/jlm+Zqf/QbMrVANAbFw8BgychJ07FsHBIftP4meXu7sbFi/8AV27j0JqKoudpup9D/WV/rgEBnzbCYsWbxQxEREZg7W1FcqU+QiVK5VDpUplUenTstxjmohyzc7OFlWrlkfVquUBAHq9AXfu/IvLV/7B5cv/4NLl6wgPfyJxSiLLcuDAcXxWpTz8/LK3f3WZMiXRoH51HDt+1kjJiIxLoVDAt1VjDPi2Ezw8ChlljsDAE0YZl8S346wLHO116FUvUuooQsoH4BeNWvWZ0jc0XOowRJQ9XFlNZGY0alUjAIGwoIdNXiTLMWidN26Ef3jVLoknf/58mDNrHOrW/TzL1+h0enzZtDvCwh4bMZlxNahfHUsWT4JMpH5I/gGB+GHSAlHmouybOWMMvvm64Ttf1+l0aN9hGFu6E5kZJ6f8aaumPy2LSpXL4ZNypWBrayN1LCLKg54+jUxvG375yj+4efMedDqd1LGIzJqtrQ127liEj32KZ+u6kJB78G0zADqd3kjJiIQnl8vQonl9DBrYxaid4pKSklGtRlskJiYZbQ4S38gWT9H2i2ipYwjtCtJWWLNfPZEZYbGayIxo1KrSAP4AYDFLfVK1Mgzb5IVL97jnoykpVswLSxdPQfHi3tm6LujQSQwfMdVIqcQzaGAXDBrYRbT5pvy4GNt3/CLafJR1M6aPRstvGr33nGfPotC333gE37wrUioiyi5vb4+0VdMv23qXKFFUtIeSiIiyIzExCVevBePy5X9w+co/uHr1BhISEqWORWR2/ve/tP2rs9s1a/ac1Vi7LsBIqYiEI5PJ0KhRTQwZ3BUlS6iMPl9g0EmMGGn+93soI5kM+KF1BJpWjJU6itD2AfBV+oby6SMiM8FiNZGZ0KhVbgDOA8jeo8EmTK8Hxm73xKng/FJHodfUrfM5Zs8aC0dHh2xf267DUFy7FmyEVOKSyWRYvGgSGjaoLsp8Wq0W3XuMwcVL10WZj7Ju1szv8PVXDT54Xnz8CwweMgV/nLsiQioieh+FQoEypUu+3Gs6rTgt9H59RERi0esNCLl1L614/XLv64jHz6SORWQWmjeri7lzvs/WNUlJyfj6m3548PCRkVIR5V7dOp9jyJBuKFO6pGhzDho8GUePsU2+JVLIDZjR8RFqfRwvdRShzVH6ho6WOgQRZQ2L1URmQKNW2QA4BqCm1FmEYjAAP6k9EHjFSeoo9Jp+fTtg6JDukMuzv9osMjIaNWq1M0IqaTg42GPn9kUoWdL4TygDQGSUBm3aDOTNRxOzbs0MVK9eKUvnpqZqsXDRBmzeshfJySlGTkZE/3F0dEDFCmXS95quUOFj2NnZSh2LiMhoIh4/w+WXbcMvX/4HIbfuQa/nvR2izHw3ph96dG+drWv+OHcFPXp+Z6RERDn3xecVMWxod1SsWCbT15OSkhGtiYVH4YKCzhsXl4AatfyQkpIq6LhkOmysDFjQLQyVir2QOorQ+ih9Q9dIHYKIPozFaiIzoFGrNgEQryexCOYfLISdf7hIHYNesre3w/Rpo9Dky9o5HuPAgeMYNWaGgKmkV7RoEezyXwInJ3FW/9+4cQcdOw9HUlKyKPPRhx34ZXW2W6pFPH6GhYs2YP/+o1m6caxQyFGpUjnUr1cNtWpVQZ++4xER8TSnkYksnrOzI2pUr4SqVcuj0qdl8dFHxXL0kBURkaWIj3+Ba9eCcfnKPzj7x2X89ddN7rlL9Jopk4einV/zbF0z8Yf5CNgVZKRERNnz6adlMGxID3z+eYVMX9dqtdi1+xCWr9iGzRvnCL539d69RzD2+9mCjkmmJ5+tHkt7PkRpT4valzwVQBOlb+hxqYMQ0fuxWE1k4jRq1XgAP0udQ0hrfyuA1cfcpI5BLzk42GPblvnw8cldh/nvx8+Fes9hgVKZjpo1q2DViqmiFUIssehvzi6c35OjlvgA8Px5FM6du4pz56/i6tVgGAwG2Nnbws7WFnb2tnBxcUbNGpVRt87nUCpfdZnYtfsQJkycJ9S/ApHZk8lkKFOmJGrXqoratT5D+fIfQ6GQSx2LiMhkxcTE4fezl3Hq1J84feYiIiOjpY5EJCmZTIbpU0ehZctGWb4mOTkFXbqOxF9/hxgxGdH7lSlTEkOHdEed2p9l+rpeb8CBg8exeMkmPHwYgU/K+SDAf7HgOfr0HY/TZy4IPi6ZHud8Oqzs8wD/K2hR3eKiAVRT+obyGzqRCWOxmsiEadSqNgD8AVjMcqGAcy6Ye6CQ1DHoDXNmjUWLFvVzNUbDxl0RFvZYoESmpVfPthg9qo9o882avRrr1geINh9lzt7eDlcu7Rd1zhs37mDOvDU4e/ayqPMSmRpnZ0fUrFEZtWpVRa2aVVCgALuxEBHlhMFgwI0bd3Dq9AWcOv0nV11TniWXyzB71jg0b1Y3y9c8exaFNn6D8OTJc+MFI8pEyZIqDBnUFY0a1YRMlvktwaPHzmLBwvW4cyc0/di4sf3RrauvoFmio2NQs3Z76HQ6Qccl01XQSYtVfR7Aw8Wi2r7fAfCF0jc0UuogRJQ5FquJTJRGraoK4CQAe6mzCOXXv5wwKcAD/LZjehwc7LFHvRxFvXPWKkqn06N8xWYWfeNr7uxxaN68nihz6XR69O0/Hr//fkmU+ShzxYp5IejgOlHm+vffMCxctBGHDp8CfzejvIirp4mIxMFV15SXKRQKLJg/AY0a1sjyNdev30KnLiOQnGxRqwxz5b/iKd+3CK9o0SIYPKgrmjer987ubmfPXsb8Bevx9/WMi0TlchlO/rYdBQu6Cpppp/9BTJq8UNAxyfR5F0jB6n4PoMxnUQ8pnALQSOkbym/oRCaIxWoiE6RRq7wB/AmgsNRZhHLpXj4M2+iFVJ3FLBK3OJ+U88H2bfNhZWWV7WufPHmOOvU6GiGV6bCzs8W2rfNRpnRJUeaLjY1Hm7aD8ODhI1Hmo7fVr1cNy5ZOMeocT548x9JlW7BbfZhPqlOew9XTRETS4qpryousrKwwc/robD2IfOjwKYwcNY1/P14a+11/FC7shrHjZiMpKVnqOBbBw6MQBnzbCb6tGkOhUGR6ztWrNzBvwXr8+ee1TF+v9sWnWL9upuDZunYf/c45ybKV9UrC0l4PYWdtUd/7Nip9Q7tLHYKI3sZiNZGJ0ahV+QGcAVBB6ixCufvEFv1WF0V8EldImbqePdpizOjst7v+6+8Q+LUbbIREpsXDoxB2ByyFq6uzKPPduRMKv/ZD8OJFoijzUUZjRvdBzx5tjTJ2TEwcVq7aga3b9nGVBuUZXD1NRGTauOqa8gqZTIYxo/qgR482Wb4mMOgkRo+ZkecfMB04oDMGD+oKAFiz1h9z5q6ROJF5c3Nzxbf9OsDPrzmsrTNfOHAz5B4WLFyPEyfOv3esqT+PRGvfLwXN9/RpJOrW7wi9nvWDvKrmx/GY1TEccst62/a90jd0utQhiCgjFquJTIhGrZID2AvgK6mzCOVJjBV6r1ThWWz2V+uS+GQyGVavnIqaNatk67qjx85i0ODJxgllYqpWLY8N62a+82lnoR09dhaDh0xhizUJ7Ny+EBUqlBZ0zMTEJGzYqMa69QGIi0sQdGwiU8TV02TS9FoY9CmAPgUGfSrwxudpH5MBferL81Jh0KV9DUMqDLq082HQAXJrQG4DmdwGkFunf4TCFjKZNaCwgUxuDchtX77++vmvXSOzrDuBZL646prygm5dfTH2u37v3BP4TYd/PY2Ro6ZDq9UaOZlp6tK5JcZ/PwAAcOvWfbTvOIwPVueQUumEPr3boVPHr2FnZ5vpOaGh4Vi0eCMCg05+8H6AjY01zpzeCSfH/ILm3LR5D6ZNXy7omGR+WlbVYOw3T6SOISQDAD+lb+guqYMQ0SssVhOZEI1aNRfACKlzCCUuSY5+q4ri3tPMf/Em01TAVYl9e1fAzS3r+xwdO34WAwdNNl4oE9Op49eYOGGQaPMtWboZS5ZuFm0+Smv7fvHPPTlqi5+Z1FQt/P0PYtmKbVylRBaNq6dJcAYdDCka6FM0MKREwZASDUNyNAwpUdD/97k2/rWCckrG4vLLYjN0r4rPaR9TkXafysTIFK8K3XJryP4rbitsANnL4nd6ofu/j7aQ2ThDZuOS9o+tK+SvfS6zcYHMykHqfzMyc1x1TZaqaZM6mDljDGxsrLN0/tFjZzFs+M95rmDdsmUjTJ86CjKZDJFRGrT1G4xHjyyqeCUKR0cH9OjeBt26+sLBwT7TcyIeP8OyZVug3vNrllfyN2xQHUsWTxYwaZp2HYbi2rVgwccl89Ov4XP0qBspdQwhJQKoo/QNvSB1ECJKw2I1kYnQqFV9AayUOodQUrUyDNnohSv380kdhXKgevVKWLt6epafMD/7x2X07DXWyKlMy88/jUCb1k1EmctgMGDwkCk4euysKPMR8NlnFbBpw+xcj6PXG/DLgWNYtHgjwsN5M4csE1dPU5YZtDCkxECf/LLo/PKftK+jYEjRwPDytbRCdBQMqbEwyaKyuZFbvyxgu0Jmm1bIlr/2+VtFbhtXyKyFXZ1FloOrrsnSfPZZBSycPwEuLlnb7unPP69h+IipiIzSGDmZaWjUqCYWzJsAhUKOlJRUdO85Bpcv/yN1LLNib2+HLl1aondPPzg5Zf7zNTJKg5Urt2PHzgNISUnN1vgL5k9Aky9rCxE1XXj4EzRo1EXQMcm8TfR9jOaVYqSOIaTHAD5T+oY+lDoIEbFYTWQSNGpVAwCHAFhEr2yDAZjoXwRH/3aUOgrlwsgRvdCnd7ssnXv16g207zjMyIlMi7W1FTZvnIOKFcuIMl9CQiLatR+CO3dDRZkvr3t9L7acOv7bH5i/YD1u3/5XmFBEJqTl4LXaAAAgAElEQVSodxE0aVob9ep8wdXTeZleC31iOPSJEemFZn1mRef0wnMcWHg2I3KrjMXr14vcNsqXq7ZdIbd1hTyfF2S2BaROTBKJiYnDmd8v4dix33H8t3NISkqWOhJRthV2d8P8eRPw6adZe3/3+MlzDBkyBX/9HWLkZNJq+U0jTP15RPo2WGO/n429e49InMp82NraoH27Fujbtz0KuCozPScuLgFr1wVg0+Y9OWqr7uBgj99P+7+znXhOrV6zE3PnrRV0TDJvCrkBc7uE44uPLGpLs2sAaip9Q+OlDkKU17FYTSQxjVrlA+AcgMx/azVDC4MKYfvvXFVl7hQKBbZtnY8K5T/+4LkhIffwTav+IqQyLQULumJ3wFIUKiTOzdkHDx6hjd8gxMbyd2hjUijkOBS4Ht7eHjm6/sKFvzB3/jpcvXpD4GRE0ipSxB1Nm9RGs6Z1UbbsR1LHITEYdNAnPob+xUPoEx5C/yIs48ekx4CBqykpjUxhD7mDF+T5vCHP5wW5Q1HIHf773Bsy66ytWCTzlpSUjN9OnENg0EmcOvUnkpNTpI5ElGUKhQKjRvRCjx5tsnR+Skoqfp66FP4BgUZOJo0+vdthxPCe6R3X1qz1x5y5ayROZR6srKzQpnUTfNu/I9zd3TI9JykpGZs278Gatf65eo/f8ptGmDF9dI6vf+e4rfrjZsg9wccl82Zvo8eK3g/hUyRJ6ihCOgDgG6VvKN/YEEmIxWoiCWnUqgIAzgMoIXUWoew464IFgYWkjkEC8fIqjD27l8PR8f37HEZGaVCjpp9IqUxLhfIfY/OmuVne4yy3zpy5iL79x0Ov589vY2nWtA7mzR2f7etuBN/B/PnrcfoMtzwiy+Hu7oYmX9ZGs6Z1UKFCaanjkOAM0Cc9faMQ/Vph+sUjwJC39uQk45FZ539ZyPZOK2K/VsiW5/PmvtoWKCEhEcd/+wOBQSdw5sxFpKby+wmZh4YNqmPatFFwcszadgh79x7BtOnLERtnGQ8Vy2QyjBvbH127tEo/tnffEXw/fg7fh36AQiHHV181wKABXeDlVTjTc1JTtfD3P4jlK7fj+fOoXM+5etVU1KpZNdfjvO7evYdo1qKXoGOS5SiQX4vV/R6giEv22tWbuAVK39DhUocgystYrCaSiEatsgJwBEBdiaMI5tjfjpjgXwT8tmJZslq4q16zLaKiLGrvmizzbfUlpk0dKdp8a9cFYPac1aLNl9eody1DmTIls3x+aGg4Fi7agKBDp8Dfq8gSFCjggiZf1kLTpnVRuVLZ9NU0ZJ4MyZEZCtC6N1ZIQ89Vj2QaZDYur4rXDq+tzs7nldZmXGEndUTKhdi4eBw7ehaBQSdx9o/L0Ol0Ukciei9vbw/MmT0uS53GAODZsyhM+XERjh47a+RkxmVtbYWZM75Ds6Z10o/5+wdi0pSFfK/zHjKZDE2b1MbgQd1QrJhXpufodHrs238ES5ZuwaNHTwSZ19XVGadP7khv0y6UJUs3Y8nSzYKOSZZF5ZaCVX0fwDmfRf087630DWXveyKJsFhNJBGNWrUIwGCpcwjlyr/2GLLBG6la3tC2RD/9OBxt2zR97znde4zBufNXRUpkeiaMH4DOnVqKNt+oMTNw4MBx0ebLK6p98SnWr5uZpXOfPo3EkmWbsXv3Yd5wJbOnVDqhceOaaNa0LqpWKc89qM2JPhW6uDvQJ4RmsjI6DAbtC6kTEglCZusGhYP3qwL2fwVtx5KQ2+ds6w6ShkYTi1+PnEFQ0En8eeEadDp23STTJJfL0KVzKwwb2h329ll7YCbo0En8/PNSREZpjJxOeEW9i2DOnHEo/4lP+rFNm/dg2vTlEqYyffXrVcPQId3g41M809cNBgMO/3oaixZvxL17DwWdu1PHrzFxwiBBxwSAps174v79MMHHJcvySdFELOnxELbWFlNfSgFQR+kbek7qIER5EYvVRBLQqFU9AKyTOodQ7j21Rb9VRRGXxBvblsrOzha7dy1FieJF33nOtOnLsWnzHhFTmRaFQoH1a2fgs88qiDJfUlIyOnYejhs37ogyX15gY2ONrVvm4ZNyPu89LyYmDqtW78DWbfuRlJQsUjoi4Tk55kfDhjXQrGkdVKv2qeArMkh4+qQn0MUEQx8TDF1MMHQxN6GLvwvo2VqX8jaZtTMUzqWhcP44/aPcyQcyhb3U0egDIiOjcfjXMwgKOoGLl65z5SaZJE9Pd/w0ZTiqV6+UpfM1mlgsXLQRAbuCoNWax8/olt80wsQJg+Dg8Or75qpVOzBvgcXcuhJcjRqVMXRI9wzF/TedOn0BCxasx41g47xv3751AT79tIygYwbfvItWvt8KOiZZrjql4zG9YzjklrN2KQJAZaVvaITUQYjyGhariUSmUas+B3ASgK3UWYTwLNYKvVeq8CTGSuooZGQ+PsXhv2MRbG1tMn19774jGDtutsipTIuLizN2ByxBkSLuoswXEfEUrdsOzLPt14U2a+Z3+PqrBu98PTExCZs278Gatf6Ii0sQMRmRcBwc7NGgfnU0a1oXNWpUhrU1f36bIoMuCfrYW2nF6NhXhWlDSrTU0YjMh0wOuYMqrYDt9KqQLXfwBmA5d1QtydOnkTh0+BQCg07i2rVgFq7J5LRs2QjjvusPZ2fHLJ3/4OEjLFq8CQcP/mayf54dHR0wedJQNG9WN8PxRYs3YtnyrdKEMnFVKpfD0KE9ULXKJ+885+Kl65g/fx0uXb5utByenu44+usmwbfsmTtvLVav2SnomGTZWn+uweivhGltbyLOAair9A3l6gQiEbFYTSQijVrlAeAigCJSZxFCQrIc/VYXxZ3HFlF3pyzo2OEr/DAx8+71z55FoXbdDib7JlwspT8uge3bFsDOTpy/Fxcu/o0ePb8zmyf2TVW/vh0wfFiPTF/TarXY6R+IZcu3IjKShSIyP/b2dqhX93M0bVoXtWtVfedDRyQN/YuwV6ukY4Khiw2GPv5fwMC2uETGILNygMLJB/LXV2I7fQyZddaKTySOiIinCDp0EoFBJ3H9+i2p4xClK1DABUMGd0Wb1k2y3JUmJOQe5i9YjxMnzxs5XfY0algD48b2z/CwdWJiEiZNXoj9vxyTMJlp+qScD4YN7Y4aNSq/85x//rmNBQs34PSZC0bP07dPe4wY3lPwcRs06oLwcIsqPJIIBjR+hq61o6SOIaS1St/Q3lKHIMpLWKwmEolGrbIBcAJANYmjCCJVJ8PwjV64eC+f1FFIZEsWT0bDBtUzfc239QCjtbcyJ82a1sG8ueNFm2/b9l/w40+LRZvP0jRqVBOLFkx864l0vd6AAwePY9HijQgLeyxROqKcsbW1Qe3an6FZ0zqoV/cL0R6goXczaBOgiw152cL7VWHakBovdTQiAiDP5/myhXha8VruXBqK/P8DZNwiQWoPHj7CoaBTCAw6gZsh96SOQwQAKFq0CIYO6Y5mTetkeWXrrVv3sX3HAezbfxQvXiQaOeG7VapUFqNH9nmrffTt2/9i6PCfBN9X2dz5+BTHkMFd0aB+5vdBAODuvQdYuGgjjhw5I9oD/Pv3rkSpUsUEHfPatWC06zBU0DEpb5DJgEmtI9CkYqzUUYQ0SOkbulTqEER5BYvVRCLRqFVrAPSSOocQDAZg8i4PHL7mJHUUkoCTU37s27sSHoULvvXa/AXrsXLVdglSmZ6RI3qhT+92os038Yf5CNgVJNp8lkAmk6FnjzYYMbznW6sifvvtHOYvXI9bt+5LlI4o+6ytrVCzZhU0a1oX9etVy7DnIInIoIc+IfS1Ft5phWl9wkMAfO9FZE5kCjvInUq91ko8bTW2zMZF6mh51v37YQgMOoGgoJO4czdU6jhEKP1xCQwf3hO1a1XN8jUJCYnYt/8otm3fjzt3xPtzXLKECsOG9cj04XP1nsP48aclSEpi19v/FCvmhcGDuqFpk9rvfCAhPPwJFi/dhF9+OQadTryuOB999D/8sm+V4ONOm74cmzbvEXxcyhusFAbM7xqGqiVeSB1FKKkAGip9Q09JHYQoL2CxmkgEGrVqIIAlUucQypLDBbHltKvUMUhClSuVw6aNc6BQyDMcv3T5Ojp1HiFRKtMil8uwYvnP2bppkRupqVp07T4KV67cEGU+c+fklB8zp49BvXpfZDh+4eLfmDd/Lf87ktlQKOSoXq0ymjWtgwYNq8PJMb/UkfIc/YswaJ9fgC7yIrSa69DH3YJBazE3aIgoE3I797TCtWsFWBWoCoVrJcisHKSOlefcvv0vAoNO4ODBE3jw8JHUcSiPq1rlEwwc2AVffF4xW9fdvv0vTpw8j5Mnz+PK1RuCFzwdHOzRtEkdtGrVGJUrlXvr9RcvEvHjz0uwd+8RQec1Z56e7hg0oAu+/rrhW/c8/vP8eRSWr9gG/4BApKaKvyXXiGE90bdve0HH1OsNqFOvA549s6hWziSyfLZ6rOzzAB8VtpgHX54CqKL0DWXLCSIjY7GayMg0alVtAEcBWEudRQjqP5WYtd/9wyeSxRs4oDMGD+qa4Zheb0CTpj14s+glJ8f8CPBfDJXKU5T5nj+PQuu2g/DkyXNR5jNX5cqVwsL5E+Hp+ep7WfDNu5g/fx1OnTb+3mJEQihSxB1tWjdBa98v4e7uJnWcvMOghU5zA9rIi9BGXoQu8iL0SdzTjyjPkymgcPKBVYEqULhVhVWBKpDbF5E6VZ5hMBjw559/wX9XII4cOYOUlFSpI1EeVrKkCl06t8TXXzWAvb1dtq6NjY3H6TMXce1aMG6G3MPNm3cRG5u97UKsrKzg41MMn5TzQdUqn6BBg+qZbgej1Wqx0z8Qy5ZvRWRkdLbmsFTu7m7o368D2rZpCisrq0zPiYmJw5q1/ti8Za+kq9CPHdmc4f2sEP788xq6dh8t6JiUN7k5arH+21AUdBL/QQ4juQSgltI3VLr9G4jyABariYxIo1YVBXARwNv9ks3Q+TsOGLHJEzp91vZjIssml8uwcf1sVK1aPsPxzVv2Yuq0ZRKlMj0liheF/87ForXj/evvEHTuMoI36d6jRYv6mDNrLADgwYNHWLhoAwKDToq2txhRTllZWaF+/Wrwa9MU1atXhlzOn8fGZkiNhy7q0qvidPRVrpomoiyR2xfJULxWOPlw/2sRaDSx2Lf/KAICgtgmnCTl5Jgfvr6N0bHj1yjqnfOHVyIiniIk5D6eR0YjLi4B8fEJiItLQGJiEhwc7OHs7AQnp/xQOjvCy6swPv64BGxtbd45nsFgQGDQSSxcuIEPmb/k6uqMvn06oEP7Fu/8b/fiRSI2bFRj/YZdiItLEDlhRhUrlsGObQsEH3fS5IXY6X9Q8HEpbyrlkYyVfR7A3ka89vhGtlXpG9pZ6hBElozFaiIj0ahV9gDOAKgkdRYh/PvMBr1XqhCflHkLJMqb3N3dsG/PCiiVr/Yvf/EiEXXqdZT8DZwpqV+vGpYumfzOfa6EtnfvEYz9frYoc5kjmUyGFct/wvHjf2DX7kPQ6XRSRyJ6L5XKE23bNEWrVo1RwFUpdRyLpn8Rnr5iWht5AbrYEMBgMTdYiEhCMisHKApUhpVrlbTitWtFtg43sitXbsB/VyCCgk5yH16SjFwuQ/XqldG4YU3Ur/8F3Nyk2VItNVWLEyfPY/nyrbgRfEeSDKbGySk/evVsi65dWr1zFXxycgq27ziAVau3IyoqRuSEmZs4fiA6dfpG0DF1Oh1q1m6P6GjT+Hcky1C7dDxmdAyHBT1jPVLpGzpP6hBElorFaiIj0ahVWwF0lDqHEDQJCvRcocKjaIvoZE4Cq1fvCyxf+mOGYzNnr8L69bskSmSaMmubbkzTpi/Hps17RJuPiIRlY2ONxo1rwa9NU3z2WQWp41gmgw66mODXWnpfgD7xsdSpiCivkCmgcC4DqwIvi9cFqkBuX1jqVBYpLi4BBw4eR0BAEIt0JCmZTIby5T9Gg/rV0KBBdZQoXtSo8xkMBly8+Dd+OXgchw6dynZLcUvl4GCPbl190aN7Gzg6Zv7QkE6nw271YSxbtgWPTWibLYVCjlMndwj+AOvpMxfQp+94QcckAoBONaMwuMkzqWMIRQegidI39KjUQYgsEYvVREagUatGAbCIZY2pWhkGrvfGX6HitDAm8zT++wHo0rll+tcREU/RsHFX6HRcjfYfmUyGRQt/QKOGNUSZT6fTo1fvsTh3/qoo8xGRMEqWVMGvbTN883VDODs7Sh3Hohi0CdBFXX5ZnL4AXdRVGLTsAkJEpkOezyu9cP2qdTg7Wwnpn39uwz8gEAcOHkdCAreeJGkVLVoEFSuURpkyH6FsmZIoXbok8ufPl+Px9HoDQkPD8c8/t/DX3yH49dfTJlVolZqdnS06dvgafXr7wcXFOdNzDAYDAgNPYOHijXjwwPTapNesWQVrVk0TfNyx38/G3r1HBB+XCAC+b/kYX1exmFX7UQCqKH1D70sdhMjSsFhNJDCNWtUYQCAAi9iQbPIuDxy66vThEylPs7Gxxs4di1D64xLpx4YN/xmHDp+SMJXpyZfPHv47FqFkSZUo82k0sWjjNwhhYVwpSGTK7Oxs0axpXfi1bYqKFctIHcdi6BMfpa2Yfn4h7WNsCGBg238iMh8ya0dYuVZ+Vbx2rQiZgg8RCyExMQmBQSfhHxCIa9eCpY5DBCDtAeeiRYugTOmSKFSoAJydHaFUOr38xxFOjvmRlJyC+PgEJMS/QHzCC8TFJeDp00jcuHEbwTfv8iGMTFhbW8HPrzn69+2AggXf34Y9NDQcXbqNwtOnkSKly54Z00ej5TeNBB0zJSUV1Wu2RXz8C0HHJfqPlcKAhd3CULm4xfwZ+xtANaVvKJ98JhIQi9VEAtKoVSUAXADgInUWIaz7rQBWHXOTOgaZiWLFvKDetSx9r6dr14LRrsNQiVOZnqLeRbArYAmcnPKLMl9IyD207zgMiYlJosxHRFlXpkxJ+LVthhbN6+dqFQ2l0Sc9g/bJCWifnob2+QXoE01vNQwRUa7IrKBQloWV2+ewLlwPVgWqAnJu1ZRbt2//C/+AQOzbf5RtkoksiEKhQKuWjTBwQGd4eBTK8nURj5+hT9/vcedOqBHTZZ+trQ3OngmAg4OwDy0dPXYWgwZPFnRMojc52uuwtt8DFHVLkTqKUAKUvqF+UocgsiQsVhMJRKNW5QdwDkBZqbMI4djfjpjgXwT8FkHZ0apVY0yfOir963YdhnKlQiZq1KiMVSumQqEQp63j4V9PY+iwn0SZi4jeL3/+fGjRvD782jZDmTIlpY5j3gw6aKP+z95dxjeVtG0Av9IkbepOKW0J7u5O8UUXChRZ3N1ZHIo7FC0UKe4Ed9fFfXFoCy1tkZJ6PO8HnuXdLt6cZHKS+/+Nk5OZi/0tbXLumXtuQRN/FuqEM9DKHwKgDy6EEOshEDlC5F0V4uyBEPkEwsbBj3UkXlMqVTh+4iJ27DyM69fvsY5DCMkiGxsBGjWqhYH9O0Iq/fbPxevX72HDpr0YMaz7F/clp6Si/4AQs/pZ0KB+dSwKncD5uMOGT8fhI+c4H5eQ//L3VGFtn1dwsbeYblfj3IKiue/LT4iVomI1IRyQy6QCALsBtGCdhQt/x0jQd3VOqDQC1lEID82bMxpNmtQGABw5eg5Dh01nnMg8devaGn+O7Gmy+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M+Li3rKOZZbmzhmNpv8r7BubTqdHvwETcfbsVZPMRwgBXF2d8Xuzughu3chkZ9VbHL0Gmg+3/legPgNt0iPQ7mlCCPkxgcgBIu8qEPkEQpy9Fmwc/FlH4iWNRoNTp//Cjp2HcfnyLdAzNELMU43q5TFkcNfvdi569eoNFi1Zj8OHz37xb1kiscP8eWNQp3aVTNf1ej3mzFuFiIhdRsn9s5ydHXHpwg7Y2nK7COnQ4bMYPoI2hhLTalImCeOD4lnH4EoSgApuQdFPWQchhO+oWE2IgeQyaRMA+wHwfhtyutIGPcNz4kWCHesohOeKFyuIrVsW4v79pxg+cibevElgHcksSSR22LJpoclaAaempiO47UC8fPnaJPMRYq0qVCiJ4FYNUb9+dc4fKFkDnSIBmvhzUCec+d/u6RTWkQghhPeEznkh8qn1qWW4V0XAxpZ1JN6JjU3Art1HsFt2DG/ffmAdhxCCT0dsDejXEaVLF/nmPe/eJWLZ8k3YtfsoNBrNN++zsRFg/LgBaN+u6Revbdi4B7Nmr4BOx+Y5esugBpg+bTjn4/YfEIJTpy9zPi4hP9K//jt0rJHIOgZXHuFTwTqVdRBC+IyK1YQYQC6T5gZwC4Ab6yyG0umAEZv8cfmpI+soxEIUK1YADx8+Y/Zlji98s3tj165l8PQwzY+RyMgYBLcdiJSUNJPMR4i1cHF2QqtWDdEmuNF3z8YjX6HXQPPh5n92TxNCCDEWgdD+067r7IEQ+wTCxjEn60i8otXqcP78NWzeuh8XL95gHYcQq1SrViX07fMHShQv+M17klNSsXr1DmzYuOeX2lz36tkWQ4d0hUCQeU/K8eMXMHLUbCiVqiznzqq1a2ahSuUynI6ZkpKGKtVaQ63+dgGfEGMRCICZ7d4gsIjFLEze7hYU3ZZ1CEL4jIrVhGSRXCa1A3AZALefFhlZcCgbdvzlzjoGIVapfLniiFg7GyKRadrvnz13Ff36T6SFBIRwIEcOH3Tu1AKtWzWEg4M96zi8ocuIhybhn93TF2n3NCGEMGTjlAfi/xWuhV6VIBBSp62f9exZFNau24WDB09TwYcQI7OxEaBe3Wro2/cPFCqY55v3KRRKbNq8D+GrtiE5OWsbHZs1rYMZ04d/8R395q0H6Nd/EpKSTPfZ1cvLA+fPboWNDbcNHffsOY4x4+ZxOiYhv0Ii1mFFz9colEPBOgpXBroFRS9lHYIQvqJiNSFZJJdJVwLoxToHF2TX3DBnvw/rGIRYtfbtmmLihIEmmy88fBsWhK412XyEWJqiRfOjW9fW+K1BdQiFQtZxzJ9eA82HG1DHn4Um4SztniaEEDMlEEog8q78uWW4jaOUdSReePv2AzZt3odt2w4iOYW6gBLCJaHQBo0b1ULv3u2QN8+3O0FotVrs3n0MS5dv5KRVf+VKpbFk8SQ4OTlkuv7y5Wv07D0WsbGmOe6sU8cWGDumL+fjdu85Bpcu3eR8XEJ+hZezBhF9o+HtYhELvlQAargFRV9lHYQQPqJiNSFZIJdJOwLYwDoHF64+d8SwDX7Q6nh/5DYhvDd1ylC0btXQZPMNHzkThw6dMdl8hPCdQCBAzRoV0K1rK1SoUJJ1HLP36ezpM1DHn4Hm3UXo1fTwnhBC+MbGKTfEPoEQZQ+EyKsy7br+gfT0DOzafRTr1svw5o1pClmEWCqRSITmv9dFr15tkTMgxzfv02q12L//FMJWbMGr1284zVCwYB6Er5gGHx+vTNffv09Er97j8fDRc07n+5od25d8t915ViQmJqF6zbbQarWcjktIVhTwVWJlz1ewt9WxjsKFVwDKuAVFG75ihhArQ8VqQn6RXCYtBuAqAIcf3WvuIt/aome4FKkKG9ZRCCEAxGIRNqybh9Kli5hkPpVKjc5dR+L27YcmmY8QvrK1FaNZ0zro0qUl8uWlHWbfo1O8gzr2MNQxB6D5cAMAfdcghBBLIRA7QexbH2L/phBnqwHYmOYIGz7SanU4dvwC1kbsxIMHT1nHIYRXbG3FaNXyN/Ts0Qa+vtm+eZ9Wq8XefSexYuUWvH4dZ7Q8vtm9sSp8BvLly/w9ID09A4OGTDXq2fU5A3Lg+LF1nI+7ddsBTJ6yhPNxCcmqGoVTMat9LDjuds/KUQCN3IKi6cswIb+AitWE/AK5TOoM4DoAbpc0MiBPE6LbCinefBSzjkII+RcvLw/s3rn0i5XbxvLxYxKC2w4y6pd7QvjK1dUZ7do2RYc/msHLy4N1HLOlVyVCHXsEqpgD0Ly/CugtYkU8IYSQ7xCIXSH2awBbv6YQZasCCKhw/S3Xrt3F2ohdOHf+GugZHCHfJpHYoW2bxujeLRje3t/+7K3RaD4XqWNi4k2SzcXZCcuWhqB8+RKZrmu1WkyYGArZnmNGmbdvn/YYPKgL5+N27DQc12/c53xcQgzxR7VEDPztHesYXJnoFhQ9lXUIQviEitWE/AK5TLodQDDrHIZSawXovzYA96LtWUchhHxFieIFsWnjAtjammYxSWRkDNq0G4TkZGrRSwgABAT4okunIAQFNYC9vYR1HLOkVydBHXsMqtgD0Ly9DOgt4owxQgghWSCw84RtjoYQ+zeFyKsCIKDOXV/z4uUrRETswv4Dp6BSqVnHIcRsODra448/fkeXTi3h4eH63XtPnb6M2XPC8eoVt+2+f4atrRizZv6JRg1rfvHakqUbsGz5Js7nPHRw9XfP6c6KhIT3qFXnD+h0VBMg5mdci3g0LZvEOgYXdAAauAVFn2QdhBC+oGI1IT9JLpMOArCIdQ4uzNrng73X3VjHIIR8R4sW9TFz+giTzXf16l107zkGGg0VnIj1KlmiELp1a426dapCKKQH7f+l16RB/eY41DEHoH57HtDRg3ZCCCGZ2UiyQezX6FPh2rMsAMvo58mlDx8+YuOmfdi67QCSklJYxyGEGRcXJ3Tq2AKdOraAi4vTd+998oyT+IIAACAASURBVOQlZs5agStX75go3dcJBAL8OaInunZt9cVrO3cdQcjkRdBquekyVLhQXuyRhXEy1r+tWy/DrNkrOB+XEC6IhXqE9XiNYgEZrKNw4R2A0m5B0bGsgxDCB1SsJuQnyGXSSgDOA+B9z+w9190we58P6xiEkJ8wbmw/dOzQ3GTzyfYcw9hx8002HyHmQCAQoHatyujWrRXKlinGOo7Z0WvSoYk/9anFd8JZ6LVK1pEIIYTwhI19Doj9G8PWvymE7iVZxzE7CoUSu3cfxboNMjqSh5icQCBAvXrVcOrUJc6Kqz8rZ84cCG7dCO3aNoWj4/c7/n1IlGPRonXYtfuIWe0E7tSxBUaP6gOb/xywe+78NQwZOg0ZGQqD5xg5oie6d2tt8Dj/FdxmIO7df8L5uIRwxctZg3X9ouHlbBGbKS4DCHQLiqaV3oT8ABWrCfkBuUzqBeAWgADWWQx1L9oe/dYGQKOl1e2E8IFQKMTa1bNQsaLpHu4tDI3AyvCtJpuPEFbs7Gzx++910a1LK+TK5c86jlnRa5XQJJz5VKCOOwW91iJWtRNCCGHIxjEnbP2bQOzfFELXIqzjmBWdTo8TJy9i7dqduHvvMes4xEoMG9INvXq1xcNHzzFh4kL8/fczo87n4GCP3xrUQFBQA5Qr++MFoiqVGhs27sGKlVuQmppu1GxZ1aB+dcyZPQp2draZrj948BS9+4zHh0R5lscWCAQ4fWoTfLN7Gxozk5iYeNSt34nTMQkxhuI5M7C8+2uIhRZRu1roFhQ9jHUIQswdFasJ+Q65TGoD4AiA+qyzGOpdsgidl0uRmCpiHYUQ8gvc3V2xa8dS+PmZpiOCXq/H7DkrsW69zCTzEWJq7u6uaN+uKf5o//sPz8SzKjo11AnnPrX4jjsBvSaNdSJCCCEWysY5D2z9m0Ls1xRCl/ys45iVm7ceYO3aXThz9i+z2kVKLItQKMTKsKmoVq0cAECr1WHjpr1YtHgdJzuC/2FjI0DZMsUQ1KIBGjSoDgeH7++i/seJExcxZ94qXnQcKFumGMKWT/mijfnr13Ho2XscoqJisjRuubLFsGnjAi4iZhIevg0LQtdyPi4hxtCsXBLGNo9nHYMrrdyConezDkGIOaNiNSHfIZdJJwEIYZ3DUGqNAL1X58TDGAnrKISQLChUMA+2bV0EicTOZHMuXbYRS5dtNNl8hBibVOqHLp2D0KJ5fZP+WzJreg3Uby9CHXMQ6jfHoFcns05ECCHEyghdCkLs3xS2/k1g45SbdRyzERUVg4h1u7Fv/0koFHQEB+GeUCjE1ClDENSiwedrb99+wIGDp3Ho0Bk8fPQ8S+PmyydF5UqlUalSKZQvXwIuzt8/i/rf0tIyMOLPmThz5kqW5mYlb56cWBU+HTlyZF5gLpcno0+/ibhz5+EvjxkyaRDatmnCVcTPfm/RB0+evOR8XEKM5c9mCQiqkPUuBWYkGUA5t6Bo47axIITHqFhNyDfIZdL6+LSr2oZ1FkNNlWXHoVu0e4wQPmv4W00sXDDOpHNu2LgHM2etgLE/K/hm90Zc/DujzkGsV+nSRdCta2vUqV3lizPlrJJeC837q1DFHIA69gj0qo+sExFCCCEAAKFbUdj6N4PYvwlsHOiIDgBITEzClq37sXnLfnz8mMQ6DrFAAwd0Qv9+Hb64HhkZg0OHz+DO3UdIkqcgKTkFSUkpSElJha2tLfz9ssM/IDv8/Xzh758dAQHZUapkYXh6umcpR2xsAvr2n4inTyMN/Ssx4e3tgZUrpqFI4XyZrisUSowYORMnT13+6bFEIhEunt8GNzcXTjO+ePkKjZv04HRMQoxNJNRjadfXKJXLIo6mugegkltQtEX8ZQjhGhWrCfkKuUzqD+A2AC/WWQy184o75h/MxjoGIYQDw4Z2Q6+ebU065549xzF+4gJotTrOx3Z0tMfwYT3QJrgxBgwK4d0KemK+BAIB6tapgu7dWqNUKToXEwA0H65D/Xo/VLGHoVe+Zx2HEEII+S6hR+nPZ1zbSExzHI45UyiU2LvvBNau3YVXr9+wjkMsTOtWDREyaRCEQuEP79Xp9JwvAL19+yEGDAwx6Ixnc+DoaI/FoRNRtWrZTNd1Oj2mz1iGzVv2/9Q4gTUrYkXYVM7zLVm6AcuWb+J8XEKMzd1Ri/X9o5DNRcM6ChfWuQVFd2UdghBzRMVqQv5DLpOKAZwDUJl1FkPdinTAwAh/aHW0k4wQS2BjI0DY8qmoWaOCSee9cPE6QiYvRmxsAmdj1qxRASEhg+Gb3RsA8OTJS7Ro2ZfO5iMGCwysiMGDuqBwobysozCnV36AKnoXlFHboEuldn+EEEJ4SCCEOHtt2OZuB7FPICD4cTHNkmm1Wsj2HMfysM2Ii3vLOg6xIDWql8ei0Amwtzft8XH79p/EhIkLoVKpTTqvsYhEIkybMhTNm9f74rVVq7djwcK1P+xcNm/OaDRpUpvzbL816pblM7QJYa2wnwIre76Crcginhn1dAuKXs06BCHmhorVhPyHXCYNBTCYdQ5DxcvF6BImhTzNur/ME2JpnJ0dsXP7EuTKZdrWiAqFEuGrtmH1mh0GPUjIlcsfA/t3ROPGtT5fu3L1DoYMnQa5nM7LJVlXpUoZDB7UBSVLFGIdhTE9NAkXoIzaCnXccUBnEavPCSGEENjYZ4etNBi2udrCxsGPdRym1GoNduw4hBXhW/HuXSLrOMRCFC2aH+ErpmW5lfev0Ov1WBgagfBV24w+FwuDB3VB3z7tv7h+8OBpjBk3D2r11z+jSyR2+OvSTs4XDTx89BxBLftxOiYhptaodDImtoxjHYMLCgCV3YKi77AOQog5oWI1If8il0lbA9jBOoehlGoBeoZL8TTOjnUUQogR5MkTgB3blsDJycHkc796/QZz567C2XNXv/kF+2tKlSqC7t2+PDd4w8Y9mD0nHFqt1hhxiRUoX644Bg3qgvLlirOOwpROkQBV1A6oorZBl047JgghhFgwgQ1E2arDLnd7iLPXBWxErBMxo1AosXXrAaxasx2JiXSmNTGcv392rFo5A7lzG3dx9Jq1OzF33iqjzsFacHAjTJowCEKhTabrV67ewcBBk5GSkvbFexo3CsT8eWM5zzJv/mqsXsP7x52EYEijt2hb5SPrGFx4AaCsW1A0/fIm5H+oWE3I/8hl0gIAbgBwZp3FUJN2+uLYXRfWMQghRlS/fnUsDp3AbP6MDAWu37iPy5dv4tLlW4iNTYBarf5cwPb1zYaSJQqhRImCKF++BIoXK5jp/UqlCpMmL8LevSdYxCcWoGSJQhg8qAuqVCnDOgo7ei3UCWehitwKdfxpQE+LPgghhFgXgZ0XbKWtYZerLWyccrGOw0x6egY2btqLNWt3Ijk5lXUcwnNubi4IWzYFpUsXMcr4z59HI6hVP4tp/f09gYEVEbpgPCSSzJtJnj6NRM/e45CQ8D7T9bBlU1CrViVOM+j1etSp1wlv3nB3rBchrAht9FjUJQbl8qSzjsKFfW5B0c1ZhyDEXFCxmhAAcplUAuAqgBKssxhq80UPLDnqzToGIcQExo/rhw5/mN/nWq1WC6Hw20cQJCS8x4CBk3H/wRMTpiKWonChvBg8qAsCAyuyjsKMLj0WqqhtUEXvgC4jnnUcQgghxAwIIPKuBNtc7WDr1xCwsWUdiImUlDRErNuF9RtkSEvLYB2H8JidnS3mzRmNevWqcTquRqNBcJtBePjoOafjmrMSxQtiRdg0eHi4Zroen/AePXuNxbNnUQAAV1dnXLqwHSIRt90i7tx5iLbth3A6JiEsuTloEdE3Gr7uFrHgZbhbUPQC1iEIMQc2P76FEKswHxZQqL723BHLjlOhmhBrMXtOuFkWfL9XqL59+yFath5glrmJecuXV4pFoRMg273cOgvVOg3UsUeQeqkTko9Vg+LxYipUE0IIIZ/poXn3F9KvD0LS4QrIuDcF2uRnrEOZnLOzIwYN7IxTJzaiR/fgL3ZzEvKzlEoVBg+dik2b93I67rFjF6yqUA0A9+4/Qdt2g/Hq1ZtM17P7eGHLpoWoWLEkAKBBg+qcF6oB4NDhs5yPSf5fieIF0aN7MOsYVkWeLsSoLX5QqC2itDVTLpOWZR2CEHNAO6uJ1ZPLpM0B7GGdw1CxiWJ0DZMiOePbRSJCiOXx8/PBHlkYXJydWEf5oR07D2PqtKW/dNY1ITlz5sDAAZ3QuFGtTOedWwtdahSUUdugit4JvfL9j99ACCGEkM9EnuVgm6sdxP6NIRDas45jch8+fMSKlVuxfcchq2i5TIyjW9fWGDmiBwQCwz+Ld+oyEteu3eUgFf94eLgibPlUlCxRKNN1tVqD0WPnok3rRqhQoSSnc+p0etQIbIf37xM5HZd8WqTft0979O3THkKhEIOHTMWx4xdYx7Iq9UqkYGrwmx/faP6eAyjjFhSdwjoIISxRsZpYNblM6g/gLgAP1lkMkaGyQY+VOfEigVZNE2KN6tSugmVLQ1jH+CaNRoNp05dj2/aDrKMQHsmRwwf9+3VA89/rfne3vkXSqaCKPQJV1FZo3l0BQJ/XCSGEEEMIxM6wDWgB29ztIHQ1zjm85iw+4T3CwjZjt+wYNBpaOEp+XeNGgZg180+IxVnf+RsZGYOGjbtxmIp/JBI7LJw/7otzqf95Ps/FgoB/u3r1Ljp3HcnpmATIlcsfc2aPQoniBT9fS0vLQMvW/REVFcMwmfXp3+AdOla3iMUYm92CojuwDkEIS8KQkBDWGQhhQi6TCgEcAFDoR/eau0k7fHEr0oF1DEIII5GRr+Ho6IDSpczvwduHRDn69BmP4ycuso5CeCJbNk8MH9YDM2eMQLFiBWBjYxGtvX6KNvkZlE+WIf3GMKhf74EunR50EEIIIZzQqaD9eBeqyM1Qx5+GAICNcx4IrORsaycnB9QKrIRmTesgJTUNz55FgjavkF/x7FkUbty8j7p1q8DOLmv/bnbtPoK//rrNcTJ+0Wi0OHrsHLy83FGsaIHP1wUCAeeFagAIX70Nf/9tfUciGFP7dk2xZPEk+Pn5ZLpuaytGxQolsWfvcWg0WkbprM/Nl44oGqCAvyfvu4eUUDwKjZIUHmqdrScIAe2sJlZMLpOGAJjEOoeh1p3zxIoTXqxjEEIYE4lE2LxxPkqWLMw6ymd///0MAwaGIC7+HesohAc8PdzQs2dbtGvbJMsPwPhIr82AOubgp13UH26yjkMIIYRYDYHIEWL/JrDL3R5C91Ks45hUVFQMlizdgCNHz0Gno+eC5OflyyfFqvAZ8M3u/cvvnRgSih07DhshFT/17tUOQ4d0Ndr4Go0G1Wq0hVyebLQ5rIm3twdmTB+O6tXKf/e+fftPYtToOSZKRQDA2V6LdX2j4efB+4J1KoCybkHRT1kHIYQFKlYTqySXSWsAOA2A131Frz53xND1/qDvloQQ4NPZvgf3r4KtrZh1FOw/cAoTJi6EUqliHYWYOVdXZ3Tv1hodOzSHvb2EdRyT0SY9hCpyK1Sv90CvpqOpCCGEEJaEroVhm6sdbHO2gEDswjqOyTx7FoXFS9bjxMlLrKMQHsmWzROrVk5HwYJ5ful93XuOwaVLtDjz35r/Xg/Tpg6FSJT19urfcu78NfTuM57zca1Rg/rVMTlkMNzcfu73w6SQRdi+45CRU5F/y+ujxNo+0bAT8/4h+W0AldyCoulhGrE61AacWB25TOoB4AQAN9ZZDJGQJMLgdQHIUFtPe1RCyPclJaVAJBKhQvkSzDJotTrMnReOufNWQaul1lfk25ycHNCrZ1ssnD8OlSuXNuj8O97Q66B+cxQZt/6E4uE8aD/eBXT0HZQQQghhTa98D03CGaheRECXEQehc24IbN1ZxzI6T083NGoYiFqBlZCQ8B7R0bGsIxEeSEvLwMFDp1GsWAEEBPj+9PtWhm/Fx4+0y/ffHj95CanUD4V+sfD/M8LCNuPJk5ecj2tNnJ0dMXXKUAwZ3BUSid1Pv69qlbI4f+E63r2ziLOUeeFjmgjvkkWoWSSVdRRD+QJwkRQeepR1EEJMjXZWE6sjl0n3AGjOOochNFoB+qwOwIPX9qyjEELMjJ2dLQ7uX/VLDw24kpSUgqHDp+Py5Vsmn5vwh729BB07NEf3bq3h6urMOo5J6LUZUEXvhPLZaujSolnHIYQQQsiPCGwgzl4XdgV6Q+RZjnUak7lz5yFCF63Dlat3WEchPCASiTB92jD83qzuT93fOngg7j94YuRU/CIUCnHx/Da4u7tyOq5SqULV6sFITU3ndFxrUqFCScyeORK+vtmy9P7Y2AS0aNkXycm8L57yypjm8fi9XBLrGFxo6hYUfZB1CEJMibZkEqsil0n7g+eFagBYdMSbCtWEkK9SKlWYPmO5yed99iwKrYIHUKGafJOdnS06dwrCyRMbMGxoN6soVOuVH6B4OB/JRyoj484EKlQTQgghfKHXQR13HKnnWiL1bHOoY48Aeh3rVEZXqlQRrIuYgw3r5qJMmaKs4xAzp9FoMGr0HKwM3/pT92fL5mnkRPxTrWpZzgvVAHD+/DUqVGeRra0Yo0b2wvqIOVkuVAOAn58P5sweBYFAwGE68iPzDvrgyRuLOF4sQi6T+rEOQYgpUbGaWA25TFoCwDzWOQx18r4zdl6x/HZkhJCsO3vuKk6f+ctk8x0/fgFt2g3G69dxJpuT8IdAIEDz5vVw/Og6jBndB54evD6F46doU14g/dZoJB+tDMXjxdCrPrKORAghhJAs0iTeRtrVPkg+Hgjlyw3QazNYRzK6ChVKYsumhVi5Yhry5AlgHYeYuYWhEZgUsgha7fcXdFCx+ktNmtQ2yriHDp81yriWrlDBPNi9cxm6dm3FSZE5sGZF9OrZloNk5GepNQKM2ZoDKQrel728AGySy6S8/4sQ8rOoDTixCnKZ1AHADQCFWWcxRPQ7W3QJkyJDRb+nWMiZMwdaNK+PxUvWg352EnMXEOCL40fXGXUVr16vx+Il67Fi5Vb6N0G+qlSpIhg3ti+KFyvIOopJaN5fhfJZONRxpwDQvwlCCCHEEgls3WGXpwPs8naBwM6LdRyj02q12LxlP5Yu3YjkFGpnS76tVq1KWDh/3DfP9j185ByGDZ9u4lTmSyKxw+WLO+DgwG3nxPT0DFSpFgyFQsnpuJbMxkaA7t2CMWhgZ4jFIk7H1mp16N5jNB2vYGLVCqVi7h+xsICN7RPdgqKnsg5BiClQxYtYi0XgeaE6Q2WD0Vv9qFDNiKeHG1avmoG+fdpj+rRhrOMQ8kOvX8fh1u2/jTZ+amo6+g2YhLAVW6hQTb6Q3ccL8+aMxrYtoZZfqNZroY45iJQzzZB6PhjquJOgQjUhhBBiufSqj1A8XoKkI5WRfmsUtCkvWEcyKqFQiE4dW+DY0Qi0a9sUQiE9kyBfd+bMFXTqPAKJiV8/L7Z+vaq0u/pfateqxHmhGgBOn/6LCtW/wN8/Ozasn4/hw7pzXqgGAKHQBvPnj6X/903s4mMnbLzgwToGFybJZdJqrEMQYgr0CZNYPLlMGgygB+schpq1zweRb21Zx7BK9vYSrFwxDTkDcgAArt+4zzgRIT/n8JFzRhk3KioGwW0H4syZK0YZn/CXRGKH/v064OiRCKO1tDMXek06lC8ikHy8JtKu9Yf2413WkQghhBBiSjoVVFHbkHKiDtIud4PmvWV/NnZ3d8WkiQOxZ3cYKlUsxToOMVP37j9B23aD8erVmy9eE4lEaNumCYNU5sloLcCPnDXKuJYoqEUD7NuzEuXKFjPqPJ4ebghdMB5CodCo85DMVpz0xq1IB9YxDCUEsEUuk9KZoMTiURtwYtHkMmkuAHcAuDKOYhDZNTfM2e/DOoZVEgqFCFs+BTWqlwcAHDl6DkOHUdsqwg9eXh44f3YrbGy463t07vw1jBg5EykpaZyNSSxDo4Y1MXJET/j6ZmMdxah0indQvYiA8uUm6NVf3zVCCCGEEOskdC8JSf5eEPs1BASWXZQ4eeoyZs9Zidev41hHIWbI3d0VK8KmomSJQpmuf0iUI7BWe6jVGkbJzIOLixMuXdjB+U7e5JRUVK0WbPX/fX/Ew8MVUyYPRd06VUw6b8S63Zg9Z6VJ57R2Hk4abOgfDS9n3v+b2OMWFB3EOgQhxkQ7q4nFksukIgBbwfNC9cNYCRYesuwH/+ZsyuQhnwvVcXFvMWnSIsaJCPl5798n4vr1e5yNFx6+DX37TaBCNcmkaNH82LxpARbMH2fRhWpt8lOk3xqJ5KOVoXiyjArVhBBCCPmC9uNdpF3rj+RjNaB8EQG9xnI/N9etUwWHDqzG8GHd4ejIfStjwm8fPyahc5eROH3mr0zXPT3c0KJ5fUapzMdvDWoYpeX0iROXqFD9A4GBFXFgX7jJC9UA0LVLS9SvX93k81qzxFQRxm/PAa2O94dXt5DLpP1YhyDEmKhYTSzZFACVWIcwRHKGEGO35oBay/tfqLw0cEAntAxqAADQ6/X4c9RsJKekMk5FyK95/MTwM/QUCiWGDpuOBaFrodNRRxbyiaenO6ZPG46d25eibBnjtk1jSfPuL6Rd7oKUk/WhitoB6NSsIxFCCCHEzOnSY5BxNwTJRypD8fcc6BRvWUcyCltbMXr2aINjRyIQ1KIBBAJ6dkH+n0KhxMBBk7F124FM10eP6o28eXIySmUemjSuZZRxDx0+Y5RxLYG9vQRTQoZgxfKp8PRk11F5xrThkEr9mM1vje5E2WP5cS/WMbgwXy6TFmcdghBjoWI1sUhymbQOgFGscxhCrwdCdvoiXi5mHcUqBbduhP79Onz+88FDZ+isasJLqanpBr0/NjYBbdoNxpGjxjn/mvCPWCxCj+7BOH50HVoGNeC0zbzZ0Guger0PKacbI/VCW6jjzwCghRqEEEII+TV6dRIUT5Yh+WgVpN8cCW3yU9aRjMLLywMzpg/Hrh1LUaZMUdZxiBnRanWYPGUJFixci3+OonRwsMeSxZOsdke+j48XypUrwfm4HxLluHr1DufjWoJSpYpg394VCA5uxDoKnJwcsGTRREgkdqyjWJXNFz1w7pET6xiGkgDYLpdJeX8QNyFfw32/EUIYk8uk3gA2gueLMdad88Tlp46sY1ilwMCKmDRx0Oc/q1RqhC6KYJiIkKxLTct6sfrK1TsYMnQa5PJkDhMRPqtbpwr+/LMXcgbkYB3FKPSaNKiitkL5fA106W9YxyGEEEKIpdCpoYreAVX0Toh9asKuQG+IvE3fgtbYihbNjy2bFuLQ4bOYN28V4uLfsY5EzET4qm2Ii3uLGdNHQCwWIU+eAMycPgKDhkxlHc3kGjUKNMqC32PHLkCr1XE+Lp+JRCIM6N8BPXu0hVD4/cfE8QnvcfPmA0RFxSA6OhbR0bF4HRMHhUIFrVYLrVYHrVYLFxcn+PtnR4C/L/z9s6N48YKoVrXcLy2+KFAgN0ImDcLoMXMN/SuSXzB1ty/y9YuCnwevu6UVBrAIQE/WQQjhmuCfVW2EWAq5THoAQBPWOQxx/YUDBq8LAHXbNb2SJQph/bq5mVY4rlsvw6zZKximIiTrWrdqiKlThv7y+zZs3IPZc8Kh1WqNkIrwTf78uTB2TF9UrlSadRSj0CneQfl8NVSRm6FXp7COQwghhBArIHQrBrv8vWDr3xQQ8Hqt/VcpFEqsXrMDq9fsgEKhZB2HmIlKFUth6ZIQODl92hg4d94qrFm7k3Eq05LtWo4iRfJxPm6HjsNw4+YDzsflq7x5cmLunNHf/G+dnp6Ba9fu4dLlm7h8+RZevHyV5bnEYhHKlyuBWrUqoWmT2nBzc/mp902cFIodOw9neV7y6/JnV2JNn2jYinj/0L21W1D0LtYhCOESFauJRZHLpL0ArGSdwxDvkkXouCwX5GlC1lGsjlTqh21bQuHu7vr5mkajQbUabWlnKeGtlkENMH3a8J++X6lUYdLkRdi794QRUxG+cHNzweBBnRHcuvEPV6LzkV6VCMXTFVC92AC9NoN1HEIIIYRYIaFzPkiKDIPYrxEAyzteJT7hPebNX42DB0+zjkLMRIECubFq5XT4+HhhztxVWBthPcXq3Ln9ceTQWs7HjU94j1q1/wA95wcEAgE6/PE7RgzvATs72y9ef/T4BbZuO4ADB04jI0PB+fz29hK0btUQXbu2gm927+/eq1Kp0bb9YDx8+JzzHOTbmpZNwrgW8axjGOoDgOJuQdFxrIMQwhUqVhOLIZdJ8wG4A4C3vbM1WgH6rgnA/VfWeW4PS56e7ti2JRQBAb6Zrl+5egdduv7JKBUhhhs7pi86dWzxU/cmJLzHgIGTcf/BEyOnIuZOKBTij/bNMKB/R7i48P5cpy/o1clQPguH8vla6DVprOMQQgghhEDoWhiSIsMh9q3HOopR3L79EDNmhtF3DQIAyO7jhUaNallVoRoABg7ohP79OnA+bsS63Zg9h9d7dzjh4+OFmTNGoErlMpmuq1RqHDl6Dlu3HcSdOw9NkkUkEiGoRX2MGNEDLs7f/k4dExOPoFb9kJycapJc5JNxLeLRtGwS6xiGOuIWFM3+IHZCOELFamIR5DKpEMBFAJVYZzFE6OFs2HbZnXUMq+PgYI+N6+ehaNH8X7w2e85KRKzbzSAVIdzYvGkBypYp9sP7bt9+iIGDp+D9+0QTpCLmrHq18hgzug/y5AlgHYVzek0alM/XQvksHHo1dcwghBBCiPkRupeEfZHhEPnUZB2Fc3q9Hvv2ncT8hWvw7h197yDW59iRCEilfpyP2zp4IC0EATB3zmg0bVL7859fvX6D7dsPYbfsGLOOidl9vDDjKwX0fztz5gr6DZhEO+NNyFakx+re0Sjgy/tjKvq5BUWHsQ5BCBeoWE0sglwmHQ9gKuschjj9tzPGbs3BOobVEQqFWBE2BdWrlf/q67816oaoqBgTpyKEGzY2Aty43vd+FgAAIABJREFUthcODt/v1rBj52FMnbYUarXGRMmIOcqd2x+jR/VBzRoVWEfhnF6bAdWLDVA8XQG9ih6MEkIIIcT8iTzLQ1JkBETevF6T/1Xp6RlYEb4V69bthkqlZh2HEJMoVqwAdu1Yyvm4r16/Qf0GXTgfl498fLywf+9K3Lz1AFu3HsTFSzfMogAsEAjQvn0zjBzeAxKJ3VfvWRC6FuHh20yczLr5eaixvl8UnCQ61lEMkQ6glFtQ9DPWQQgxFBWrCe/JZdKyAK4AELHOklWxiWJ0WpYLaUrLOw/U3M2cPgItWtT/6ms6nR5Fi/9mFh9sCcmKcmWLYdPGBd98XaPRYNr05di2/aAJUxFz4+LshH79OqDDH80gEvH2V+nX6VRQRm6G8sky6BTvWKchhBBCCPllomxVPxWtPb69K4+vYmLiMXtuOE6cuMg6CiFGN3pUH3TpHMT5uCvDt2JhaATn4/KVRGIHhcI8d8sWKZwPYcunwMfH64vXtFoduvUYhatX7zJIZr1qF03BjHZvWMcw1FUAVd2CorWsgxBiCKqMEV6Ty6T2ADaBx4VqjVaACTtyUKGagcGDunyzUA0AqWlpVKgmvNa9W/A3X/uQKEeXrn9SodqKCYU2aBPcGMeORqBL5yDLKlTrNFBFbkbysRrIuBtChWpCCCGE8Jbm7SWknm2BtMtdoJXfZx2HU/7+2bFk0USsj5iLggXzsI5DiNHY2AjQuFGgUcY+dPisUcblK3MtVAPAw0fP0brNQDx8+PyL14RCGyyYNxbe3h4Mklmv0387Y+91N9YxDFURwDjWIQgxFFXHCN/NAVCIdQhDrDzphYcxEtYxrE6b4Mbo26f9d+9JSU4zURpCuJc3T04EBlb86mt///0MrVr1x42bD0ycipiLIoXzYef2pZgcMhju7q6s43BHr4UqeieSTwQi/fZY6DLiWCcihBBCCOGEOv4MUk43QdqVXtAmW9bZtBUrloRs13KMHtUH9vb0fIRYngrlSxqlCPn8RTSePo3kfFxiPG/ffkD7DkNx4uSlL17z9HRH6MLxEAqFDJJZr4WHsyHyrS3rGIaaIJdJy7EOQYghqFhNeEsuk9YH0J91DkNce+6ITRdpxZyp1a5VGRMnDPzhfUqlygRpCDGOXr3aQiAQfHF9/4FTaN9hKOLiaaepNbKzs8XwYd2xc8cSFCmSj3Uc7uh1UL3eh+QTdZF+cwR0aa9ZJyKEEEIIMQr1m2NIOdkA6dcGQpfyknUczgiFNujSOQgH969C1aplWcchhFNNmtQ2yriHaVc1LykUSgwaPAWbt+z/4rWyZYphxLDuDFJZL6VagPHbc0Cl+fIZGo+IAGz6XxdaQniJitWEl+QyqQeACAC8/S3yMU2IkF3ZQV2mTatkycJYMH8shMIf//gLCPC1rLa4xGo0qF8dvzerm+maVqvD7Dkr8eeo2bQQw0pVqFASB/aFo2ePNha0UlsP9ZujSDn1G9KvD4Iu1XIe2BJCCCGEfJseqpj9SD5ZF+k3h0OX9op1IM74+flgzaqZmDVzJNzcXFjHIcRgYrEI9etXM8rY1AKcv/R6PaZNX4bdsmNfvNa1ayvUq1uVQSrr9SLBDqGHs7GOYaiC+NSFlhBeomI14aswADlYh8gqvR6YvMsXialUCDWlXLn8sTJsKiQSu5+6XywWIV/enEZORQi3AgJ8MW3qsEzXkpJS0LP3WESs280oFWHJxdkJU6cMxfqIOciZk7e/Or+gjj/9v1aYvS2uFSYhhBBCyE/Ra6GK3oXkE7WQfnsMdBlvWCfiTPPf6+HQwdVGO+eXEFOpWaMCXJydOB/377+fITo6lvNxieno9XpMmLgAh4+c++K1mTNGWtT3dz6QXXPD2YfOrGMYqv//utESwjtUrCa8I5dJ/wAQzDqHITZf9MCVZ46sY1gVT093rA6f8csrswtbUptcYvHEYhEWzB8LZ+f///ny7FkUWgUPwOXLtxgmI6zUq1cNhw6uRutWDb/aFp6PNG8vIvVsc6Rd7gqtnM5dJ4QQQgiBTgNV5BYkH6uJjLuToFNYxpE/nh5umD9vLFaETYVvdm/WcQjJEmO1AKdd1ZZBp9Pjz1Gzcfbs1UzXnZwcsGTRxJ/ecEO4MX2PD+LlYtYxDCEAsFYuk7qzDkLIr6JiNeEVuUwaAGAZ6xyGeBgrwYqTXqxjWBUHB3usWjkd/v7Zf/m9RQpTsZrwg1AoxLy5Y1C8WMHP144fv4A27Qbj9es4hskIC97eHliyeBKWLJoIb28P1nE4oXl/Dann2yD14h/QJN5mHYcQQgghxPzoVFC+WIeUY9WQcX869KpE1ok4EVizIg4eWI0/2jezmAWYxDo4OtojsGZFzsfV6/U4cvTL3biEnzQaDQYPnYorV+9kul6wYB5MmjCQUSrrlJIhxMSdvtDpWCcxiB8+daUlhFeoWE14Qy6TCgCsA+DKOEqWpSltMGF7Dmi09OXKVIRCIRaHTkCRLO6QDqxZ0YLOdrU+PXu0QVCLBqxjGJ1QKMSC+WPRoH51AJ++uC5avA6Dh05DenoG43TElAQCAYJbN8Lhg2ss5owr7cc7SL3UEannW0Pz/grrOIQQQgghZk+vVUD5LBzJR6tB8XAe9Opk1pEM5uhojwnjB2DLpoXIm4eO6yL8UK9uNaPsjL19+yHi4t5yPi5hR6lUoW+/ibhz52Gm6y1a1EfrVg0ZpbJO96Ltseo07zeatZHLpO1ZhyDkV1CxmvDJEADG6Z1jIrP3+SA2kdetRHhn+tRhqFatXJbfHxDgi5YtLb/YaYk6/NEcw4d1x/Rpw9Dhj+as4xjNfwvVqanp6DdgEsJWbIFer2ecjpiSVOqHDevmYsrkIZlawfOVNvkx0v7qjpQzv0OTcJ51HEIIIYQQ3tFr0qB4vATJR6tC8XgJ9Fr+L2QtXboI9u5Zgf79OkAkErGOQ8h3NWlcyyjjHjpy1ijjErYyMhTo1Xs8Hj1+ken6+HH9qfOjia0/54lbkQ6sYxhqmVwm9WcdgpCfRcVqwgtymbQogJmscxji4C1XHL/3a+clE8MMHdIVzZvXM3icfn07wNaWFhnwzbPnkdDr9RAIBBg/rh/69LbMBYVTJg/5XKiOiopBcNuBOHOGdp9aE6FQiF4922L/3pUoX74E6zgG06sSkXFnPFJONYI67iTrOIQQQgghvKdXJ0PxcB5SjteC6vU+APxe1CoWizBwQCfslYWhZMnCrOMQ8lWeHm6oXLkM5+NqtTocPUqLeS1VckoquvcYjZcvX3++Zmdni0WhE+Di7MQwmXXR6YGJO3whT+d1t003AOv+162WELMnDAkJYZ2BkO+Sy6S2AI4A4O1KoOj3thi12Y/af5tQu7ZNMXxYd07GcnJywMePybh77zEn4xHTiI1NgJOjA0qXLgIAqFSpFOzsbPHXX5Z11q1GrUHjxrVx/sJ19Ow1FgkJ71lHIiZUtGh+rAibimZN60Ak4vWXKECngfJFBNKu9IHmw3Xw/SEqIYQQQoi50WtSoX5zBJqE8xC6FoaNfXbWkQzi4eGGlkG/wc3NBTdvPoBarWEdiZDPgls3Qo0a5Tkf9+q1O9i67QDn4xLzkZGhxMlTl1GvblW4uHwqULu6OiNvvpw4fITOKjeVdJUNot7aon7JFNZRDJEHwEdJ4aFXWQch5EcE1CKUmDu5TDoTwGjWObJKrRGg+0opnsZxf0YN+bo6tatg8aKJEAq5ax7xIVGOZs164UOinLMxifHZ2oqxa8dSFCiQ+/O1rdsOYMrUpRbVIrt8+RK4efM+dDrL+TuR75NI7DBoYCd07tSS0591rKgTzkJxbwq0KS9+fDMhhBBCCOGAALbSlpAUHQUbSTbWYQz25k0CJoUsxoWL11lHIQQCgQCHD65B7tzc77uZMHEhdu46wvm4xPz4+2fHlk0LkS2b5+dr8xeswarV2xmmsj5DG79Fm8ofWccwhAJAGbeg6EesgxDyPVSsJmZNLpNWA3AOPG5ZP/9gNuy84s46htUoVaoI1q2dDYmE+8UBd+89RqfOI6BUqjgfmxhPwYJ5sGvHUojF/3+e2b79JzF23DxotTqGyQjJmsqVSmPK5CEICPBlHcVg2pQXUNybAnXCWdZRCCGEEEKskkDkCLuC/WCXrycEQv4vsj9w8DRmzAzDx49JrKMQK1alShmsXT2L83E1Gg2qVm+DpCRe7/QkvyB//lzYvnURHBzsAXxqA9+1+yhcu3aXcTLrIRbpsaZ3NAr4KllHMcQtAJXcgqLVrIMQ8i3UBpyYLblM6gTgOAAP1lmy6uJjJ4Qe5v8KZb7Indsf69bOhpOTo1HGz+7jhVy5/HD8+EWjjE+M48OHj1CpVKhapezna4UK5kGBArlx8uQl6HRUsCb84OLihEkTB2LM6D5wdXVmHccgenUyFH/PRvqtEdClvmQdhxBCCCHEeunU0Ly7DPXrPbCxzwGhS37WiQxSsEButAxqgLdvP+Dp00jWcYiVGjO6D3LnDuB83PMXrmP37qOcj0vMV2KiHM+fv0KjhjUhEAhgYyNAjerlceDgaaSnZ7COZxV0OgFuRjqgSZlkiIW83fjpC0AgKTz0DOsghHwLFauJ2VI8Cg0FUI91jqx6lyzCkPX+UKp5uymcV7y8PLBx/bxMrXGMIX++XBCLRbhy5Y5R5yHcunv3ESqULwk/P5/P1/LmyYmSJQrh+ImL0Gi0DNMR8mO/NaiB8JXTULZMMdZRDKPXQhm5GWlXekPz7jKgp8UihBBCCCHmQK9Ohjr2IDTvrkDoVhQ2Em/WkbLM3l6C+vWqoUSJQrh562+kpKSxjkSsSI4cPpg4YSAEAgHnYy8P24wntAjD6kRGvoZer0fFiqUAAA4O9ihevCD27z9lUUfcmbOkdCHep4hQs3Aq6yiGqKJ4FHpIUnhoHOsghHwNFauJWZLLpIEAlgDg/pOdCej0wMjNfoh6x/8WWnzg6GiPiLWzkTdPTpPMV65sccS+ScDjx3S2Kl/o9cCVq3fQquVvsLUVf76eM2cOlC9fAsePX4BKRZ1wiPnx8fHC3Dmj0LfPH5/bfvGV5t1lpP3VC6roHYCWVoATQgghhJgjXXoMVFFbocuIh8ijNAQiB9aRskwq9UPrVg2Rnq7AgwdPQDUdYgo9e7RBuXLFOR9XqVRh/IQFUKs1nI9NzN+Nmw9QIH8u5M0rBQD45fCBRGKHy5dvMU5mPZ7FSRDgqUa+7LxtB24DoLLiUegaSeGhtHOAmB0qVhOzI5dJHQAcAY/bf0ec9cShW66sY1gFkUiEsGVTUKZMUZPOG1izAh4+fI6o6FiTzkuyLjU1DSqVCtWqlct0PYdvNlStUhbHT1yEQsHbD5zEwggEArRt0wTLloSgYME8rOMYRJcWjfRbf0Lx92zole9ZxyGEEEIIIT+kh1b+AKqoLRDYiCFyLwkI+Nk1TiwWo0b18qhWtRzu3H2ExEQ6y5oYj7OzI2bNGAl7ewnnY58+fRn7D5zifFzCH2fPXUOtwIrw8nIHAJQpXRSPH7/Ay8jXjJNZj2svHFG3eApc7Hlb6/UBoJMUHnqWdRBC/oufnzSJpZsOIC/rEFl1/5U9Vp/xYh3DakyfNgxVqpQx+bwikQhLl0zCbw1qmHxuknUbN+3Di5evvrhetGh+bNo4H97evF0jQyxI7tz+2LhhPkImDYKTE393sug1ach4MAvJJ+pC/eYY6ziEEEIIIeQX6dUpyLg/Dckn60Idz+8iWcmShbFXFoaBAzpBLBaxjkMs1J8je8Hd3TibVw4dPmuUcQl/ZGQo0G/AJHz8+P+LbmbOGImcATkYprIu6UobTNieA1odL5vB/mOsXCYtwToEIf9FxWpiVuQyaRUAg1jnyKoMlQ1CdvlCx9vFVfwybEg3/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g7y44PmnfrimGDevOOgZsbASoXbsykpJSce/+Y9ZxyE94/ToOhQvnRZ7cAV+85urqjAYNauD8hWv4+DGZQTpirby9PbA4dCLat2sGoVDIOk6WaT5cR9qVPlBFboJek846DiGEEEII4ZAuLRqqyC3Qqz58Os9ayH2rY1Pw8HBDy6AGyMhQ4O49+h5vDYKDG2HZkhBUrFASt+88hFzO7fd9e3sJVoXPgIuLE6fj/uPosQs4cuScUcYm/BMbm4CkpBTUrFEBAODl5Y5s2Txx6vRfjJNZj7vR9qicPw3eLrw9Q94XgEpSeOgF1kEI+QftrCbmZDKAgqxDZNXFJ07Yd4POqTaFenWrYvy4AaxjfCYQCDB+XD/07tWOdRTyk2bNXgmVSv3V17L7eGHThgUoXIi3pxEQnqlTuwr2712JqlXLso6SZbr0N0i7NgCp51pBK7/POg4hhBBCCDEWvQbKF+uRfLwmlC/WA3p+Pqi3tRVj9Kg+WB0+g46DsnA2NgI0bVIHAFC+fAns27MCfXq3h0jEzabCT8+E+sPfPzsn433NocNnjDY24afNW/Zjx87Dn/8c1KIBWgZR50dT0eoECNnlC4Wa1+W1iXKZtAjrEIT8g3ZWE7Mgl0nLA1gDni6gkKcJMWS9PzJUvIzPK2XKFMXypZPN8oypypVKw87OFn/9dZt1FPIDycmpsJdIUPYbrZbt7SVo1CgQ12/cR3z8OxOnI9ZCIrHDhPED8OfIXrC35+euFL02A8onS5B+fSC0SQ9ZxyGEEEIIIaaiVUCTcAbqN0cgdMoNG0cp60RZkjNnDrRoXg+RkTGIjIphHYcYgV4PHD58Fvny5kTevDkhEglRqVIp1K1TBX///QwJbz9keWyxWIQ5s0bh99+Nd0RdckoqQiYvho7OHCT/cfHSDVSqWAq+vtkAANWqlsO5c1fx/v1HxsmsQ1K6EMkZQlQtmMY6SlYJAZRXPAqNkBQeqmcdhhAqVhPm5DKpLYDDAIy3BNHIJu3Mgcdv+Flo4JM8eQIQsWY2HB3Nt9V62TLF4OHhhgsXr0NPv+bN2pOnL9GxQ4tvtly2s7NF40aBuHfvMWJi4k2cjli6IoXzYc3qWaherRzrKFmkh+r1PqT/1RPquJO83VFDCCGEEEIMo1cmQvVKBq38AUTuJSCwdWcd6ZfZ20vQuHEteHt74MqVO9BotKwjEY5ptVocO34erq7OKFGiEADA09MdLVs2hJubC54+jURa2q8dY+Tl5YEliyeidu3Kxoj82dFj53HsOHXqJV/S6XS4fuM+2rdrBhsbAUQiIapUKYO9+058s5sg4dajWAmKBSjg78nb/95+AFIlhYdeZh2EECpWE+YUj0InAWjNOkdWHbzlio0XqGWUsXl7e2Dj+nm8aM9VvHhB5M+XC6fPXIFWS19yzVVGhhJSqR8Kfafdt1gsQqOGgXjyJJJW2RNOCAQCdO/WGvPnjYWXF/8e5AGA9uNdpF/tC+WLCOg1qazjEEIIIYQQM6BLfQll5Gbo1ckQeZSBQGjLOtIvK1a0AOrXq47btx/i3ftE1nEIx/R64PyF60hPV6BKlTIQCAQQCAQoWaIQOncKQulSRaDRaPDqddx3n+V4erhh0MDOmDt7FHLn8jd67sWL19PzCPJV+fJJsXzpFHh4/P+xlK6uzsibNycOHz7LLpiVufHSAY3LJEMi5u2upeqKR6G7JIWHZr3NBCEcEOhp6x9hSC6TlgJwHYD59XT+CW8+itFhaS6kK6n9tzE5Otpj00b+nSF889YD9O03EcnJVMwxV8WKFcCuHUt/eJ9Wq8Wfo+fg0CE6J4pknY+PF2bP+hOVKpZiHSVL9Jp0KB7OhfLFOkBPLegIIYQQQsjX2dhnh32p6RD7Gq81sjGp1RqELorA2ohdoOemlqlRw5qYNfNP2NqKv3gtOSUVx45dQExMPJKTU5GckgoHewkKFcqLIoXzoUiRfLCzM81ijPT0DFSu2hpKpcok8xH+aNa0DqZMHgKJxO6rr8+bvxqr1+wwcSrrVbtoCma0e8M6hiEuA6juFhRND3sIM1SsJszIZVIRgGsASrPOkhU6PdBvTU7cibJnHcWiiUQihK+chiqVy7COkiUvXr5Cj55jERf3lnUU8g3btoSiVKkiP7xPp9MjZPIi7Nh52ASpiKWpV68apk0ZCldXZ9ZRskSTcA7pt8dAlx7LOgohhBBCCOEJsX8TOJScDIGdF+soWXLl6h2MGj0HCQnvWUchRlC+fAksWxoCF2cn1lG+6dDhsxg+YgbrGMSM2NqKMXZMX7Rt0+S792m1OnTpOhLXb9w3UTIyqVUcGpZKZh3DEEPdgqJDWYcg1ou2gxKWRoOnhWoA2HzBgwrVRiYQCDBj+nDeFqoBIG+enNi+dREKFszDOgr5ho2b9/3UfTY2AkyZPARdu7Q0ciJiSeztJZg2dRiWLJrIy0K1XvUR6TeGIPVSJypUE0IIIYSQX6KOOYjkE3Wgit7JOkqWVKpYCvv3rkS9etVYRyFGcP36PbRvP9SsNxccp7Oqyb/4+flgy6aFPyxUA4BQaPN/7N1nQJNX38fxXwYkgCCynVHEgXvh1jqrdbSuuvesE1ERJ+Kq4gLce6864qharXtvxQWuqoioOCBACCHzeeFz29tbUBKSnFzh/3lHxnV9WxlJzrnOQcSiyfDwsP7tFG3FwkPeeCv7erUGDpktk0q4tawpsSl0ZTVhQiaVlAdwCwD3NjEC8OStCP1XSKDW8lin2LSxYwZg0MAu2d7/+nUi7t1/jCdPXkAsFiF/fmfkd8kHl/zOKF2qxBd7trAmlyswYmQYrlyNZp1C/odQKMTVy3vh5JTzySdLl23B0mVbzFhFbEGFCqWxcP5ESCSFWacYRRV/ABl3p0OfSdsWEUIIIYSQ3BF61Ydj1bngOxVlnWKUPXuPYvbvy5GRoWSdQkzMy8sdq1fNRlkru8hAqcxE7bqdoFRmsk4hVqDRD7UwLzwELi6GrQRw/fpd9O0/Hlotre5sCdVKKLCsfzx43B0yOAugsWuHOBo0JBZHg9XE4mRSiQCf9kGoybrFGGoND31XSPBPYtZ7ghDT6NHjF0ydPPyr2+/cfYjt2w/i/IXrSEpKyfb5AoEADRsGoP0vzdG4cR3Y2bHfFl2t1mDi5AU4dOgU6xTyP1Yun4lGjWoZ9JwNG/cifN4qMxURLuPzeRg4sAtGjegNoZD97x5D6RSvkRE9Ceq3tEc7IYQQQggxHZ7AAeJyYyHy6w/wBKxzDBYXl4CxwXNw//5j1inExJycHLAkahrq1rWelf2OH7+AkYEzWGcQxgQCPkaN7IPBg7qCZ+QI6Np1u7Bg4VoTl5HsBP70Dt3qJbPOyI0Rrh3ilrGOIHmPICwsjHUDyWOUsZHjAPRl3WGsZX974lws95Zy5ZLmzevj91njvngRduSvs5g4eQGWL9+KR4+eISPj2zNL9Xo9Xrx4hb+OnsP2HQfx7t1HVKpYBmIxu0kGAgEfzZvVg1KZidu3Y5h1kK+5ubmiQYMAg55TtUo5eHm54+y5q6B5X+Q/Cvp4YvnS6ejUsSX4fI7ttqLXIfPZZiiuDoE2lT6AI4QQQgghJqbXQPPuHNSJpyF0qwq+2JN1kUFcXV3Qof2P0Gi1uH37Ab0PtCFqtQaHj5xBoUJeKFvWOlbBXb5yG548ecE6gzDk7uaK5ctm4Jdfmhk9UA0AVauWw8OHz/D8ebwJ60h2br1wxA/+crjl07JOMVZDZWzkDrF/kIx1CMlbaLCaWJRMKikNYBcA7l1qBuDWc0eEH/RhnWHTqlergGVLwz5fCS2TpSI4JBwrVmzDu3fGLUWbmanC3bsPsW//cRQt4oOSJSWmTDYIj8dDvbrVkT+/My5evEFvbq2EIkOJ7t3aGvy88uVLoXjxojh58hJopRLyU8sfsGrVLPiW4N7ShtrUJ1BcHQzV8+2ATs06hxBCCCGE2DC9MhGqFzsBnQpCjwBOXWXN5/NRp3ZV1AyojCtXbkMuV7BOIiai0+lw4uQlCIUC1KhRkWmLSqXG1NBFUKs1TDsIO9WrVcCG9eEoU6ZEro/F4/HQoEENHD12DqmpchPUkW/R6Xi499IBbaunQMCxaxj+nz2AimL/oM2sQ0jeQoPVxGJkUgkfwH4A1rUJTA7JlXwEbioCuZI7b6K4pqRvMWxYH/557+DzF65j4KBJuHfvkUmOn5GhxF9Hz+Hp0zgE1KwERwexSY5rjMqVysLPrzhOnbpM+8ZYgaQkGbp2aQ1Hx5zvW/0fpUsVRzl/Pxw/cYH+LfMoJycHzJwehNGBfSES2bPOMYxODeXDJVDcCIRO8Yp1DSGEEEIIyTN00Hy8BlXCYQjylwPfsTDrIIMULuyNDh1a4NWrt3j6NI51DjGhK1ej8e79RzRsUBN8PpuNZ8+fv4F9+/9mcm7CXr9+nTB/XgicnZ1MdkyRyB4BAZWwf/9xaLWcveKXM5LkQmh0PNQsydkJTb7K2Mg3Yv+gm6xDSN5Bg9XEYpSxkaMADGbdYaw5+30Q/cKRdYbN8vJyx5ZNC+DhUQAAsG37QQSPD0d6eobJz/X0nzjs2/c3Cvp4onTp3M9QNJZfSQkCAirjxMmLyMxUMesgn5Tz9zP6+6FEiSKoWrU8jv19HhoNzXzOSypX9se6tXNQq1YV1ikG0yTdRvqlvlAnHAb0NNGCEEIIIYRYnl6VDFXcHuiV7yH0qAWegDuTP0Uie7Rs0RBFCvvg8pXbdBWsDXnw4AliYp6gadO6n1f+s6Qt2w6Y7MK5TeAiAAAgAElEQVQNwh3Ozk5YuGASevdqb5ZtxTw93ODp6YZTpy+b/Njka/dfOqBGSQV8XDn7t+EHZWzkNrF/UCrrEJI3cHMhAsI5MqmkBIDfWXcY69QDZ/wV7cI6w2bx+TysWDYDBQt6AQBWrd6BmbOWmnVZ5eTkFIwNnoMJk+ZDpWK35G2N6hWwfVsECvpwa68uW/Qsl3v31K5VBRvWzYWLcz4TFRFrJhDwMWxoD2zfugjFihZinWMQvSYdGXfCID/bgfamJoQQQgghVkCPzOdbkXaiKdRvjrOOMVi7ds2xT7oClSuVZZ1CTOjM2avo3ScYH5Msv23r5cu3LH5OwlbZMr7Yu3sZmjerZ9bzdOrYEh3atzDrOcgnOj0wfU9BKDI5OwTnAmAV6wiSd3D2J4VwzjIAnLws+UOaEOEHvFln2DSdTo8lSzcjI0OJ+QvWICJyg8XOvX//cfTuG4yPH5Mtds7/5VdSgp07olCmDCdXyLcZiYkfcn2MKlXKYdOm+XB3czVBEbFWhQt7Y8umhRg1sg8EAm5tDaFOPIO0E82R+c8GupqaEEIIIYRYFV3GW6RfHoj0q8Ogz8z9+zNLKla0ELZvi8CwoT0g4OgmpeRr9+4/QtdugYiLS7DYORMTP+DZs9xNpifc0qF9C+zcEYVixSwzET506giUpc8gLeJ1sh0ijnixzsiNn2RSSWfWESRvoFdPxOxkUkkXAD+x7jDW7H0+SFFwazCCi86cvYpmzXtj3frdFj93dHQMOnYajpiYpxY/9394e3tg6+aFqFWrMrOGvC7x3UeTHKdsGV9Uq1beJMci1qdNmybYL13JuX9jvSoJiuuBSL/YBzqF5T5oIYQQQgghxFDqhMNI/bsJVHG7WKcYRCAQYNTIPti8aQEKFaKLHmxFfPwbdO0+GtHRMRY53+Urty1yHsKeSGSP2bPG4vfZYyEWiyx2XrFYhMVRoSbdE5tk78+b+XEultOrMEbKpJL8rCOI7aPBamJW//+LLJJ1h7EO3siPy4/pD7elsFha6T/eJn5A955B+OvoWWYNzs5OWLt6Dlq3bsysIS97+/a9SY6zYOFaHD9x0STHItbDwUGMeeEhWDBvAufe0Kni9yP176ZQxe9nnUIIIYQQQkiO6NUpUNwMhvxCd+jSX7LOMUj1ahVwYN9KtGzRkHUKMZHk5BT07R+CEycvmf1cly/TYHVeUKxoIezcEYWOHdgsyV2sWCH8Pnsck3PnRXMPeHP5YriC4PD2roQ7BGFhYawbiA1TxkZGAmjEusMY71OFGL+tCFQaHusUYiEajRbHjp2HTqdDzZqVweNZ/t9eIODjx+b1ochQWmzWLvkkn5MTevVql6tjbN22H1GLN5moiFiLYsUKYcO6uahbtxrrFIPoFK+huDYCmY9XAtoM1jmEEEIIIYQYTJceD9WLneAJRBC6VQF43LjuRiSyR8uWDeHk6IArV29Dr9ezTiK5pNFocfTYWbi65kelimXMdp6Zs5YiPZ3ev9myZk3rYvWq2ShcmO0KDCV9i0GhUOI2ff5odhkqPt6nCtG4vJx1irGqK2Mjj4n9g2ipPmI2NFhNzEYmldQBsBwAJ0d7Q3cVwj+JlluChViP6zfu4fHj52jcqDbs7IQWPz+Px0P9etXh4pIPFy/dBL2ntQwPjwLo0f1no5//99/nMXnqIvr3sjGNGtXC2tVzUKgQh/YY0uuQ+WwTFFeHQJv2hHUNIYQQQgghuaPXQPPuHNSJpyF0qwq+2JN1UY5VrVoONapXxLnz15CRkck6h+SSXg+cO3cNSmUm6tSpavKLHJ7+E4c1a/8w6TGJ9RAIBAgeNxCTJw2HSGTPOgcAULt2FVy7dgev37xjnWLz/kkUoWyhTBTzULFOMQYPQIAyNnKt2D9IxzqG2CZuTEcknCOTSoQAVoGjA9V/Rbvg4iNuLfNKTOv4iYvo1Wcc06XJe/dqj0ULJ8Pe3o5ZQ16Sm4kJN2/dR3BIOHQ6Gqm2FXw+DyNH9MaKZTM4tey3NvUJ5Gc7IuPONOg16axzCCGEEEIIMRlt8l2knWoD5YN50Gu5M/Bbq1ZlSPeuMOvVuMSy1q7bhXHj50Kt1pj0uLGx/5j0eMR6eHq6YdPG+ejf71fWKQDw+XtXIBAgYtEUuLsXYFyUN8w94I00JWeH5CoDGM06gtguzv5kEKs3FkBF1hHG+CgXIuIwh66gI2Zz//5jdO0WiLg4diuctGzREOvWzoWLcz5mDXmF0MjB6n+evcTQYaHIzOTkzEiSBReXfFi5YhaGD+vJZDsAo+h1UD5ajrRTP0GTdIt1DSGEEEIIIeah10D5aBnSTrWEVnaPdU2O+Xh7YNvWCHTu3Ip1CjGRw4dPY8CgiUhLM90k4fj4NyY7FrEetWpVxn7pCtSoXoF1CnQ6PRYv2YSevcZAo/k0YO3p6YaIhZMgENBQkbl9SBMi6ginxx3CZFKJhHUEsU30G4iYnEwqKQEglHWHseYf9EZqhoB1BrES8fFv0LX7aNy994hZQ0CNiti+LQIFfbiz1BkXeXgYPov03buPGDhoElJTObvnDPkfZcv4Yu/uZWjYIIB1So7pMl5DfqEblA/CAZ2adQ4hhBBCCCFmp0t7hrQz7aB8tBzQc2NFUjs7IWaEjcasmWNoBTUbce3aHXTvGYQ3b9+b5Hgv41+b5DjEOvB4PAwe3BXr14ZbxZXLSUkpGDh4Ipav2IY7dx9iydItn++rWbMyAkf1ZReXhxy6lR9XnnBnBb//4QRgGesIYptosJqYw3IAjqwjjHHinjPOxNAVrORLyckp6N1nHM6cucqswc9Pgp07olC6dAlmDbaulF9xgx4vlysweMhkvKF9fWzGz22bYueOKBQtWpB1So6pXx1C2omW0Ly/wjqFEEIIIYQQy9JpoHwQDvmFbtBlcGeQr1PHlti+NQIFC3L66jry/548eYGu3QLx6NGzXB/rFV1ZbTNcXPJhxbIZGDO6v1VcsRwdHYMOHYfi0qV/V2Jbs3Ynrt/4d4WKQQO7oHHj2izy8py5B7yhyGT/fWGk1jKppCPrCGJ7OPsTQayTTCrpAqAl6w5jyNIFWHDIm3UGsVJKZSaGj5yGXbuPMGvw9vbAti2LULNmZWYNtszPL+er2Gg0GowcNR0PTfBmlLAnFAoxZfIwzAsPgVgsYp2TI3pNOhQ3xyH92nDo1SmscwghhBBCCGFG8/4K0k60hDrhMOuUHKtQoTSke5ahTu2qrFOICSQmfkCPXmNw+crtXB3nJQ1W24Ty5Uth394VaNSoFusUAMDmLfvQs/c4vE388MXtOp0e40PCkZr2abVAHo+H8LnjOTWBn6veyuyw9BinV9BcLJNKXFhHENsiCAsLY91AbIRMKnEFcAgAJy9NnrWvIGJeiVlnECum1+tx+synqxdZDRiLRPZo07oJ4uJe4cnTOCYNtmrYbz3g6en23cfp9XpMmDgfJ09dtkAVMTcPDzesWjkTLVs0ZJ2SY9qk25Bf6AnN+0usUwghhBBCCLEOukyoEw5Dp0iA0KseeHx71kXf5eAgRts2TaFWq3Hr1gPWOSSXVCo1Dh8+gyJFfFCmjK9Rx1gUsR46HTeWtSdZ69K5NaIip6JAAfbjeOnpGRgfEo4NG/dm+30ll6cjIeEtWvz/ZyIikT1q1KiI/QeOQ6vVWjI3z3n4WoyqxTNQqAAnt3NzBuAs9g/6i3UIsR00WE1MRhkbGQGgEesOY5yJyYfVJz1YZxCOuHb9Lt6+fY8ffqgJPt/yC1QIBHz8+GMDKBQZiI6Otfj5bZGjowPGBw+GQPD9/eoXLlqHnX8cskAVMbdq1cpj4/p5Bl1Vz5ReC+WjpVDcGAu9Kpl1DSGEEEIIIVZHmxID9atDELpVAd/B+q8O5PN5qFunGkqXKo5z569DrdawTiK5oNPpcPzERdjb2aF69QoGP3/b9oPIyFCaoYyYm1gswuxZY/HbkO45+mzJ3J48eYF+A0Jw47+W+c72sU/jUKSID8qWLQkA8PR0g4dHAZw+TduNmdudOEf8XD0FdgI96xRj1FDGRv4l9g/izj4cxKrRYDUxCZlUUgef9qrmsW4xVGqGAGM2F0GGilbFJzkXE/sUDx48QbOmdWFnJ7T4+Xk8HurXq4F8+Zxw8dJNi5/f1jRuXAdtWjf+7uO2bTuAyKiN5g8iZtejxy9YtGAinJ2dWKfkiE7xCumXB0D1ci8AmmlPCCGEEEJIdvTqFKji9gA8HoTuNQCe9X/eU7KkBM2b1cflK7eRnJzKOofk0uUrt/HhQzIaNAgAn5/zj0r37fsbScm0zRPXlChRBBvWhaNu3WqsUwAAB/88iWHDp+HDh5xPcr985TZa/dQI+fM7AwDKlyuFVwlv8fAhbX9nTmkZAmSo+KhTOp11ijF4+DRgvVbsH8TJ0XZiXaz/1RqxejKpRAhgFTg4UA0AEYe98FFu+cFGwn1nz11D7z7BSEpi90aib58OWLRwEuzt7Zg12IImjWt/9zHHj1/A7DnLLVBDzEksFmFeeAimTh4OoZAbv/tV8fuRdrIFNB9vsE4hhBBCCCGEG/QaKGMWQn6uM3SKV6xrcsTXtyh2/7EUzZvXZ51CTGDnH4cwYlQYlMrMHD/HGpaOJoZp2aIh9uxahlKlirNOgUqlxrSwKIwPCTfo+w74tGT4uPFzv1j6Oyx0lNFL2pOc23OlAO7EObDOMFZVAIGsI4htoMFqYgpjAVRkHWGMi4+c8Fc0vRAkxrt3/xG6dg/Ey3h2K5781PIHrFszBy7OnNwunjmBgI9GP9T65mNu3XqAcePnQqejiYJcVrRoQezcEYWf2zZlnZIjenUaFNdHQXE9EHq1nHUOIYQQQgghnKP5eANpJ1tAFb+fdUqOODk5YElUKMYE9YdAQB/bct3p01fQu8+4HF/k4Fogv5mLiKkIhUJMnjQMkRFT4OTEfqAxISER3XqMxh+7Dht9jDt3YrF8xbbPX4vFIiyOnIp8+RxNkUiyodMDs/f5QKXh5HWAADBdJpUUZR1BuI9e9ZBckUklJQBMY91hDLmSj7kHfFhnEBvw8uVrdOs2GvfuP2LWEBBQCdu2LoKPN+29bqi6darD1TX7SSv/PHuJocNDkZmpsmAVMbWGDQKwd/cylOXIrGDNx+tIO9kSqvgDrFMIIYQQQgjhNL1aDsX1QE5NAh08qCvWrP4dBWjwkvPu3nuErt0C8fLl9y9yqFrF3wJFJLd8vD2wbctC9OrZjnUKAODM2ato33EoHjx4kutjrVy1HbduPfj8tURSGHNmj8v1ccm3vfxgj1UnOPuZbj4AS1lHEO6jwWqSW8sBsJ8+ZoTFR73wPpUbS8AS6/cxSYbefYJx9tw1Zg2lShXHzp2LrWLpIS7p07t9tve9f5+EQYMnIyUlzYJFxJR4PB6GDe2BlStmwcWFA6sPfF6usAtnliskhBBCCCGEC7i2vU7dOtUg3bMM5cuXYp1Ccull/Gt06RaIO3cffvNxTRrXsVARMVa9etWxT7oClSuzn1ig1eoQEbkBQ4eFIjXVNBNxtFodgkPmQi5XfL6tefP66Nevk0mOT7K345IbYl6JWWcY62eZVJL9B6yE5AANVhOjyaSSLgBasu4wxrWnTjh4g2anEtPKyFBi2PBp2Cs9xqzBx9sD27YuQkBAJWYNXFLStxjq1aue5X3p6RkYPGQyXr9OtHAVMRVnZycsXzodo0b2AZ9v/csp6dLjkHa2E5QPFwN67fefQAghhBBCCDGITvEK8nOdoYxZCOg1rHO+q2BBL2zfGoGOHVqwTiG5lJycgj59g3Hq9OVsH1O8eBH4+tJqutaIz+dhxPBeWLPKOlY8+Jgkw4CBE7Bq9Q7o9abdsi4hIRHTZyz+4rZxYwagerUKJj0P+ZJOB8yUFoSau8uBL5ZJJc6sIwh3CcLCwlg3EA6SSSWuAA7h0zIPnJKh4mP0piKQKwWsU4gN0uv1OHXqMng8HmoyGjAWiezRpnVjvHiRgKdP45g0cEVQYD9UqFD6q9s1Gg2GDZ+G29ExDKqIKZQqVRwb189DlSrlWKfkiCpuN9IvD4Qu/SXrFEIIIYQQQmycHpoPV6F+dx52nnXAs3dlHfRNQqEATZvUhaenGy5evAmdTsc6iRhJo9Hi6LFzKFAgPypWLJPlY0Qi0TcHtInlubq6YEnUNHTq9BN4PPYDiTdv3Ue//iF49Pi52c7x+PFzFJcURunSJQAAfD4fDerXwME/TyEjQ2m28+Z1snQB9ABq+Cq++1gr5ALAUewfdJR1COEmGqwmRlHGRi4C0Jh1hzEij3jh+j9OrDOIjbt27Q7evfuIhg1rMrmiUyAQoMWPDZCerkD0nViLn58LvLzcMWvmGAiFX24HoNfrMXHSApw4eYlRGcmt1q0aYcXyGfDwcGOd8l16dQoUN8Yg89EyQKdmnUMIIYQQQkieoc94C1XcLvDFXhC4lmed810VypdGvXrVceH8dcjTOTmQQfDpM4ez565BpVKjdu0qXw1+li5dHAf/PGmyZZ1J7lSuVBYbN8xD+XLWsRz/ho17ETw+HHJ5utnPdfnKbbRu1fjzlmpOTo6oUL40/jx00uRXc5N/3XvpgAZl5XB35uSKewHK2MhDYv+gN6xDCPfQYDUxmEwqqQZgFQD2U8kMdPu5IxYc8madQfKIBzFPEPvwKZo1rfvVgKgl8Hg81K9fA05Ojrh06ZbFz2/tpoWOynLvr4jIDdi+408GRSS3BAIBQsYPQcj4wbCzs/zPnKE0768g/UIvaJPo55MQQgghhBAmdGqo3/wNbeoT2HnXB09g3fuF+nh7oO3PTXH//mMkJNCWVVx289Z9vHz5Go0b1YZA8O9OnXw+HwUK5Mfx4xcY1hEA6NmjHRYtnIT8+dmvbCyXKzA2eA42b9lnsYFilUqN+w8eo90vP36+EKdIER/YCYW4fOW2RRryIr2eh/vxDvi5egr43NvElw+gkjI2cr3YP4h1C+EYGqwmBpFJJTwAewAUY91iKLWGh6AtRZCioOW/ieW8ePEKly/fRrOmdeHgwOZNb9Uq5eDrWwynTl+m5cL+X+XK/pg8cehXM5i3bT+IiMj1jKpIbri7uWLliplo3aoR65Tv02mgjJkPxe2J0KtTWdcQQgghhBCS5+nSnkAdfwAC1wrgOxVhnfNNjg5i/Ny2KTKUmYimras47fHj57h9+wGaNq0Lkcj+8+1lSpdAYuIHxMQ8ZViXdzk6OiB8bggG9P/1i4kErDx69Az9BoTg1q0HFj/3mzfv4eTkgGpV/119olq18ngQ8wQvXiRYvCevSJILIbLTo0rxDNYpxigK4LnYP+gO6xDCLTxasoEYQiaV9AawiXWHMdac9MC60+6sM0geJZEUxtrVv6No0YLMGq5du4PhI8OQlmb+pYKsGY/Hwx87F6PS/+wPdfzERQSOngGdjv4uco2fnwRrVs1GwYJerFO+Syd/hvRro6CV3WOdQgghhBBCCPlfPD7EpX+D2H8swLf+1Zr27fsbU6dFQqPRsE4huVC6dAmsXjUbPt4en29TqdTo2WsM7t57xLAs7/ErKcHiqFD4+hZlnQLg08/49JlLoFRmMmtwdHTA0SPr4eX17+fqqalydOg0DK9evWXWZetEdnpsH/kchd04uWVcIoAyrh3iUliHEO5gPzWIcIZMKnEBEM66wxhx7+2x+Zz1711KbFdcXAK6dh+NBw+eMGuoWbMytm1ZBO//evOTF3Xs0OKrgepbtx5gXPAcGqjmoDq1q2LHtkhODFSrXuxE2qnWNFBNCCGEEEKItdLroHy0HGln2kEnf8665rvat/8Ra1bPhrOzE+sUkguPHz9H166j8Pjxv99z9vZ2WLx4GtzdXBmW5S1t2zTB7l1LrGKgOjNThamhEZg4eQHTgWoAUCgyED5/9Re3ubjkw+LIUNjb2zGqsn2Zah7mHeTsdqbeAMJYRxBuocFqYohpAHxYRxhj7kFvqLWc22Kb2JiPH5PRq884nL9wnVlD6dIlsHNHFPz8JMwaWCpVqjimTB7+xW3PnsVj6PBQZGaqGFURY3Vo34ITH8zotZlQ3BwLxa0Q6DUK1jmEEEIIIYSQ79DK7iHtdBuoXx9jnfJd/5nAW6gQZwc1CIC3iR/Qo9cYXLka/fk2H28PREZMgUBAWxqak729HaaFjsT8eROYbeH33+Lj36Bb99HYvecv1imfHT58Gtev3/3itnLl/DBl0vBsnkFM4epTJ/x914V1hrFGyKSSCqwjCHfQntUkR2RSSTkAG8HBCQ6HbuXHrssFWGcQAgBQqzU4cuQsChX0gr9/SSYNzvmc0KZNE0RHx+D163dMGlhwcnLAxvXz4OHx7yoL798noU+/YLx/n8SwjBgjcFRfTAgZAj7fuv8s6RSvkH6xJzSJZ1mnEEIIIYQQQgyhU0H96hCgU0PoWQfgWe9FEG5urmjdqhGuXb+Ld+8+ss4hRlKp1Dh85DSKFi2IMqVLAAAKF/ZGvnyOuHDhBuM621SokDfWrv4dTZvUZZ0CADh1+jIGD56MVwnWt7z2/QeP0aVzqy8+hylfvhRevXqLh4+eMSyzbXfiHPBz9VSI7Di3GiQfQDmxfxAnt5QllkeD1SRHlLGROwD4se4wlEwhQPDWwshUW/dgBtcMHtwVInt7xL96wzqFk/R6PU6eugShUIAaNSoyaRCJ7NGmdRM8f/4KT/+JY9JgaQvnT0T16v/+/05Pz0C//iF49jyeYRUxlJ2dEOFzx6NH959Zp3yXJvEc5Bd7QpdO32OEEEIIIYRwlebjNWiSb8POpwl4AvZXXWbH0dEBP7dtisePX+D5i1esc4iRdDodTpy4CJHIHtWrfboosUplf8TFJXyxTDjJvR8a1sS6NXNQrFgh1inQanWIiFyPWbOXWe3Kf0lJMri6uqByZf8vbq9fvwZOnb6Cjx9ljMpsW4aKjzQlH/XLprNOMUZxZWzkQ7F/0APWIcT60WA1+S6ZVNIJQAjrDmOEH/DB/XgH1hk2pZy/HxYtnIx27ZrTC+VcunI1Gh8+JKNBgwDw+ZafoS0QCNCiRQPo9Xpcv2Hbe+j269sRfXp3+Py1RqPBsBHTcPt2DMMqYigXl3xYvWo2GjeqzTrlO/RQPloGxa3xgDaDdQwhhBBCCCEkl3TpcVC/OgShR23wxV6sc7IlFArx00+NkJIix917D1nnkFy4fPk2kpJkqF//02dGDRsE0ICgiQgEfASO6oOwaaMgFotY5+DDhyQMHR6KPw+dYp3yXdF3YtG1axuIRPafbxMKhahTuyr2HzgOlUrNsM52PXojRs2SCni7alinGKO2MjZytdg/iL45yDfRYDX5JplU4gjgIID8rFsMdeOZIxb/Zb1vILiIx+MhKmIqChXyglKZiVmzlyEjI5N1Fqfdf/AYjx49Q9MmdSAUCi1+fh6Ph1q1qsDXtxjOnrsGjUZr8QZzq1G9AubPm/DFMkUTJy3AiRMXGVYRQxUtWhCbNy5A+fKlWKd8k14th+LaCKiebQHAuSWaCCGEEEIIIdnQq1OhfrkHfIeCELiWY52TLR6Ph4YNA+Ds7IRLl25CT29LOOve/X8/M3r37iM2b9lHn8PlkrubK5Ytm452vzQHzwqW9r9+4x769Z+Ap09fsE7JEZVKDQcHMQICKn1xu6urC4pLCuOvo+cYldm+B6/E+KVGCqx8N7ysuADgi/2DTrIOIdaNe9/axNImAijGOsJQag0P4Qe8WWfYnJ/bNkW1auUBAPsPHEdSUgrjIttw8tQl9O0fApkslVlDq59+wLYti+Dt7cGswRzc3QsgYtEUCASCz7ctilyPAwdPMKwihqpcqSz+2LEYJUoUYZ3yTdrUJ0g73RbqN3+zTiGEEEIIIYSYgV6bCcXNsciIngrorPsisT69O2Bx1DSruHKUGO/kqUvo0zcYAwdNos/hcql6tQrYJ12B2rWqsE4BAKxdtwt9+wXjw4ck1ikG+TRpQvnV7T/+2AB9+3TI4hnEFJ69E2HrBTfWGcYaI5NKSrOOINaNBqtJtmRSiS+AYNYdxthw1h3xH+2//0CSY05ODhg3diAAQKfTY/2GPYyLbEt0dAy69RiNhIREZg3ly5fCnl1LUaliGWYNpiQQ8BG5aDI8Pf99Ibd9x59YvXonwypiqObN62PTxvlwc7PuBT7UCYchP/MLdPJnrFMIIYQQQgghZpb5bDPk5zpDp2T3Hj4nmjWtiy2bF8DdvQDrFJILd+4+xMv416wzOK1f347YvGk+vLzcWacgLS0dw0eEYcHCtdBqdaxzDCaTpWLnH4ezvC943KDPFzoR01t/2h0JSXasM4xhDyCKdQSxbjRYTb4lEgDnpl++eG+PLec4O8vIag0f1vPzoN/Jkxfx8iW9SDa1589foUu3QMTEPmXW4Onphi2bF6JNmybMGkwlaHT/L5YlOnHyEmbNXsqwiBiqX79OiIqYat1XAui1yLg3G+lXh0GvSWddQwghhBBCCLEQTdItpJ1sBc2Hq6xTvqlihTLYtXMxSvpybuFEQnItXz5HLIkKRcj4IV+susdK7MN/0LHTcJw8dYl1Sq5s2Lgny/2pBQIBIhZOhrubK4Mq26fS8BB+kLOrybaUSSW/sI4g1osGq0mWZFJJKwBtWXcYSq8Hwg/4QK1lv+eILfH1LYrevdp//nrP3qMMa2zbhw9J6NV7LC5dusWsQSSyx4J5EzBmdH+r2L/HGJ1/bYWBAzp//vr27RiMC54DnY426+ICgYCP0KkjERI8GHy+9X4P6jM/Qn6hBzKfrGadQgghhBBCCGFAn/kB8vPdkfl0PeuUbypc2Bs7dkSiVq3KrFMIsZgyZXwh3bMczZvXZ50C4NPnqV27BdrEVfLv3n3EkSNnsrzP29sDCxdOgkBAQ0/mcO2pE47dcWGdYawImVQiZh1BrJMgLCyMdQOxMjKpxB7AQQDs10Ux0KFb+bHrCi1tZEVhOGUAACAASURBVGoL5k1E8eKf9orNzFQhbMZiaDRaxlW2S63W4PCRMyhc2Btly/gy66hevQL8/UvizJmrUKs1zDoM1atnO4ROHfF5oP3581foNyAEcrmCcRnJCQcHMRZHhaKtlV/dr02Ohvx8D2hTYlmnEEIIIYQQQpjSQZN4Fjr5cwh9GoHHt84lWkUie7Rp3QRv3rzDw0e0fRGxbe3b/4ili6dZxRL4SmUmQqdFYdnyrdBqbefzVJVKjbZtm2Z5X5EiPhAI+LhyNdrCVXnDnThH/FIjBSI7zl2UUwCARuwfdJZ1CLE+NL2FZGUsgFKsIwwlSxdgyVFP1hk2p3mzeqhXr/rnr69dvwOlMpNhUd6g0WgQMmEeVq9hu79y0yZ1sXN7JAoX5sYSM4MGdsHkScM+D1R/+JCEgYMnQiZLZVxGcsLT0w3btixCox9qsU75JtWLHUg7+yt0GdyfDU0IIYQQQggxDVX8AchPt4MuPY51Srbs7ISYOycYI4b3Yp1CiFmIRPaYNXMM5sweZxVbir18+RpduwVCuu8Y6xSTu3zlNlLT5NneP2RwN6v/fIerktMFWHKMs+MgITKppDjrCGJ9aLCafEEmlRQBMJl1hzEi//JCagb7vUdsiVgswoSQ37647ezZ64xq8qZFEesxY+YSpstXly5dArv/WIrq1Sowa8iJkSN6Y+yYAZ+/Tk/PwOAhU5CQkMiwiuRU6dIlsOuPJShXzo91SvZ0KihuhUBxawKgU7GuIYQQQgghhFgZbepDpJ1qA/XbU6xTvmnE8F6YOycYQqGQdQohJlOsaCHs3BGFTh1bsk4BABw/cREdfx1usysZqNUanD59Jdv7eTwe5oWHcOYCGK7582Z+3IlzYJ1hDAcAEawjiPWhwWryvxYAcGIdYajr/zjiaDRn92qwWgMHdP7qBcWDmMeMavKu7Tv+RODoGcjMZDc45uaWHxs3zLOaF/z/K3jcIAwf1vPz1xqNBqNGz0BM7FOGVSSn6tathu1bI1DQx3pnheoyXiPtbCeoXrBd7YAQQgghhBBi3fTqVKRf6g9lbAQA612itd0vzbFuzRy4OOdjnUJIrjVtUhd79yyDf9mSrFOg1WoRPn81Ro6ajrS0dNY5ZnXs2Plv3u/ikg9REVNhb2+d2yNwmV4PzD3gA42WxzrFGO1kUkkL1hHEutBgNflMJpU0AtCFdYehVBoewg/SDC1TK1zYGwMHdP7q9pSUNAY15PiJi+g3IITp/387OyFmzRyDiRN+g0BgHX8+eDwepk4ZgQH9f/3i9ilTI3Dx4k1GVcQQnTq2xJpVs5EvnyPrlGxp3l9C2snW0CbfYZ1CCCGEEEII4QQ9lLGRSL/UD3q19W5LVatWZezYwZ2tvwj5XwKBAMHjBmHZ0jA4O7O//urdu4/o3ScYGzbsYZ1iERcu3vjudpEVKpTG5EnDLFSUtzx/Z4+t591YZxhrsUwqsWcdQayHdYw2EOZkUokQwBLWHcbYcMYdrz7S7zVTmxDyW5Z7u6SkZL8XCTGvW7ceoFuP0Xj9mu2y1n16d8CqFbOYvwng83mYOSMIPbr//MXtEZEbsP/AcUZVJKd4PB6CRvfDrJljIBBY7xYOmY9XQX6hJ/SqJNYphBBCCCGEEI5Rvz2NtFNtoE2JZZ2SrZK+xbBr52JUrFCGdQohBvH0dMPGDfO+uoCBlatX76B9x2G4ees+6xSLUanUePzkxXcf16Vza/zctqn5g/Kg9dwdGykNIIh1BLEeNFhN/mM4AOvekDYLL95zevaQ1apbtxqaN6uX5X2pqXRlNUvPnsWjS7dA5vvd1K9fA7t2LkHlSmWZnD9/fmdERYZ+tSz5jp1/YtXqHUyaSM7Z29thwbwJGDK4G+uUbOk16Ui/OhQZ938H9FrWOYQQQgghhBCO0qXHQX6mPVTxB1inZMvdvQC2bF6Apk3qsk4hJEdq1qyM/dIVCKhRkXUK9Ho9Vq/eif4DQ/DxYzLrHIuLzeEWfDOmj0apUsXNG5MHcXzV2SkyqaQw6whiHWiwmkAmlbgBmMa6wxjhB72h5ua+DFZLKBRiyqTh2d5foEB+C9aQrLx/n4Sevcbg8pXbTDtKlCiCnTuiMD0sEC4ultvjqn79GvjzwOqvJlScPHUJs2Yvs1gHMU7+/M5Yvy4crVs3Zp2SLV3aM8hP/wx1whHWKYQQQgghhBAboNdmQHF9FDLuTgf0GtY5WRKLRViyeBp692rPOoWQbPF4PAwe1BUb1oXD3b0A6xykpsoxdHgoFkWuh1arY53DRGzsPzl6nFgswpKoUDg5OZi5KO+5/o8jjt91Zp1hjHwAfmcdQawDDVYT4NNANfu/7gY6ftcZt59b7x6nXNW7V3v4+hbN9n6/khIL1pDsyOUKDBo8GX8eOsW0g8fjoUvn1jh6ZAPa/dLcrOdydHTAtNCRWLv6d3h5uX9xX3R0DMaOm5Nn3xhwRbGihfDHjijUqG69C3moXx9D2pm20KblbGYwIYQQQgghhORU5tP1kJ/vBp3yPeuULPH5PEyaOBSTJw0Dn08XhxDr4uKSD8uXTseYoP4QCNgPazx48AQdOg3DmTNXWacwFfswZ4PVAFC8eBHMnjXWjDV51+KjXshQsf+5MEIvmVRSjXUEYU8QFhbGuoEwJJNKSgHYAMB6NwzNQoaKj+CtRZCeyclfwFbLw8MNi6NCYW9vl+1j7j94jLt3H1qwimRHp9PhxImLEItFqFatPNMWBwcxmjWrh1o1KyPhdSISEky3r7ZYLELvXh0QGTEFNQMqfXX/ixev0Ld/CORyhcnOSUyvcqWy2LhhHgoW9GKdkg09lDELkREdCuhUrGMIIYQQQgghNkqnSIA6/gCEHgHgO/iwzslS5Upl4e/vhxMnL0GrpW2RCHvlyvlh4/p5qFyZzXZ0/2vXriMIDJqJ5ORU1inMyeXpBm3z5ucnQVpaOu7ciTVjVd6jyORDp+ehZknOfT7KA1BW7B+0kXUIYYtG+sh8ANmPTFqpjWfd8C5VyDrD5gSPG/jdpVhKly5hoRqSE3q9HgsWrsWs2cuh0+lZ5yAgoBI2b5yPI4fWoXev9nBxNn55cHf3AujXtyNOHt+M8cGD4Ob29RL0Hz8mY+DgSZDJ6M2BNQsIqIQN68Oz/De0CjoVFNdGQflwCQD2P0eEEEIIIYQQ26ZTJkJ+rgvUr4+xTslWk8Z1sHrlbDg60pK9hK3OnVth5/YoFCnCfnKHUpmJkAnzEBoWCZVKzTrHKigUSoOfEzxuIKpWLWeGmrxt58UCePnBnnWGMX6QSSXtWEcQtnh6PX0om1fJpJIfAJxh3WGoVx/t0W1xcdqr2sSqVi2H7VsjwON9+/9rapocjRr3gEKRYaEyklM//tgA88NDIBJZz4sSpTITfx+/gBs37+H+vcd4/OQFNJqs9+eysxOiaNGCqFe3On78sQGqV6vwzWXHFIoM9Ow9FjExtFyzNWtQPwBLFodCLBaxTsmSXpWM9MuDoPl4nXUKIYQQQgghJK/h8eFQcQpEfgNYl2QrOjoGg4dMQWqanHUKyWPEYhHCpo0y+7ZzOfXixSuMDJyBJ09esE6xOvfvHoFQaNiFZYmJH9C+41AkJaWYqSpvql0qHZF9XrHOMMYTAOVdO8TRLJA8igar8yiZVMIDcAMA5/YDGLO5CC49dmKdYVP4fB727F6Gcv5+OXr8rNnLsXXbfjNXEWPUqF4By5fNgIuL8Vc0m1NmpgovXrxCRoYSykwVMjNVEItEKFasILy9PXO8J5ZWq8WQoVNx4cINMxeT3GjerB4WLZwMOzvrXAlDlx4H+cW+0MmfsU4hhBBCCCGE5GGikn3hUGkawLPORTBjYp9iwMCJSE6mQSViGcWLF8GSqFCUKlWcdQoA4Njf5zFp8gKkp9PFO1m5deOAUaswXLp8CwMHTbSK1SJtybweCWjoz8kJRqNdO8RFsY4gbFjnKyBiCb3AwYHqC4/y0UC1GXT+tXWOB6oBoHfvdjkeVCSWdePmfXTvEYQ3b96xTsmSSGSPMmV8UaVKOdSuVQU/NKyJWrUqo2BBL4O+pyZPXUQD1VaubZsmiIyYYrUD1ZqkW0g73Y4GqgkhhBBCCCHMZf6zEelXBkOvtc6BsHL+ftiyeQE8Pd1Yp5A8oGWLhti7e5lVDFRrNBrMmbsSgaNn0kD1N6jVWa+i+D1161TDyBF9TFxDIo94QaXh5Gf3oTKppADrCMIGDVbnQTKpxBHAbNYdhlJreIg47MU6w+bkz++M0YF9DXpOsaKF0LRpPfMEkVx7+k8cunQLxKNHtjkIFxm1Efv3H2edQb6h86+tED43BAKBgHVKltQJR5B+viv0qiTWKYQQQgghhBACAFC/OQ75uc7QKd+zTsmSX0kJtm1dhEKFvFmnEBslFAoxaeJQREZMgZMT+73SExM/oFefcdi0Wco6xeoZugT4f/ttSDc0bBBgwhryOtkOW85zcnKRG4AprCMIGzRYnTeNBVCEdYShtl1wQ0KSHesMmzM6sC9cXV0Mfl5Y6EgU9PE0QxExhXfvPqJHrzG4evUO6xST+mPXYaxctZ11BvmGPr07YMb00Va7+kLmk9VIvzoMem0m6xRCCCGEEEII+YI2+S7kZ36BNvUJ65QsFStaCNu2LoJEUph1CrExPt4e2Lp5AXr3as86BcCn5anbdxyK27djWKdYPXf3ArmaXMDj8TB/3gSaCGNim8+5462Mk2MpI2RSSUnWEcTyaLA6j5FJJT4AxrPuMFRiihAbz3JyNpBV8y9bEl06tzHque7uBbBs6XSIxSITVxFTkcsVGDh4Ig4fPs06xSROnb6MGTOXsM4g3zD0t+6YOOE31hlZ02uRET0FGfdmA6C9kAghhBBCCCHWSadIgPxsB2jeX2KdkqWCPp7YtmWhVSzRTGxD3brVIN27AlWqlGOdAr1ejxUrt2PgoIlISqI92nOiRPHcT17JzFTB2Zm2/jSlTDUPkUc4uUqtPYBw1hHE8miwOu+ZBSAf6whDLT7qBaWavl1NbeqUEbm6+rFcOT/MnjnGhEXE1NRqDcaNn4sNG/awTsmVO3diMWbs79BqdaxTSDbGBPVH4Ki+rDOypNekI/3yAGQ+28I6hRBCCCGEEEK+S69OhfxiL6jirPO9vIeHG7ZsWoDy5UuxTiEcxufzMGJ4L6xdPQdubvlZ5yAlJQ1DfpuCqMUbodPRJPecKlGiaK6eHxP7FL92GWmz2xmydCYmH64+5eQkgI4yqaQ+6whiWTT6l4fIpJJKAPqx7jDUzWeOOHnPmXWGzfm5bVNUq1Y+18dp3boxgkb3A49nnUv+kk+zQsPnr8acuSuh13PvxfaLF6/w27BQKJW0bLM14vF4mDJ5GAYP6so6JUs6ZSLk536F+q1trDBACCGEEEIIySN0GihujoUyNoJ1SZZcXV2wcf08k3y2RCynerUKEAjYDwkU9PHEpo0LMGJ4L6vYRuze/Udo33EYzp2/zjqFc0qUMH630VOnL6NHzzFITPxgwiLy3xYd8oJGy/5nzAiLZFIJJ8OJcdj/ZSKWtBAc+zfX6nhYeIiTy1VYNScnBwSPG2Sy4w0Z3A1LFk9DvnyOJjsmMb1Nm6UIGjMbKpWadUqOffyYjEFDJiM5mZZeskZ8Pg+zZo5Bzx7tWKdkSZv6EPLT7aCVPWCdQgghhBBCCCFGUcZGQnFjDKDTsE75irOzE9atmYM6tauyTiHfIRAIMCHkN2zbugizZ45letFJ8+b1cWD/KgTUqMis4b9t3/EnuvcIwuvXiaxTOKlu3epGPW/Dxr0YMTIMGRlKExeR/xb3wR47LxVgnWGMAADdWUcQy+HUwCUxnkwqaQWgGesOQ+256opn72hPZFMbPqwnPD1Nuwd4s6Z1sWfXUviVlJj0uMS0jh47hwGDJiItLZ11yncpFBkY/NsUxMe/YZ1CsiAQCDB/3kR07NCCdUqWNO/OQ362I3QZr1mnEEIIIYQQQkiuqF7uhfxiT+jVqaxTvuLgIMbKFTPRqFEt1inkG3Q6HUqW/LRcc7t2zTF50lCLN4jFIswIG40lUaFwcWG/S2VGhhLjxs/FjJlLoFZb32QQLihRogjKlvE16DlarRbTwqIQPm8VLbduIetOu+NDmpB1hjF+l0klYtYRxDJosDoPkEklQgALWHcYKjldgDUnPVhn2Bxf36Lo3au9WY5dvHgR7PpjMX5q+YNZjk9M4/r1u+jTN9iqr1bWarUIHD0LDx48YZ1CsmBvb4cli0PRulUj1ilZUr3YBfnFvtCr5axTCCGEEEIIIcQkNO8vQ362A3SKV6xTviIS2WPp4mlo2aIh6xSSDb1ej+Dx4Xjz5h0AoGePdhgd2Ndi5y9Txhd79yxD586tLHbOb3n2LB6/dh6JQ4dOsU7hNEM/A05LS8egIZPxx67DZioiWclQ8bHkqCfrDGMUAzCGdQSxDBqszhsGAfBnHWGoZcc8IVfSt6ipTZ44DEKh+WZSOTo6IGLRZEydMgKOjg5mOw/JnZjYp+jZa6zV7gkzNTQS5y/QPkHWSCwWYeXymWjSuA7rlCzooYxZAMWtYEBPs6IJIYQQQgghtkWb+gRpp3+BNvku65SvCIVCLFwwCe3aNWedQrIhk6UicPTMz1cR/zakO4JG9zPrntF8Pg+9e7XH7j+WoKRvMbOdxxBH/jqLTp1H4Ok/caxTOK/VT41y/NiEhER06z4aly7dMl8QydaxOy6IfsHJz+onyKQSb9YRxPx4ej0ttWDLZFKJC4CnADg1debBKzEGrpKAvj1Nq1nTuli6JCzb+zUaDc6fv4EbN+/h3buPeP8+Ce/fJyE1TY4SJYrCv2xJ+JctibL+JVHKTwKBQPDN8715+x7TZyzGmTNXTfxfQkylSBEfbFw/D0WK+LBO+Wzxkk1YvmIb6wyShXz5HLFyxSzUqF6BdcrXdGoobo6FKv4A6xJCCCGEEEIIMSuewAGONZfArqD1DQzr9XrMnLUU23f8yTqFZKN7t7YInTry89dnz11DcPBcpKaZdnWy6tUqYPLkYSjn72fS4xpLrdYgfN5qbN22n3WKTShfvhT27l6Wo8dGR8dg+IgwfEySmbmKfEspn0xsGvYCfO5dH7jatUPcENYRxLxosNrGyaSSuQBCWHcYQqcHBq6UICaBtiMwJZHIHkcOrUPhwl9PRLp9Owb79v+NY3+fR0pKWo6O5+nphi6dW6Pzr63g5eX+zccePXYOs2Yvx4cPSUa1E/Py8nLHhvXhVjHDddeuIwgNi2SdQbKQP78z1q75HRUrlGGd8hW9Sob0K4Oh+UATYwghhBBCCCF5BI8Ph0qhEJXsx7okS/MXrMG69btZZ5BsLJg3AW3aNPn89cuXrzF8ZBiePHmR62MX9PHEuHGDrGrrsDdv32P06Jm4c/ch6xSbsWLZDDRuXPu7jzt85AwmTV6AzEyVBarI94xt8w6/1k5mnWEoLYAqrh3i7rMOIeZDg9U2TCaVFAfwEICIcYpBDt7Ij9/3W89VnrZixPBeGDG81xe3JSenYM7clTj450mjjysQCNC8WT1079YWNWtWzvZxqWlyLFi4Frt3/wX6vWN9ChTIj3Vr5zCd7Xr69BWMGBUGrVbHrIFkzd29ADasm4vSpUuwTvmKLv0l5Jf6QJf2jHUKIYQQQgghhFicyK8/HCpOBXjWd6ncsuVbsWTpZtYZJAsODmLs3rUEfiUln2/TaDTYf+AEVq/ZiZcvXxt8TLFYhAH9f8WggV0gFlvPx9EXLtxAcEg4kpNTWKfYjIoVymD3riXffdzyFduwZOlm+izYijg7aLE76DlcHbWsUwx1zLVDXEvWEcR8aLDahsmkkh0AurLuMESako9fI3whS//28tLEMIUKeePIobVfvFA8fOQMZs1eZtIXan5+Egwd0h2tWjUCj5f1fjc3bt5H6LQIPHsWb7LzEtNwdnbC6pWzUbVqOYuf+87dh+jTNxhKZabFz02+zcfbAxvWz0OJEkVYp3xFm3Qb8ssDoM/8yDqFEEIIIYQQQpixK9QCjgFR4Amsbz/SDRv2IHz+atYZJAu+vkWxZ9dSODp++X2j1erw119ncOjwaUTfiYVMlprtMTw93dC4UW00blQbdepUtapBap1Oj+UrtmL5iq3Q6WgMxJTWrJ6NBvUDsr1frdZgytRFOHDwhAWrSE79XCMFk9q9ZZ1hjJauHeKOsY4g5kGD1TZKJpXUAnCFdYehFh/1xPYLbqwzbM6SqFA0b17/89ebNksxZ+5Ks52vfPlSGD9uMGrVyvpKa7Vagw0b9mDFqu3IyFCarYMYzsUlH3Zuj4Kvb1GLnTMuLgFdu4+mGa5WqGjRgti4fl6W2wewpn59FIrrgdBr6XcIIYQQQgghhAgKVEG+uuvAE3mwTvnKzj8OYfqMJXR1pRVq9dMPWLRw8jcfExeXgOg7sVAoMiAWiSASiyAW28PH2xP+/iWzvWCFpeTkFIwbPxcXL95knWJzqlYthx3bst/CTyZLxYiRYbhxk1ZstlZ8HrBp+AuU8uHcRUP3AVR27RBHy3LaIBqstlEyqeQUgMasOwyRkGSHrlEloNZa3wscLqtbtxrWr537+WtzD1T/t0Y/1MK4sQPh5yfJ8v63iR8wf/5qHD5yxiI9JGeKFi2IXTsXo0CB/GY/18ckGbp2C0R8/Buzn4sYxte3KDasC4e3t/V90JH5ZA0y7v8O6Om1KSGEEEIIIYT8B9+xCJzqbYLAmd0WX9nZf+A4Jk9ZSFt/WaEpk4ehZ492rDNM5s6dWIwOmoU3b9+zTrE5AgEf27dFonKlslne//z5Kwz5bQpexhu+jDyxrICSCizpx8mVT/u4doij/SVsEA1W2yCZVPIjAM4thzBpRyGceuDMOsOmCIVCHNy/6vNVslu27sfs35dbtEEg4KN9ux8xamQfeHm5Z/mY69fvYubsZXj8+LlF20j2qlYth43r50EksjfbOTIylOjVZxzu339stnMQ45Qt44v168Lh5mb+CQuG0SPj7kxkPl3HOoQQQgghhBBCrBLPLj+c6m6A0L0665SvHPv7PMaOmwONRsM6hfwXoVCIbVsWonJlf9YpubZ1237MDV9N32NmMqD/rwgeNyjL+65evYORgdORmiq3cBUx1sJer1CvTDrrDEO9AFDGtUOcinUIMS1BWFgY6wZiQjKphAfgDwCFWLcY4m6cAxYf9WKdYXP69OmAtm2aAACuXI1G8Pg5sPT8FL1ej5jYp9ix8xAyM1WoXKks7OyEXzymcGFvdP61NdzcXBAdHYtMFf2tYe3t2/eIj3+NH5vXN8tyTlqtFiNGTsf1G/dMfmySO5UrlcWG9eFwdXVhnfIlvQ6K2xOgeraFdQkhhBBCCCGEWC9dJtQJf0LoVg18J8tt8ZUTfiUlKF++FI4fvwCtVss6h/w/nU6Hixdv4pefm8HBQcw6xygKRQZCJszDuvV7oNPR1fvm4OtbFBELJ0MoFHx1317pMQSNnU3bPXLM4zditK+ZAj63Frp1BfBO7B90jXUIMS0arLYxytjIXwEEsu4whF4PTNpZGO9Thd9/MMkxDw83LIkKhb29HZKSUtB/4ASkp2cw69FotLhx4x72HzgOL083lC5d4ov7+XweKlUqi44dWyI1VY6HD/+x+MA6+dKTJy/A5/NRM6CSyY89NTQCR4+dM/lxSe5UqVIO69fOhbOzE+uUL+k1UNwIgurlXtYlhBBCCCGEEGL9dGqoEw5B4Foegnwlvv94CyouKYwqVfxx9Og5GrC2InK5Ag8fPUPbNk2tcg/qb3n6Txz6DQjBtet3WafYLIGAjxXLZqBwYZ8vbtfr9VgUsR7zF6yhSQIcJFMI4J5Pg3JFODfJoLoyNnKF2D9IzTqEmA4NVtsQmVQiALAHgPVtMPoNf991we4rBVhn2JzAUX0QEFAJer0egaNnIvbhP6yTAADp6Qr8ffwCrl6NRvlypeDh8eW/vYODGE0a18EPDWvh0aNnSEz8wKiUAEB0dAza/dLcpIOXS5ZuxqbN+0x2PGIa5cr5Yf3auciXz5F1ypd0KqRfHQZ1whHWJYQQQgghhBDCHXot1AmHIXD2g8ClNOuaLxQtUhD+/iVx9Nh5GuCyIvHxbwAAtWpWZlySc38eOoVhw6fh/fsk1ik2rX+/TujQocUXtymVmRgz7nfs3vMXoypiCjGvHNAuQAZ7IaeuGssHIF3sH3SedQgxHRqstiHK2MgBAPqx7jCESsNDyPbCkCu/Xj6E5M6NG/eg0+lx8+Z97NptfYM8r1+/w+49R5CUJEPVKuW+2hvZy8sdnTq2RJHCPoi+E0vLyDCi1eqQkpqGZk3rmeR4u3Yfwbz5q01yLGI6fn4SbFw/D/nzO7NO+YJem4H0K4OgeXuKdQohhBBCCCGEcI9eB/Xro+A7FoLAtTzrmi8UL14EJUsWw/HjF6CnpfWsxs2b91CpUllIihVmnfJ/7N13eFNl/8fxT5p00kXLXmFUEEQBRQFFWSICyhKRIVs2MmSWPWTvjcgegggRRJao7L2HDBmyN2060qbN+v2Bv2ofEBqa9ntO8nldl9fTk6Q574fu3Oe+72eyWKz4etQsTJ6ykPtTZ7DXXi2G8eP6Qav95/X7hw+j0OaLSBw4cFywjFzBbPGCw6HBWxEJ0inOesN8buo8v+I9OWjgJjT8ZcA9GA16PwAXAeSTbnHGkp3hmLNNVRPBKQNkzRqCnt1bo2HDmvB6yiYZcXEmzJy1DMtXrOcSUQK8vDT4ad08RETo0/U8O3YcRJcvh8Jm41XTSlKgQB6sWDYZ2bOHSaek4rCaYNrXGtaHB6VTiIiIiIiIVE4D/9Ij4Fu4hXTIE9at34bIARM5YK0goaHB+HHtbOTOnUM65anu3LmPbt1H4vSZC9Ipbi9HjnCsWT0TOXKEp9x24cIVdOw0GHfuPhAsI1fy1jmwuvtfyJ1VdatqjwttcK2/oQrRRgAAIABJREFUdAS5BmdWuwnzuandAHwq3eGMaJMWA1blgcWmrn1QyPXM5iRs33EA23ccQLGihZArV/ZU9/v6+uDdimVRo8a7uHLlBm7euitU6pkcDuDevUeoXavyCz/HqdMX0KHTIFgsvNpVSXLnzoHlSyciZ05lXTTksMQgfk8z2KKOSqcQERERERG5Bevd7dBo/aELLyudksrLLxdBtmxZsWMnL1RWCrM5CceP/4F69T6AVuslnZPKkaNn0LpNX1y7dks6xe35+vpg/rdjULhw/pTbdu46hPYdByIqOkawjFzNbtfgUbwOVUvGSac46w3zuakL/Yr3jJcOofTjYLUbMBr0wXi8V7XCNhp9tumbc+D0dX/pDFKQBw+isNawFTdv3kXp0sUREJD68yMsLBT16lXHSy8VxMmT5xEfbxIq9TzXr99G2zafQqfTvdD7tmrTF3Fx/HgpSbZsYVi+dCLy5cslnZKKI+kR4nc3gc14RjqFiIiIiIjIrVjv7wEcduiyvy2dkkrJkkWRJcAfe/fxgmWluHf/EWJj41DpvbekU1Ks/mETen41CiZTonSKRxg9qleqj/+y5esQOWACkpJUN/uW0uDKfV+Ui0hAzhBVTTTyBhDgV7znRukQSj8OVrsB87mpAwDUlO5wxpX7vhizPhe4wg89zfkLV/D96o3w8fbGq68WhZdX6qs4I4ro0fiz2vDy8sKp0xe4NHgmcDgceOedssibJ6dT7/coyoiWLfvg7r2HGVRGLyI0NBhLF09AoUL5n//gTGRPvIP43Z/BHntROoWIiIiIiMgtWR8ehMMSD++claRTUilTpgQA4NDhU8Il9P9On76AQgXzoWjRQqIdNpsNo8fMxbTpi2G3c2u5zNCm9ado2+bxIq42mx2jRs/CrNnLuVy/m7v6wAd13lDdrPnS5nNTv/Mr3jNaOoTSh4PVKmc06LMDWAXAR7rFGcPX5MaNR6pKpkxmsVixd99RbNm6CwX1+VCgQJ5U9+t0OpQrVxof1a6C27fv46+/bgiVeo7ChfLjjddLpvnxiYlmtP0iEhcvXc24KHJaUFAWLF44HsWKFZZOScVuuvF4oDr+mnQKERERERGRW7NFHYM98R68c1UFNMrZnu+tt0ohMdGM48fPSqfQ33bvOYL3338bYWGhIuePiYlD5y5DsWnzDpHzeyIvLw2GDPkS2bJlhcmUiC+7DcfPG7dLZ1EmuB/jjYLZk1E4Z7J0ijO0AML9ivc0SIdQ+nCwWuXM56aOBvCedIczDl7Kgvm/K2t/VFKu6OhY/LThN5w/fxmlShVHcHBgqvtDQoJQu1ZllCr1Mk6f/hNGY6xQqfsL8PdP877VNpsNX3YbwSuiFcbf3w/z543Ba68Vk05JxRZ3Gabdn8GecFs6hYiIiIiIyCPYjGdgN12Dd57qgEY5+xK/8/YbiIoy4vSZP6VTCIDVasXBgydRv151eHt7Z+q5L1+5jpat++KPP7j6WmZyOIDtOw7g1VeLoVv3ETh2/A/pJMpE52774ZO3jFDYdvXPU9J8buo6v+I970mH0IvjYLWKGQ16PYAlAJzfRFaI3Q70/y4vok2qSSaFuPLXDXy/eiOsVitKvfbyE3sn6wvkxWeNaiNLFn+cOHkOFouq9tdQBa3WC02b1EnTY4cMnYrNW3ZmcBE5w9fXB3PnjMSbZV+VTknFFnMO8bsbw2F+IJ1CRERERETkUWyx52GLvQCfPB8CGq10Tor33nsLt27fw/nzV6RTCEB0dAxu3ryLGh+8m2nnPHjwJFq37YcHD6Iy7Zz0D5MpAYYft+LRI6N0CmWyeLMWAb52lNKram94DYD8fsV7rpQOoRenrusj6H8NA+ArHeGMDcdCcPmeqpJJQZKSkjFr9nLU+ugL/PLL7ifu9/bW4Yu2jbBl00J8/FFVgUL35uOTtitoZ85ahjVrt2RwDTlDp9Nh2tTBKF+utHRKKrao44jf9RkcSY+kU4iIiIiIiDyS5fZWxO9vC4fNLJ2SQqPRYNTIXviwhqoWk3RrGzftwPIV6zLlXIePnEaHToMQH5+QKecjotSW7AyH0aScC5jS6COjQf+2dAS9OA5Wq5TRoC8OoLl0hzMSkrzwza9c/pvS7/bte+jWYyRat+mHS5ef3N82R45wTBjfHyuWT0bxl4sIFLonX9/n7zP/w5rNmDlrWSbUUFpptV6YNDESlSuVk05JxfrwAOL3NIPDEiOdQkRERERE5NGs93bCtLcFHFaTdEoKrdYLEyf0R+XKyvpb1pONHTcPJ0+dz9BzHD12Bu07DITZnJSh5yGi/xZv9sK36tzGdYx0AL04Dlar1yg83jxeNZbuDkNUPJf/JtfZf+A46tbriLHj5j71ass3Xi+JNT/MwtAhXyIkJEig0L34+T57VYQdOw9i2PBpmVRDaaHRaDDq616ZulRXWjx+IaSlol4IISIiIiIi8mTWhwcRv7upoi4o1ul0mDZlMCqULyOdQni8f3WPHiMRHZ0xnyPHj59F+w4DkZionFn+RJ5q3eEQXH3w/IlLCvOe0aD/UDqCXgwHq1XIaNC/BaC+dIcz7sXosHJvmHQGuSGbzYbFSwyoUbM1fvzxFzgcjlT3a7VeaNL4Y2zdvAifNaoNLy+NUKn65cuX6z/vO33mAnp+NQo2mz0Ti+h5hgzuinp1q0tnpKLEJeaIiIiIiIgIsEWfUNxWTb6+Ppg9azjKlCkhnUIA7tx9gN59x8Judzz/wU44dfoC2nUYAJNJVfvkErktm12DGVtySGe8iFFGg54DACrEwWp1Ut1yBnO2ZUeShd8jKOM8ehSNyIET0bhJd5w58+cT94eGBmP4sO5Y88Ms/oHzgt55542n3n79xm106DiIV74qTN8+7dCk8cfSGakk31gP08HOgN0inUJERERERERPYYs5h7hdDWFPvCOdksLf3w/z5o7CK6+8JJ1CAPbuPYrZc5a77PkSEhLRvfsI7lFNpDB7L2TB4csB0hnOeh3Ap9IR5DwOVquM0aB/H0BV6Q5nnLvlh60ng6UzyEOcPHUen372JQYNnoyoqCeXJSpRPALfLZ+CcWP7Int2zvZPKy8vDd6u8PoTt0dFxeCLdgOe+m9Ncrp2aY42rZX1e1ny1ZVIONIDcFilU4iIiIiIiOgZ7HFXEL+zIeym69IpKYKCsmDBt2MQEaGXTiEAs+csx549R1zyXJOmLMSduw9c8lxE5FrTN+eAixdSyAwjjQa9qrbQJQ5Wq9Fo6QBnzf4lOxzq+4ZGKuZwOLBm7RZ8WLM1li1f98TS1BqNBnXrvI8tmxahTetPodNxL/XnebVkMQQHB6a6zWxOQsdOg3D9+m2hKnqaNq0/RdcuzaUzUkm6tAAJx/oDDi4TT0REREREpAb2hJuI39kQtrhL0ikpQkODsXjhOOj1eaVTPJ7d7kDvvmNx5879dD3P8eNnsXLlTy6qIiJXu3jXF9tOqW4iYlEAraUjyDkcrFYRo0HfAMCb0h3OOHIlQI1LRZCbiI2Lx6jRs1GvQUccOnTyifuzZPFH3z7t8NO6b/5ziWt6rFGj2qmObTY7evT8GqdOXxAqoqdp0vhj9O3TTjojFfP5GUg8NUI6g4iIiIiIiJxkN99D/K5GsMWclU5JkS1bGBYvGo88eXJKp3g8ozEWPXp+DYvlxVZQs1isGDR4ssv3vyYi15r3WzZYbarb4nWo0aD3lY6gtONgtUr8vSn8MOkOZ83+Jbt0AhEuXryKFq36oOdXo566rFDhwvmx4NsxmDF9KPLm5R87/6tAgTyoV/f9VLcNGz4NO3YeFCqip6lXrzqGDO4qnZGK+Y9xMJ+dKJ1BREREREREL8iR9Ajxuz6DNeq4dEqK3LmyY/GicdzeTQFOnjqPsePmvtD77tlzBJevKGepeSJ6ultR3vjpaIh0hrPyAfhCOoLSjoPV6lEfwKvSEc7YcTYQZ2/6SWcQpdi8ZSdq1mqDud98h+RkyxP3V3//HWz6eQG6dmkOPz9eePX/unZpDq32n20+Zs5ahh/WbBYsov/1YY33MGpkL2g0yrnKMfH0KJgvzJbOICIiIiIionRyWGJh2tNMUQPWBfLnwaKF45A1q+oGUNzOiu9+wsaN251+v+07DmRADRFlhIXbw2G2qG44MZKzq9VDdZ9dnujvWdVDpTucYXcA3/zKWdWkPGZzEqZOW4yPPm6H7duf/KXY19cHXbs0x6af56N69YoChcoSUUSPj2pXTTles3YLZs5aJlhE/6typXKYOKE/tFrl/Eg3n5uCpIvzpDOIiIiIiIjIRRxWE0x7WyhqSfCIInosmD8GwUGB0ikeb9CQKU7NknY4HFyxj0hFHsbpsHp/qHSGs/KCs6tVQzmvbNOz1APwmnSEMzafCMFf932kM4j+0/Ubt9GpyxC07zAQV6/efOL+PHlyYsa0IVi4YCyKFC4gUCjP19cHEyb0h5fX49m6O3cdwtBh04Sr6N8qlC+DaVMHQ6fTSaekSLo4D+ZzU6UziIiIiIiIyMUclljE7/kctrhL0ikpShSPwLxvvkZAgL90ikdLTDSjW7cRSEhITNPjz569hPv3H2VwFRG50rLdYYgzq25IsT9nV6uD6j6zPI0aZ1VbbBp8+1u4dAZRmuzafRgf122PSZMXPPUX6rcrvI716+aiX98OCAwMECiUM3TIlyj+chEAwJkzf6JHz69hs9mEq+j/lSlTArNnDYevr3IuDEq6sgyJp0dJZxAREREREVEGcSQ9gml3U9hNytlruHTpEpgza4Si/j72RJevXMfgIVPS9NiTp85ncA0RuVpcohbLdqlu3Id7V6sEB6uVry6AUtIRzvjxUCjuGr2lM4jSzGKx4tv53+PDWm3w88+/P3G/TqdD61afYMumhahXt7qi9gXOKI0+rYUG9WsAeDwLvUPHQUhMNAtX0f+LKKLHvLmj4O/vJ52SIvn6WiSeGCydQURERERERBnMbr6H+N1NYE+8I52Soly5Upg8aUDK6nAkY+OmHVixYv1zH8fXmIjUafX+UDyKV84Kj2nE2dUqwMFq5VPVrOrEZC8s2qG6q2uIAAD37z9C775j0ezzr3Du/OUn7s+WLQxjx/TByhVT8MorLwkUZo4sWfzRp3c7AEBUVAy+aDcAj6KMwlX0/7JlC8O8b75GUFAW6ZQUllubkHC0DwCHdAoRERERERFlAnvCTcTvaQpHknKWcq5W9W3079dROsPjjR3/zXNnTnOwmkidzBYvLNyuuvGffADaSkfQs3GwWsGMBn1dAKWlO5yxcm9WRJu00hlE6XL02Bk0/LQLho+YgZiYuCfuL126BH74fiZGDOuBrFlDBAozlsmUiM5dh+LBgyh07DQI16/flk6iv/n5+WLu7BHIkyendEoKy93fYTr8JeDgEvFERERERESexB53BfF7msFhiZFOSdGieX00/7yedIZHs1is6NFjJIzG2P98DAeridRr/ZEQ3IpS3cq6kZxdrWwcrFY2Vc2qjknQYsWeMOkMIpew2exYuWoDatRsjVXf/wy7PfWMUS8vDRo1qoWtmxehWdM60Grd69vp4cOn8P4HLXDq9AXpFPqbl5cGkycNQMmSRaVTUlgf7EPCwY6A3SqdQkRERERERAJsMecQv6cFHFaTdEqKyP6dUK3q29IZHu3O3Qfo3XfsE6+n/T8lrRZHRM6x2jSY91s26QxncXa1wrnX6IobMRr0dQCUke5wxtJdYTAl8VOK3IvRGIthw6ej4addcOzYH0/cHxwciMGDumLtmtko+0ZJgcKMk5SULJ1A/zIgshOqVqkgnZHC+ugoTPvbwmFLkk4hIiIiIiIiQbboEzDtaw2HTRmzZb28NJg0MVJRF3t7oj17jmD2nOVPva9o0UKZXENErrTtVDAu31PdROVIo0HvIx1BT8eRReVS1azqB7E6/HAgq3QGUYY5e+4SmjX/CgMHTXrq0uAvFyuM5csmY/SoXggOChQoJHfWonl9fN5MOcuY2YxnYNrXEg5rgnQKERERERERKYD14UGYDrQH7BbpFACPt9H6Zs5IRW2j5Ylmz1mOPXuOPHF7saKFBWqIyFXsDmDOL5xdTa7DwWoFMhr0HwN4XbrDGfN/z4Zkq0Y6gyhDORwOrDVsRc3abbD+p1+f+pgG9Wtg48/zudwUucz71d5G/34dpTNS2GL/RPye5nBYnrxog4iIiIiIiDyX9d5OmA51ARzK2CoqPDwr5n3zNScVCLLbHejddyzu3H2Q6vY8eXJwKXAildtzIRCnr/tLZziLs6sVioPVyqSqWdXXH/rg52PB0hlEmSYqKgb9+o9Hq9Z9cfXqzSfuz549DLNmDsPkSQMRFhYiUEju4tWSxTBxQiS8vJRxMZA9/ipMe5rBkRwlnUJEREREREQKZLm9FQlHegEOu3QKACCiiB7Tpw+BTqeTTvFYRmMsevQYCYvln4sYNBoN6nxcTbCKiFxh9i/ZpROclR+cXa1IGofDId1A/2I06D8CsEG6wxkDv8+D304HSWcQifDx8Ub7do3RoX0TeHs/+YdPdHQMvh49Gxs3bheoIzXLmzcnVq+ajvBwZWyxYE+4jfhdn8CecFs6hYiIiIiIiBTOp2ATBLw+Vjojxbp129B/wATpDI/WrFldDB7YJeX46tWbqFm7LTg+oQ45c2ZD0ZcKpcyKDwrKgsDAx/8bFJgFgX/fBgBxsfGIizchLs6E+DhTyttx8SbcunUP589fwaNH0cL/j8hVprS4iQpFTdIZzrgBICK0wbVk6RD6BwerFcZo0B8GUFa6I63+vOOLlrMLgp9G5OkKFcqH4UO74623Sj31/t+378ew4dNx//6jTC4jNQoOCsTKlVNRpHAB6RQAgN38APG7GsIef1U6hYiIiIiIiFTCN+IL+L82WDojxYyZSzFr9nLpDI82aeIA1K5VOeW4Q8dB2LnrkFwQPSEwMAAvvVQQRV8qhKJFH/9XrGghBAe7djn9R1FGXLhwBRcu/IULf17BhfNXcPnKdSQnK2Pfe0q7ormTsKTzVWiUsTBkWnUObXBtjnQE/YOD1QpiNOhrA/hZusMZPZbkw4GL3F/EVV4uVhjnL1yRzqB0qFevOvr1aY+sWZ9c/js2Lh7jxn2DtYatAmWkFjqdDgu+HYNy5Z5+4UNmcyRHI35XI9hi/5ROISIiIiIiIpXxe7kb/Er0ks5I0a//eKz/6VfpDI8VEOCPH1bPSLk4/8DBE2jVuq9wFRUrVhhVq5RH1aoVUPKVotAIjTrabDYcP3EOO3cexPYdB3Dp0jWRDnLe15/dxvuvxklnOIOzqxWGg9UKYjToDwF4U7ojrY7/FYBOC/JLZ7iNggXzYcP6eTh27A/0jxyPO3cfSCfRCwoNDUa/Pu1Rv/4HT71/375jiBw4EffuPczkMlKDsWP6oF7d6tIZAACHJQ7xuxvDZjwjnUJEREREREQq5V8yEr5FO0pnAAAsFivatovEoUMnpVM8VpHCBbDmh5nw9/cDAHzZbTi2/bpXuMqz6HQ6vPXma6hatTyqVK6AvHlzSic91a1b97BjxwFs33kQhw6d5KxrBcsfnoxV3a9C66Wq8cZOoQ2uzZWOoMc4WK0QRoO+JoBN0h3OaDevAE5f95fOcBvz541GxYplkZSUjCrVmiEqKkY6idLpzTdfw/Ch3VG48JMXddy79xDtOw7CBc6kp3/p2qU5unZpLp0BAHBYE2Da+zmsj45KpxAREREREZHK+ZceCd/CLaQzAACxsfFo3LQ7rly5IZ3isWrXroJJEyIBAHfuPkCt2m2RmGgWrnJ/pUoVR7OmdVClcvmU/aXVIjHRjL37jsFg2IodOw/Abue4ltL0r3sP9d40Smc4g7OrFUQ7bNgw6QYCYD43dQWAvNIdaXXgYhYs3RUuneE2qlV9G506NgUAGAxbsWnzTuEicoXbt+9h9Q+bYLVaUabMK9BqtSn3BQYG4OOPquLMmT9x4+YdwUpSinp1q2NAZCfpDACAw5YE04G2sD48KJ1CREREREREbsB6dwe8AvJCG/qKdAp8fX1Q6b1y2LhxOwdIhVy8eBVZs4bgtVeLISgwC7y9ddi375h0llvS6XSoVasyvh75Fbp2/hzFihWGr6+PdJbTvL11KFw4P2rXroL69T6Ar68vrvx1A2ZzknQa/e3SPV80LGeEl5d0SZqFALjtV7znEekQ4sxqRTAa9B8C2Czd4YwvvimAMzc4q9oVfH19sHHDfOTLlwsOhwO1P/6CV3a6Ib0+L4YN7YYK5cukut1qtWLQkClYt26bUBkpQblypbDg2zHQ6XTSKYDdCtOB9rDc/U26hIiIiIiIiNyJRossb82Ad97a0iUAgFOnL6BFy94c7BLi7a3DiuVT8NqrxWCz2VCvQSdcvHhVOstthIWF4LNGtdG0SR1kzx4mnZMhkpMt2LxlJ1asWI9Tpy9I5xBUObv6OoCXOLtannqucXBvQ6UDnHHwUhYOVLtQ2zafIl++XACAnTsPcaDaTV27dgut2/TDyK9nwmazpdyu0+kwdnQfdO7UTLCOJBUpXAAzpg9VxkC1wwbT4W4cqCYiIiIiIiLXS/mb83fpEgDAa68Ww4Tx/eHlpZFO8UgWixXde4yE0RiL06cvwGRKlE5yCwUL5sPoUb2w4/fv0L1bK7cdqAYAHx9v1K3zPlZ/PwNrVs9EvbrV+fUsbPHOMFhtqvoYFADQWjqCOLNanNGgrwbgV+kOZ3CvatfJnTsHNm9cAD8/XwBAm7b9sW8/l7xxd2+++RqmTRmMsLCQVLf/sGYzhg2fnmowm9xbeHhWrF41HXnz5pROAeBAwtHeSL62RjqEiIiIiIiI3JhG64ssby+GLvvb0ikAgMVLDBg7bq50hscqXDg/rl27zdfD0ikkJAhduzRHk8YfKWNChJBz5y9j1KhZOHL0jHSKx4qsdxd1y8ZIZzjjLzyeXc1vQoI4s1pef+kAZxy8lIUD1S7Uv1+HlIHq2Nh4HDx0UriIMsPhw6fQsFFXnDt/OdXtnzasienTBkOjUdXVZ/SC/Px8MXfOCIUMVAOJJ4ZwoJqIiIiIiIgynMOWBNP+trA+OiqdAgBo1bIBmjWrK53hsa5cucGB6nTQ6XRo2aIBtm1dguaf1/PogWoAKP5yESxfNhmTJg5ArpzZpHM80uKd4WqbXV0IwGfSEZ6Og9WCjAb9GwDel+5wxvzfw6UT3EaF8mVQ44N3U4537z7MX8w8yO3b99CkaQ9s2bor1e3Vqr6NDu2bCFVRZvHy0mDihEi8WrKYdAoAwHxuKpKuLJXOICIiIiIiIg/hsCbAtK81bHGXpFMAAAP6d0KVKuWlM4icUrVKBWz6eT4i+3dEcHCgdI6i1K5VGVs2L0Knjk3h6+sjneNR7kR7Y9OJYOkMZ/WTDvB0HKyWpapZ1Yc4q9pltFotBg7snOq233ccEKohKWZzEnr1Ho3t21N/7L/s2gJvvVVKqIoyQ/9+HfF+NWUsd5Z8fS3M56ZIZxAREREREZGHcVhiYNrbEo6kh9Ip0Gq9MHniALzyykvSKUTPFRIShEkTIjF71nAUKJBHOkex/Px80b1bK2zcMB/V339HOsejLN4RDptdVbOrXzMa9DWlIzwZB6uFGA36lwA0kO5wxvztnFXtKs0/r4uIIvpUt+3Zc0SohiTZbHb07DUKZ878mXKbVuuF8eP6pSwRT+7l82b10KJ5fekMAID1wX4kHOsrnUFEREREREQeyp5wE/H72sJhS5ROgb+/H76ZMxK5c+eQTiH6T5Url8PPP32L2rWrSKeoRr58uTBj+lAsWjgOERH6578DpdvtaG9sVt/salVNLnU3HKyW0xcq+vc/fDkAp65xVrUrhIdnRZfOzVPdlpSUjJiYOKEikmY2J6FDp8G4deteym25cmZTzIAmuU7VKhUwILKTdAYAwBZ3CaYD7QG7VTqFiIiIiIiIPJgt+gQSDncHHHbpFGTLFoZvvxmFoKAs0ilEqQQFZcGYUb0xd/ZIZM8eJp2jShXKl8H6H+di4IDOCA7isukZbZH6Zle/ZzToK0hHeCrVDJa6E6NBnwdAC+kOZ3z7ezbpBLfR+6u2T/zCGxsbL1RDSvHoUTTadxiI5GRLym3tvvgMISFBglXkSiVLFsXkSQPg5SX/S5oj6eHjpdYssdIpRERERERERLDc3orE0yOlMwAAERF6TJ82BDqdTjqFCADwyisv4af181C//gfSKaqn1WrR/PN62LxpAV5//RXpHLd2K8obW9Q3u5p7VwvhYLWMngB8pCPSirOqXafUay+jXr3qT9weE8tZ1QRcvnId363ckHIcFJQFLVuoarcA+g958uTE3NkjFLG0u8OWiPh9bWBPuCmdQkRERERERJQi6dJCJF1eJJ0B4PEMzBHDu0tnEKFWzUpYsWwycufKLp3iVsLDs2LJoglo+MmH0ilubdHOMNjlF81wRh2jQV9cOsITcbA6kxkN+lAAHaQ7nDGfs6pdwstLg8GDukKjeXJWpcPuECgiJZr7zXeIizOlHH9QvaJgDbmCn58vZs0chmzZFLBEk8OOhMPdYYs+KV1CRERERERE9ITEUyNgubNNOgMA0KB+DbRqyUkEJEOj0aB7t1aYPGmgIiY/uCNvbx2+HvkVBg7oDK2WQ2UZ4eYjH2w5qarZ1RpwdrUIfgVmvi4AVLOu75ErATjJWdUu8UmDD1GyZNGn3qfX5+UPRAIAGI2xmL9gdcpxRIQe+fPnFiyi9Bo+rDuKv1xEOgMAkHj6a1hub5XOICIiIiIiIno6hx0Jh76ELfqUdAkAoE/vdniz7KvSGeRh/P39MH3aEHTq2FQ6xSM0/7wevp03GsHB3Mc6IyzaEa622dVNjQZ9fukIT8PRsUxkNOj9Aahq/RjOqnaN4KBA9OzR5j/v9/Hxhl6fNxOLSMmWLDXAaPxnL+EqlcsL1lB6NGtaB3XrvC+dAQBIurwYSZcWSGeRDat/AAAgAElEQVQQERERERERPdPj7ataK2L7Kq1Wi6lTBiFHjnDpFPIQoaHBWLFsMqq//450SqZLSEjEo0fRuH7jNi5cuILjx89i375j2PbrXmzbtgd79x7F8eNnceHCFdy4cQePoowwm5Nccu63K7yONatnIqKI3iXPR/+48cgHW0+pana1N4CvpCM8jU46wMO0AaCazSWOXAnAiaucVe0K3bq1QFhYyDMf81JEQVy5ciOTikjJzOYk7Nh5EPXqPt7fvGrVCli67EfhKnJWmTIlENm/o3QGAMBy51cknhounUFERERERESUJo6khzDta4XASgZovGUHOcLDs2L61MFo3rI3LBaraAu5t7CwECxaMA7FihWWTskQyckWXL9+Gzdv3sWNm3dw8+bdx//duoubN+/AZEp8oecND8+KwoXyoVCh/H//lw+FC+VHvny54eX15Jac/6VAgTxYtXIaevcdgx07Dr5QCz3doh3hqPFaLLzUM322ndGgHxna4FqUdIin0Dgc3Cs3MxgNeh2AiwAKCqekWaf5BXCcg9XpVrRoIfy4ds5zl/n+Yc1mDB4yJZOqSOlqflgJUyYPBADYbDaUf7thqr2sSdmyZQuDYc0sRVx5bTOeRvyuRnBYE6RTiIiIiIiIiJyiy14Bge8sB7zk51x9t3IDRoycIZ1Bbio8PCuWLBqPiAj3mdl77dotnDx1HidPncepk+dx/sLlTL3gIzw8K6pVq4Dq77+D8uXKwNs7bd9H7HYHpk5bhHnfrsrgQs8y/NM7qFEq9vkPVI6hoQ2ujZCO8BQcrM4kRoO+GYDl0h1pdfRKALos5LL8rrBsyUS8+eZrz31cUlIyqlb7HI+ijJlQRUoXFJQFB/atgVarBQD06j0aGzftkI2iNNFqtViyeALKvlFSOgX2hNuI31EHdvMD6RQiIiIiIiKiF+JT4BMElJ0snQEA6D9gAtat2yadQW4mR45wLF44HoULq/f1eIfDgXPnLmPHzoM4fvwsTp0+j5iYOOmsFIGBAahUqRzer/Y2Kr33FgICnj9J7+eff8fAwZORlJScCYXuT58tGSu7/wUnJrtLewhAH9rgGmcAZQLtsGHDpBvcntGg1+DxQHVO6Za0Grk2N+4avaUzVK92rcpo3bphmh6r02mRmGjGocOnMriK1CA52YLy5Uojb95cAABLsgW/bNsjXEVpEdm/I2p+WEk6Aw5LHEx7msBu4vYCREREREREpF62mHMAHs+yllbxnbLYteswHjzkyrDkGtmyhWH50kkoVCifdIrTzOYk7Nl7FIsWr8WwEdOxcNEPOHjoJK5fv624Ad7kZAsuXryKrVt3Y9HitTh58jzMScnInTs7/P39nvo+RYsWQtmyr2Lz5p2wWm2ZXOx+YhK0KJDNgohcrtlnPBMEALjvV7wn14TPBJxZnQmMBn1tAD9Ld6TVsb8C0HmBeq/iUgp/fz9s3rQQuXJmS/P7REXFoEq1Zor7YU4yunZpjq5dmgMA/vrrJmrWbiNcRM9Tu3YVTJoQKZ0B2K2I39cC1vt7pUuIiIiIiIiIXCLgjUnw0adtUkhGunXrHho07KyoWaOkTn5+vli+dBJKliwqnZJmMTFx+GXbHmzffgD79h+D2ayagcen8vPzxWeNaqPdF42QLVvYUx+zb/8xdOo8hK/Zu0DB7Mn4rpuqZldfB1AktMG1zFu/3kOpZztzdesvHeCMb3+X32PVHXTq0NSpgWoACAsLQcuWDTKoiNTm4cPolLdz584uWEJpUbRoIYwa+ZV0BgAg4XgkB6qJiIiIiIjIrSQc7wfrg33SGcibNycmTYiEl4pGW0h5NBoNxo/tq4qBapvNjl27D6NHz6/xbqXGGDxkCn7fvl/1A9XA49nhS5Ya8P4HLTFm7Fw8fMqqCW9XeB3Tpg6GTpe2Pa/pv1194IPfTgdJZzijAIAm0hGegIPVGcxo0L8DoKJ0R1qdvOaP438FSGeoXoECedK8/Pf/6tGtNSq995aLi0iNoqJjUt728/NF1qwhgjX0LMFBgZg5fSj8/HylU2A+Px3J11ZLZxARERERERG5lt0K04EOsMVelC5BxYpl8WXXltIZpGI9e7TGBx+8K53xTH/9dROTpyxElWrN0L7DQGzZugvJyRbprAzx/4PWH9Zqg7WGrU/cX7lSOUyZNABarVagzr0s3hkOlS343PfvrX4pA3GwOuOpalb10l2cVe0KAyI7wdv7xa608vLSYNLEAYgoondxFalN9L8GqwHOrlYqjUaD8eP6oUCBPNIpSL6xDuazk6QziIiIiIiIiDKEwxIL076WsJsfSKegY4cmqFpFfh9tUp8G9WugfbvG0hlPZbVasW79NjRp1gM1a7fBvG9X4f79R9JZmSY+PgEDB01Cx06D8eBB6lnW1atXxJjRvYXK3Mfle77Y+2egdIYzSgKoLR3h7jhYnYGMBr2qPokv3/PF3gtZpDNUr3KlcqhcqVy6niMwMABzZo9AaGiwi6pIjaKj/mewOlcOoRJ6ls6dmqFy5fR9zbuC9eEBJBzlL8xERERERETk3uwJt2Da3wYOW6Joh0ajwbixfaHX5xXtIHUp9drLGDG8u3TGE+LjE7Bw0Q+oVr0F+kdOwPHjZ6WTRO3YeRAf1WmH3XsOp7q9zsfV0KE9V4VOr6W7nr4/uIKpalKqGnGwOmP1A6Ca5QFU+A1CcXx8vDEgspNLnit//txYtmQiChXK55LnI/X535nV/gF+QiX0X95790106dxcOgP2uCsw7W8P2N1zKSYiIiIiIiKif7NFn0LCoS8Bh120IygoC2ZOHwp/f75mQ8/n7++HCeP7K2rv43v3HmLCxG9RuWpTjJ/wLe7deyidpBgxMXHo2GnIE8uCd+/WKt2T1TzdqWv+OHnNXzrDGe8YDXrVbPerRhysziBGg14PQJlreTzFnWhv/Kquje0VqXWrhi5dCvillwpi7Q+zULt2FZc9J6mHMSYWjn9t4KH14rdsJcmfPzcmToiEl5fsNUmOpEeI39cSDkvM8x9MRERERERE5CYsd7Yh8dRw6Qy89FJBjPq6l3QGqUBkv46K2EYOAC5duob+AyagWvUWWLDwB8THJ0gnKZLNZsPAQZMwc9aylNu8vDSYML4/J5mlkwq3pO0rHeDOOPKRcboCUM4lUs+xYk8YbHbVTAJXpFw5s6FjB9cvARIQ4I9JEyIxfFh3+Pr6uPz5SblsNjtiY+NTjr20/JatFH5+vpgxfSiCg2X3V3HYzIjf3xZ203XRDiIiIiIiIiIJSZcXI+nSAukM1KpZCa1aNpDOIAWrXLkcGjWqJZ2BO3fuo1//8ahTrz3WrdsGq9UqnaQKM2ctw7jx36QcBwVlweyZIxAUxG1VX9S+P7Pg8j1f6QxnfGQ06F+SjnBXHPnIAEaDPhBAO+mOtDKatNhwLEQ6Q/X69u2QoUv+fNaoNlatnKaYq+8oc/x7KXCdVitYQv82fFh3vFyssGyEw46Ew91hizou20FEREREREQkKPH017Dc3vr8B2awPr3b4c03X5POIAUKCwvBqJFfiTbExMRh3IR5qFGzNdb/9Cvsdsfz34lSWbR4LZYu+zHluFChfBg9qrdgkbo5HKrbmlYDQHkbzrsJDlZnjFYAVDP6u2p/ViRZOKs6Pd588zXUqlkpw89T/OUiMKyZjcaffQSNhh8zT+Dr98/VZfyYK0OzZnVRt8770hlIPDMalttbpDOIiIiIiIiIZDnsSDjcDbboE6IZWq0WUycPRM6c2UQ7SHmGDumG8PCsIudOSkrG/AWrUf2Dlli0aA2Sky0iHe5i7Li52Pbr3pTj6u+/o4jXCdXq19NBuBPtLZ3hjFZGgz5UOsIdcbDaxYwGvRdUdHVFQpIX1h7k11Z6aLVeGDywS6adLzAwAMOGdsPKFVNQtGihTDsvZT6dToecOf75AyfaGCtYQwBQpkwJRPbrIJ2B5OtrkXTxW+kMIiIiIiIiIkVw2Mww7W8Pu/mBaEd4eFZMnzoY3t6q2R2SMthbb5VCjQ/eFTn379v348OarTFx0nzExsU//x3ouex2B/r0HYszZ/5MuW3gwM7IkUN1+y8rgs2uwYo9qppdnQUqWlVZTThY7Xq1AURIR6TVusOhiEvk0sLp0aRxHZFB49KlS8CwZha+6tkGfn6q2tuB0ihP7hzw8vpnNvWDB1GCNZQtWximTx0CnU72D05bzFkkHh8g2kBERERERESkNHbzPSQc6gw4ZPfgLVWqOAZEdhJtIGXw8tKIfC48ijLiq16j0LnLUNy5K3sBhzsym5PQf8CElP2+g4MC8bXwMu9qtuFYCIwmVY1RdTUa9KoKVgMOVrteT+mAtLLYNPhur8zyI+4iLCwE3bq1EDu/TqdD+3aNsWH9PFSsWFasgzJG3rw5Ux0/ePBIqIS0Wi2mThmE7Nllr/RzJBthOtAeDptZtIOIiIiIiIhIiawPDyHx9CjpDDRp/DHq1asunUHCGn5SEy8XK5yp51z/06+o/dEX2LR5Z6ae19NcunQNCxb+kHL83rtvouEnHwoWqVeSRYPv96tqnKoAgE+kI9wNB6tdyGjQvwaginRHWm0+EYyHcVySJj169miD4KBA6Qzkz58b8+eNxqQJkWL7n5Dr5cuXK9UxZ1bL6de3Pcq+UVI2wmGH6XA32E03ZDuIiIiIiIiIFCzp0kIk31gvnYHhQ7ujRHHVLMBJLhYYGIDu3Vtl2vnu3LmPdu0Hol//8TByK8FMMXvOCly/fjvluH+/jnxt/gWtORiKxGRVDVf2kA5wN6r66KuAaj5B7Q5g+W5V7QWgOK+WLKa4q6Vq166CzZsWoFGjWqmWjyZ1+vfMaqMxFsnJFsEaz/XRR1XRonl96QyYz02G9R6viiUiIiIiIiJ6nsRj/WCLPS/a4OvrgxnThyIkJEi0g2R06tgM4WGhmXKubdv2oE69Dti953CmnI8eS0pKxrDh01OOAwMD0L1bS8Ei9YpL1OLHQ5nz9eIiFYwGfTnpCHfCwWoXMRr0OQA0le5Iq51ng3D9oY90hmppNBoMGtQFGo3yBoSDgwIxYlgPrF41A6Vee1k6h9IhX95/ZlZfvHhVLsSDFS1aCF+PkN/dwXJnG8znZ0pnEBEREREREamCw5YI04EOcFjiRDvy5s2JSRMiOanEwwQHB6Jpk48z/DxWqxWjx8zBl91HIC7OlOHnoyft238MP234LeX4kwYf4qWXCsoFqdjKfVlhsanqe6VqJq+qAQerXacTAF/piLRauouzqtOjfr0PFD8QXLJkUaxaOQ1jRvXm8iMq9e9lwM/8cVGwxDMFBwVi5oyh8POT/dZuj/8LCUd6AnCIdhARERERERGpiT3+KhIOd4f039MVK5ZFty8529KTNG78Efz9/TL0HHfu3Eezz7/C0mU/Zuh56PnGjpuLmJjHF8ZotV7o16e9cJE6PYjVYfOJYOkMZzQ0GvT5pCPcBQerXcBo0Pvi8WC1Khy+HIBztzL2h6U7CwrKgl692kpnpIlGo0H9+h9gy6aFaNWyAbRarXQSOSHvv2ZWnz3LwerMpNFoMH5cPxTIn0e0w2FNgOlAe/ErwYmIiIiIiIjUyHL3N5jPz5DOQIf2TVC1SgXpDMoE3t46NG9WL0PPsWPnQdRr0AknT8kudU+PRUXFYPyEeSnHFSuWRcWKZQWL1GvF7jDY1TNfRwegq3SEu+BgtWs0AZDzuY9SiKW7wqUTVK1rl+aZtt+IqwQFZUH/fh2xft1cVChfRjqH0iA0NBjZsv0zI/4PDlZnqhbN66NyZfltRxKO9YEt9k/pDCIiIiIiIiLVMp+bAsu9HaINGo0GY0b3Rs6c2UQ7KOPVrl0F2bNn3KqmS5Ya0KnzkJSZvKQMhh9/weEjp1OO+/Zup8gtRJXu2kMf7DwbJJ3hjPZGgz5AOsIdcLDaNVSzNv352344fJlfOy8qIkKPz5vVlc54YRFF9Fi0cBymTR2M3LlzSOfQM1R6762UX2gSEhJx9epN4SLPUaxYYfT6Sn71hKSL38Jy82fpDCIiIiIiIiJ1c9iRcKgb7KYbohkhIUEYN7YvB7DcXJtWDTPkeR0OByZOmo8xY+fC4VDP1FNP4XA4MG3aopTjokUL4Z133hAsUq9l6trCNisA7vPgAhysTiejQV8FQCnpjrRS2Re64gwa2MUtltKu8cG72LxxATp3agZfXx/pHHqKKlXKp7y9b/9x2FW0/oma+fr6YNKESPj4eIt2WB8cQOKZMaINRERERERERO7CYYl5vM2WzSzaUb5cabRpnTGDmSSvXLlSKFq0kMuf12azIXLARMxfsNrlz02uc+TomVQTjlo0ry9Yo15nb/nhyBVVTbjsbjToeRVSOnGwOv16Sgek1Y1HPtj+h6qWUFCUGh+8i/LlSktnuIyfny+6fdkSGzfMR7Wqb0vn0L/odDpUfOeffU02b94hF+Nh+vZuh4gIvWiDPfEOTIc6Aw6baAcRERERERGRO7HFnEXi8UjpDPTo3holikdIZ1AG+Kh2VZc/Z2KiGZ06D8G69dtc/tzkemsNW1PefrdiWRQqlE+wRr2WqmvSZTEANaUj1I6D1elgNOgjANSW7kir5eranF5R/Px80b9fB+mMDJEvXy7MmjkM8+eN5g9PhXiz7KsIDHx89ZjZnITftx8QLvIMld57C82kl/m3W2A60BGOpEeyHURERERERERuKPm6AUlXloo2eHvrMHFCJPz8fEU7yLV0Oh1qfPCuS58zISERrdv2x67dh136vJRx1q3fBpvNDuDxXvWfN6snXKROhy5lwYXbftIZzlDNVsFKxcHq9OkGlfwbGk1abD4RLJ2hWh3aN3H7PZ4rViyLDevnoU/vdsiSxV86x6NVrlwu5e2duw4hMVF2iSpPEB4WitGje0tnIOHkENiiT0hnEBEREREREbmtxFPDYX10VLShcOH8iOzfUbSBXKtixTcQHBzosudLTragS9dhOHHirMuekzLegwdR2P2viwvq16uOoKAsgkXq9d3erNIJzqhuNOhfkY5QM1UMtCqR0aAPAdBauiOtDIdCkWzlsvkvIn/+3GneSyYpKRk3b97F8eNnsW//MTx4EJXBda6l0+nQts2n2LJpEep8XE06x2P9e7/qzZt3CpZ4jtGjeyM8LFS0IfnqaiT/9Z1oAxEREREREZHbs1uRcLAT7OYHohmfNaqNqlUqiDaQ63xUq4rLnstms6NX79HYf+C4y56TMs+atZtT3g4I8EfDTz4UrFGv384E4WGcTjrDGZxdnQ4ah4PrQr8Io0HfC8BE6Y60sNg0qDehMB7Fq+oLWzFmzxr+n784Go2x+OWXPdi4eTvOnb2M2Lj4Jx4THhaK4iUiUPzlIqhWtQJKly6R0ckuc+zYHxj59UycO39ZOsVjFClcABt/ng/g8Z40Fd75FGZzknCVe2vWrC4GD+wi2mCLPoW4nZ8A9mTRDiIiIiIiIiJPocv2FgLfXQlo5F4zjY6OQZ16HVQ34YVS8/Pzxb49qxEQkP7VKh0OBwYMmoQff/zFBWUkQavVYtfOlSkTY27cuIPqNVoKV6lTy0qP0Kn6Q+mMtDIDyB/a4JpqgpWEM6tfgNGg1wL4UrojrbadCuJA9Qt6t+KbTx2ovnT5Gjp2HoyK7zXGkGFTcfDgyacOVAPAoygj9uw5gm/nf4/GTXvgk0+74Mcff0FSkvIHpV5//RWsXTMbw4Z2Q0hIkHSOR/j3EuC/bz/AgeoMFhGhR9/e7UQbHMlRMB3swIFqIiIiIiIiokxkfXgIiadHiTZkzRqCsaP7QKPhiphqVqVyeZcMVAPA2HHfcKBa5Ww2G9av35ZynD9/bpQoHiFYpF7rDociyaKa749+ALi/wwviYPWLqQ9ALx2RVqv2hUknqJK3tw4DB3RKdZvVasWcud+hfoNO2LHjIKxWq9PP+8cfFxE5cCIqV22GyVMX4s5d2SWHnsfLS4PGn32EX7YsRuPPPoKXl2p+OKhS1ar/XByxZQuXAM9IPj7emDQhEr6+PnIRDhtMh7rCnnBbroGIiIiIiIjIQyVdWojkG+tFG9555w20bFFftIHSp1atyi55npWrNmDJUoNLnotkrV27NdXxv1/zpbSLSdBi84kQ6QxndDYa9IIvNqsXB6tfTHfpgLQ6/lcA/rzjK52hSi1bNEDBgvlSju/ee4iGn3bFtOmLYbE4P0j9v6KjYzBv3iq8X70Fho+YgUdRxnQ/Z0YKCQnCsKHdsHbNbLz++ivSOW6pRIkIvPF6SQCAyZSIXbsPCxe5t15ftUWxYoVFGxL/mADr/b2iDURERERERESeLPFYP9hiz4s2fNVT/jUKejEajQblypVK9/OcPHUeo8fMcUERKcHlK9dx9tyllGPuT//iVu3LChXtZpwbwKfSEWrEwWonGQ36kgAqSnek1ap9WaUTVClHjnB07tQs5fjuvYdo0bI3zl+44vJz2Ww2rFy1AR/UaIk5c79T/LLPxV8ugu+WT8H4cf2QPTtn7btS506fp7z9+/b9qlgqXq0qViyLFs1lr1q23NqMpD/5RwgRERERERGRJIctEaYDHeCwxIo1KGL1N3ohERF6BAcFpus5oqJi0L37CJdMkCLlOHnyXMrbJUpEIFfObII16nX1gQ8OXsoineGMTs9/CP0vDlY7TzWfaLeivLH7fPp+UHqqPr3bpewz8v8D1devZ+wyvSZTIqZNX4waNVvD8ONW2O3KvlyozsfVsGXTIrRt8yl0Ou6Jnl7FihVGtX8tB7Nx03bBGvf2eD+o3qL7QdniLiHhaC+x8xMRERERERHRP+zxV5FwuAcAudfjIiL06Nunvdj56cWUKVMiXe9vs9nRq/do3L330EVFpBSnT/+Z6rgKZ1e/MJVNynzHaNC/Kh2hNhysdoLRoM8C4PPnPlAhVu/PCoWPdyrSG6+XxMcfVQUAxMbGZ8pA9b/du/cQAwZOQv1POmHv3qOZdt4XkSWLP/r0bocN6+ehYsWy0jmq1qlj05TB04sXr2LXrkPCRe5r1NdfIVs2uVUBHFYTEg60h8NqEmsgIiIiIiIiotQsd3+D+dx00YZmTeugcqVyog3knNdLp2+7xGkzFmP/geMuqiElOX3mQqrjqlXLC5Wo38FLWXD1gapWnugoHaA2HKx2TjMAwdIRaWFK8sKGY6raeF4RtFovDB7cNeU4csDETB2o/rcLF66gbbtIfNF+AK5cuSHSkFaFCuXD/HmjMWvmMOTLl0s6R3WKFC6AD6q/m3I8Y9Yyxc+sV6vGn30kvkdMwpGesMVdFm0gIiIiIiIioieZz0+F5d4O0YZRo3ohPFxVswg9WnpmVh879ge+/fZ7F9aQkly+fA2JieaU43JvlU5ZzZWc43AA36trdnVzo0HPZY+dwMFq56hmCfCfjoYgIYkfXmd91qg2Xi5WGACwZKkBv/2+T7gI2LPnCOrU64BxE+bBZEqUznmmalXfxsYN89Hty5bw8/OVzlGNjh2bwsvr8azqc+cvY9u2PcJF7qlw4fzo36+DaEPSn3Ngub1VtIGIiIiIiIiI/oPDjoRD3WBPuCmWEB4WitGjuHWYGoSFhUCvz/tC75ucbMGgIZPhcHDCiruy2x24deteyrGPjzdeeeUlwSJ123QiBLGJWumMtArC48mvlEYczUwjo0FfDkBp6Y60sDuAH/ar6ioTxShT5vGyLafPXMDESfOFa/5htVqxaNEa1KjZGuvWb1P0LzG+vj7o3KkZNm9cgBofvPv8d/Bwen1e1KpZOeV4+owliv74qpW3tw4TJ0SKXkRhiz6BxD8mip2fiIiIiIiIiJ7PYYlBwqEvAYdNrKHSe2/h82b1xM5PaVO61IvPqp49Z4XiV9Ok9IuOjkl1XPzlIkIl6pdk0eDHQ6HSGc7gUuBO4GB12qlmVvWuc4G4He0tnaFKffqORcfOg9Hzq1GwWKzSOU94+DAK/SMnoOnnPXH27CXpnGfKnTsHpk0djEULxyGiiF46R7E6tm8Crfbxt+LTZy5g+/YDwkXuqWeP1ihRPELs/A6rCabD3QGH8r6vEBEREREREVFq1qhjMJ+X3b+6T+8vEBHB19SU7NVXi73Q+124cAXzF6x2cQ0pEQerXWvNwVBYbRrpjLQqbTTouVF5GnGwOg2MBn0YgM+kO9Jq1b4w6QRV27HjIG7evCud8UzHj59Fw0ZdMHTYNBiNsdI5z1ShfBmsXzcX/ft1RFBQFukcRcmXLxfq1KmWcjxt+hLBGvdVoXwZtG7VULQh8eQw2OOvijYQERERERERUdqZz8+A9dFRsfP7+vpg8sQB8PHhpCSlypMnh9PvY7PZMXDwZFitnNDgCaL/57X7l4tzsDo9HsTq8NuZIOkMZ6hmEqw0DlanTSsAftIRaXHhth9OXPWXzqBMYLc78P3qjahRszW+W7kBNptdOuk/abVatGrZAFs2LUT9+h9Ao1HN1U8ZRqPRYMTwHtBqH++zcezYH9iz54hwlfsJCQnCuLF9RT/nLLc2Ivkar5YlIiIiIiIiUhWHDQlHusNhiRdLKFq0EHr3+kLs/PRsefLkdPp9flizCWfO/JkBNaREJlNCquOIInrodDqhGvfw/T5VbYHb6O/JsPQcHKx+DqNBrwHQQbojrVap6wuVXCAmJg4jRs5Aw0+74OixM9I5zxQenhVjRvXGqpXTULJkUekcUW1aN8TbFV5POZ4+g7OqM8LXI79CjhzhYue3J95BwrFIsfMTERERERER0Yuzm24g8eQg0Ybmn9dDxYplRRvo6fLkdm5mtdmchNlzVmRQDSmRr69vqmNvbx0iihQQqnEPZ2/54fR11UzY9MPjybD0HBysfr6qAFQxqvYwTodfT6tqCQRyoXPnL6PZ51+hT9+xuH//kXTOM5V67WWsXjUDI0f0RFhYiHROpitZsih69midcnzo0EkcOHhCsMg9fdqwJqq//45cgMOOhB5TBdEAACAASURBVCM94LDEPP+xRERERERERKRIydd/RPKN9WLn12g0GDu6t0e+hqZkXl4a5Mzp3ASJlSs3KP51W3KtAP8nF+zlUuDpt3KvqiZtdvx7Uiw9Awern081a8qvPRgKi3o2l6cMsuHn3/FhrTaYv2C1ovc+8fLS4NOGNbFl8yJ83qwetFrP+HYUEOCPSRMiUy33wr2qXa9gwXwYECn77Tvp4jewPjgg2kBERERERERE6Zd4YiDsCbfEzp8tWxhGjewldn56Uvbs4U4t52wyJWLe/O8zsIiUyD/gycHqiCJ6gRL3suNcEO4avaUz0uolANWkI5TOM0aHXpDRoM8NoK50R1okWzX48VCodAYpREJCIiZOmo+P67ZX/D7IwUGBGDSwM35cOwdvvvmadE6GGzywC/T6vCnHe/ceVfzy7Wqj0+kwcXx/+D/lysXMYjOeRuLZiWLnJyIiIiIiIiLXcVjikHC4O+CwiTVUqVIeTRp/LHZ+Si23k0uAL1lqQHQ0V9/zNAEBTy5XHR7GcZz0stuB1QdU9e/YUTpA6ThY/WxfAFDFbvdbTgTDmKCVziCF+euvm/ii/QB06ToMN2/elc55pqJFC2HZkomYPGkgcuXMJp2TIWrVrIT69T9IObZYrBgzbq5gkXvq9mUL0T3RHdYEmA51A+zKXdmAiIiIiIiIiJxjfXQY5guzRRv69W2PIoW5360S5MmdPc2PjY2Nx6LFazKwhpSq4L8mLf2/rFzS3yV+OhKKxGTVDHHWNRr0eaQjlEw1H8nMZjTotQDaSXek1ap9qlqjnzLZb7/vQ+2Pv8D0GUtgNidJ5zxTrZqVsHnTQnTq2BR+fr7SOS6TJ09ODB/WI9VtM2YtxaVL14SK3FPZN0rii7afiTYknhoBe/wV0QYiIiIiIiIicj3zuamwRR0XO7+fny8mTOgPrZaTlqSFhASn+bFr1m5GXJwpA2tIifz8fJEvX+4nbs+alYPVrhBv9sLPx1Tzb6nD48mx9B84WP3fPgKQXzoiLY79FYAr991nUI8yRlJSMmbPWYGatdvil192S+c8k7+/H7p3a4XNmxaizsfVoNGoey92rVaLieP7IygoS8ptp89cwIIFqwWr3I+vrw++HvkVvLzkPl8st7ci+epKsfMTERERERERUQZyWGE63B0Oq9zAY4niEWjb9lOx89NjXtq0Da04HA6sWrUxg2tIiV6KKPjU1ynDOFjtMmsOqmop8HZ/T5Klp+Bg9X9TzRryBu5VTU64c+c+uvUYidZt+uHSZWXP6s2dKzvGj+uHH76fgbJvlJTOeSE6nQ5TJg3A66+/knJbcrIFkZETYbPZBcvcT5dOn6NgwXxi57eb7yHhWD+x8xMRERERERFRxrP/H3v3HRbF1cUB+Ddl6SAgig1R7L3FmBixixo7lthij8YWNTFqYks0+VKMxhSTmGaJJlEjKZbE3nsFFSsoYENBOmybme+PRcWCLLA7d8t5n8dnd2dn9xzZNjNn7rlZcciJnMs0B9bHQAgg8OaVVg4cOIH4hJtWzobYourVKz11uT/NWW0xcXddcPKqB+s0zFUBpkGy5CmoWP0UqRHBIQA6ss7DHPcyReyO9mKdBrFDhw6fQo+er+PjT75DZmY263SeqW7d6lj1yyJ8uXg2KgbZz9QOoiji80UzERYW+sjyr75eafMnCtibmjVCGJ9VrCD7+BQo+hSGORBCCCGEEEIIIUQN+rh1MFzfyCy+q6sL5s+bYvfdCO2ZYObI6l9/22DlTIitatCg1lOXe3q6Q6MRVc7Gca23r8GcY1knYKuoWP10YwDYxS/9PydKwCjZRarEBkmShOUrItCx83D89dc2KIrCOqVnCgsLxaaNP2L6tDHw8bbtkzQ0GhFfLJ6FDu1femR5ZNQF/LxsHaOsHJMg8Phg/ptM52vSXf4BxjsHmMUnhBBCCCGEEEKIurJPvQs5h92I2abP1UO/vi8zi+/seDNGVt+6dQd79h5RIRtiaziOQ5vWL+R7P42utpw90V64l2k3xf+w3MGy5DFUrH5MakSwC4DhrPMwh6wAfx2j+Q1I8SUnp2DGuwvQf+BknDt3mXU6z6TRiBg+rDe2blmOwYN6Mi1Q5qdcuUCsXvU52rVt/shynU6Pd95dQO2/LWzIkHDUrVudWXwp9Rxyzn3KLD4hhBBCCCGEEELUpxjSkH1sCqCwO84z9a1RKF26JLP4zsycY5L//beXjgM6qTp1qqFUKf9873dzc1UxG8dmlDj8c9xu6mQcTINlyWOoWP2kPgBKsU7CHAcveeF2qoZ1GsSBREaeR99XJmDO3MVISUljnc4z+fr6YNbMcdi88Uf07dMZLi628Vlo3boZ/or4FvXr1Xjivi+/WoHY2AQGWTmuoKCymDRxKLP4iqRF9rGJgGxglgMhhBBCCCGEEELYMCYdhvbSt8zie3t7Yu6cicziOzNzRlbv2HlQhUyILXrWqGoA0OvpWKIl/XW8BGTbbhqb14jUiGA6W+ExVKx+0uusEzDXn/bVi5/YCVlWsHbdZnTsPByrf/3H5s/+Cw4uj/nzpmDHtl8wamQ/eHl5MMmjZEk/zJ0zEd8umQcfnydblJ8+HY1ly/9gkJljm/f+ZKZnImqj5kPKiGEWnxBCCCGEEEIIIWxpzy+ClBLFLH67ts3RMSyUWXxnVdCc1SkpaTh1OlqlbIitadeu+TPvp2K1Zd1O1eDgJdueNjSPAAC9WSdha6hYnUdqRHA1AHbxy34rRYNDlzxZp0EcWHp6JuZ/8DXC+4zD8RNnWadToFKl/DH1rVHYvfNXTH1r1DPbrFiSj7cXpkweju1bV2BA/27guCfnkNfp9Hhn5meQ7ej0LnsQ3qsjXnyhEbP4hlvboLu6ill8QgghhBBCCCGE2ADZiKxjb0AxZjNLYc7sCU8dPEGsJzPz2a/3nj1HbX4QELGO2rWqomaNZ09LbKBitcVFHLGrwZ0jWSdga6hY/Si7mKsasLu2BsSOXbwYi8Gvvom33v4IiYlJrNMpkJeXB0aN7Ied21fhg/lvomnT+hBF0eJx6tWtgVkzx2H7tpUYM3oA3N3d8l138ZfLcfXqdYvn4MxKlvTDjOnspveQtXeRfWIas/iEEEIIIYQQQgixHXLmVeREvccsPuvjJM4oKeneM+/fseuQSpkQW9O/f9cC19EbqFhtaYcve+JWim1MFWqGNqkRwZVYJ2FLLF/BsVOpEcECgCGs8zCHQeLwz3G7OkuEOIBNm3Zh167DGPv6QAwb2hsajW1/fWg0Ivr07oQ+vTshKysHhw6fwt59R7Fv33HcunWn0M9XooQ3ateqisaN66Brl7aoXLmCWY/bsnUfVqxYX+h45NlmzxrP8IxhBdkn3oSif/ZOCSGEEEIIIYQQQpyH/toaaMq0haZcJybxw3t1xIYNO3Ho8Ckm8Z3NnbvPPi50mlqAOyUvLw9069q2wPX0er0K2TgXWQH+POaLcWF3WadiDg7AMADvsU3DdnCKQsNzASA1IrgzgM2s8zDHtihvzF5bjnUaxIlVqlQB774zFi1Dm7JOpUhiYxMQH38TqanpSElNR1paBlJzLzUaESVKeKNECW/4+nojsHQAateuhvLlAwsd5/iJsxgxcjrNQWJh7do2x5Kv32MWX3flJ+REzWMWnxBCCCGEEEIIIbaJc/GFd7st4N3LMImfkHAL3XqMhlarYxLfmVSqVAH/bf75qfclJ6fgpdBXVM6I2IJBg3pg9szxz1zHaDSibv2XVcrIufh5SvhnWgw0gl3UPeMAhPiGx9F8AaCR1XmNYJ2AuSKO+rFOgTi5a9euY/SYmWjb5kW8M+N1BAWVZZ1SoYSEBCEkJMiqMa7ExGHc+DlUqLYwLy8PzJk9gVl8Ke08cs5+zCw+IYQQQgghhBBCbJeiT0X28SnwCv0VpoFz6goKKos3Jg7Bpwt+UD22s3lWG/Do81dUzITYCkHgMXhgjwLXo+PF1pOSJWDXOW+E1U9nnYo5ggG0BbCddSK2gOasBpAaEVwSQHfWeZjj6h0XnLrmzjoNQgAAO3cdQpduo/DFl8vpjM087txJxmujZyI9PZN1Kg7n7amvITAwgElsRdIh+9gbgExtegghhBBCCCGEEPJ0xrsHobv0PbP4Q4f0Rp061ZjFdxaZmdn5Hg89Hx2jcjbEFvTqGWbW1JGpqXZRSLVbfx61qyl07WYQrbVRsdpkEAAX1kmYI8K+PmjECej1Bnz73a/o/PII/LdlL+t0mMvMzMZrY2YWaV5s8mxNn6uHfn3ZtcjRnv0QUvolZvEJIYQQQgghhBBiH3KiF0BKPccktiDw+PCDtyAIApP4zuRuPvNWX7x8VeVMCGtubq6YOGGIWesmJNy2cjbO7dQ1d8TecWWdhrl6pUYEUytlULH6vuGsEzCH1sDj39MlWKdByFPdun0Xk6d8gGHDp+HKlTjW6TBhMBgx8Y33cfFiLOtUHI6rqwvmz5sCjlO/hRYAGBP3QhezgklsQgghhBBCCCGE2BnZwLQ7W80aIRg5si+T2M7kzt3kpy6/l5yqciaEtSFDepndDTLh+i0rZ0P+PGo3dTQ3AANYJ2ELnL5YnRoR3AhAQ9Z5mGNrpDcytU7/khEbd/jIafTo9To++vg7ZGRksU5HNYqi4N2Zn+HQ4VOsU3FI48YOQqVKBbfRsQbFmI3sU+8wiU0IIYQQQgghhBD7JGVcgfbCl8zijx87mNmxFGdx6dLTR1CnpKSpnAlhydfXB6+NfMXs9RMSqFhtbf+eLoEcvd3U0qgVOKhYDdjRG2E9tQAndkKSJKxYGYFOnYcj4s8tUBSFdUpWt3DRT9iwcSfrNBxSzRohGDWyH7P42ujPIGdfZxafEEIIIYQQQggh9kl76VtI6ReYxGbdpc4ZnD379OniaE5i5/L6mIHw9vY0e/3rNLLa6jK1PLZGebNOw1xNUiOC67NOgjWnLlanRgS7AhjIOg9zRN9ww8WbbqzTIKRQku+l4t2ZC9F/wKR8N94cwYqVEfjxp7Ws03BIgsDjg/lvMptnSbp3CrqYZUxiE0IIIYQQQgghxM7JRmSfmA4oMpPwTZ+rh359X2YS2xmcO3f5qctT0zJUzoSwUqNGCAYP6l6ox9DIanVE2NfgT7sZVGstTl2sBtADgD/rJMwRccSuPliEPCIy6gL69Z+I2XM+x717jtMGR1EULFz0Ez76+DvWqTisIUPCUbdudTbBZSOyT7LboSSEEEIIIYQQQoj9k1JOMz0Rfupbo1C6dElm8R3Z5Stx0OmenJdclulYkjMQRREff/Q2RFEs1OMSrt+2UkYkr4s33RB93W4GgA5OjQh2YZ0ES85erB7OOgFzZOQI2HbGh3UahBSLLCtY98e/6NR5OH74cQ20Wh3rlIpFrzfgran/ww8/rmGdisMKCiqLSROHMouvvfQNpPSLzOITQgghhBBCCCHEMbCcYszb2xNz50xkEtvRSZKECxdjn1ju5eXBIBuittfHDECtmlUK9ZjMzGya01xFdjS1bkkAhRui72CctlidGhFcAUAY6zzMsemUD3QGmluEOIb0jEwsXPQTOnYejj/W/wdJsr8zDVNT0zFsxDRs/ncP61Qc2rz3J8PNzZVJbCkjBtoLXzGJTQghhBBCCCGEEMeiGLORfeodZvHbtW2OjmGhzOI7sqe1AvfyMn/+YmKfateqirGvF36G2bPnHHeqTFu0/YwPMnLYTC9ZBE7dCtxpi9UAhsJO/v9/H7ebsz8IMVtiYhJmzV6E7j1GY8fOg6zTMduJk2fRu+94nDx5jnUqDi28V0e8+EIjRtEV5JycBshPtnEihBBCCCGEEEIIKQpj4l7o49cziz971nj4+Hgxi++ozp59svhII6sdm0Zjav8tCIUvgh4/fsYKGZH86Awc/ou0m67FYakRweVZJ8GKXRRrrWQY6wTMce66G67ecepW9cTBxcTGY/yE9zBg0GScOHmWdTr5kiQJi79YjiFDp+LGjUTW6Ti0kiX9MGP6GGbxdbG/wJh8nFl8QgghhBBCCCGEOKacqPlQdMlMYgcE+GP6NHbHWxzVqdNPDmjx8yvBIBOiljcmDkX16pWL9FgqVqtvwwm7+TwKMA2ydUpOWaxOjQhuCaAq6zzMsdF+PkiEFMupU9EYNPhNjBs/F1di4lin84hr166j/4DJ+G7pr3bZttzesDzTV865Be3Zj5nEJoQQQgghhBBCiGNT9CnIiXyPWfze4Sw72Tmmq1evIzY24ZFlRS1kEtvXuVMrvDbqlSI91mg04nTkeQtnRApy6ZYrLt1iM9VkEQxnnQArTlmshp30ftcZOGw7YzctCmwGx9H83vZs565D6NFzDGbOWojbiUlMc0lLy8Anny5F955jcObsRaa5OIu2bV5Ep44tmcXPOTUTijGLWXxCCCGEEEIIIYQ4Nv31f2C4vYNZ/PffnwQ3N7sp3NiF7dsPPHK7Vs0qjDIh1lS7dlV89L+pRX78uegr0Gp1FsyImMuORldXzR1s63ScrlidGhHsDaAP6zzMsTvaG5lap3uJisXNzRW7dq7GZ5/OQIcOLWjDy05Jkoz1EVvQsdMwfLbwR6SnZ6oaX6fT46ef16FD2FAsW74eer1B1fjOysvLA3PnTGQWn/XOIiGEEEIIIYQQQpxDzqlZzE6WrxhUDm9MHMIktqPaun3/I7epWO14AgL88c2SecWqN1ALcHa2RPrAYLSbQY52MdjW0pyxEtoPgCfrJMxhR2d72Ix2bV9EmcAAdO3aFl99MQeHD/6BLxfPRpcubeDp6c46PVJIOp0eP/60Fu3DhuD7H37HnTvWndPnzp1kfPvdr+jYaRgWfPYD0jPULZI7uzcmDkVgYACT2KzbcBFCCCGEEPsnKwDNGkQIIcQccs5NptOQDR3SG9WqVWIW39GcPXsJt27ffXA7JCQILi4ahhkRS3Jx0WDJV3NRppjHLY+foGI1K+k5AvacZzPtZBH0yR1061RE1gkwYBc932+laHDiqgfrNOxOZmY2JEmCIAgATCOtw8JCERYWCr3egIMHT2LLtn3YufMQ0tIyGGdLzJWenolFn/+MxV8sQ+NGddCpU0uEdQhF6dIli/3cBoMRhw6fwpo1m7B7zxFIkmSBjElhhYQEYdDA7szi50TNh6Kz7skQhBBC7IusABnZCtKyH15m5igP7ue43H8PrnN5rpuWI/dSFAA/L8DXi4OfFwcXZ9wLI8ROZOuAhCQFyekKMnMUZGlNn/1MLUzXtQoyc0yX929n5d7O1gGKAvAc4KIBXETT5910HXAVAY2Ge3hdBFxzb3u5A2X8OAT6cSiT+690CQ4a+r4ghBCHpYv9BZqgHhBLPqd6bEHg8c6M1zFi5AzVYzuq7dsP4NXBPQEAgiDguefq4eDBk4yzIpYw7/3JaNCgVrGeQ5IknDhx1kIZkaLYcKIE2tezi5qQJ4BXAPzIOhE1cYqiFLyWg0iNCK4OwC4mnv1xZwB+3Fn8Qpwz6tq1LT79eDp4Pv+2DpIk4ciRSGzZug/bdxxEcnKKihkSS+B5Do0b1UHr1i8gJCQIwcHlEVShbIFnLd67l4bTkdE4efIcTp2Kxtlzl6DT6VXKmuTnh+8/RGiLpkxiGxP3IvPAq0xiE0IIUY+sAIkpChLuKridoiAtW0F6FpCeoyAtC0jLMhWk07MeFqZlK+0qebgCfl4cfL04+OcpYvt5IfeSg68XUM6fQ2lfu2lVRojdSMsyfRckJD28jL9jup6cYTvHSDgOKOltKmAH+nIo44cHhezAPAVt3hl75hFiI/RG0ElopFgE76rwbvcvwLswiT9+wnvYsfMgk9iO5vnnG2Dl8gUPbv/2+wa8P+8rhhkRS5j+9mgMH178WWX37D2KMa/PskBGpKh4DvhzagwCSxhZp2KOQ77hcc1ZJ6EmZytWzwdg898IigKELwrBrRRqFVJUfft0xvx5U8xaV5YVnDh5Flu37sO2bftxOzHJytkRa+F5DmXLlkZwcHl4enpAm6ODVqtFjlYHbY4OmZlZ9PraoFYtn8fS7z5gElsxZiNjewfI2deZxCeEEGJZBiNw815u8emugvi78oNi1I1kBQa72Cd9lKcbULkMj5AyHCoHcgjJvV4hgApUhDyLLAOXb8q4cP3hd4Lpe0FBRo7jHAdx1QBVy/GoFcShVpDpsmo5Hq50OIEQqzsXL2PGzwa82k5Ev1CBdTrEjrnVfANutd9iEjs+/ia6dBsFgz1uKNsYQeCxb88a+Pubpva8cycZrdoMhDPVXxzNm5NHYPTo/hZ5rqnTPsbGjTst8lyk6Ma0T8Lw1nbTXbOqb3hcDOsk1OJsxeoYACGs8yjIsRgPTFwWxDoNu7d+3RLUqVOtUI9RFAVRZy5i69Z92LptPxISblkpO0IIAIiiiA1/f4/KlSswiZ8TNR+6K07VUYUUgiQDl2/IqBlE1SBCbM3tFAXnExTE35ERf1fB9SRTAep2igLZSeaLdRGBiqUfFq9DynCoXIZHpUBqM06cU5YWiLom43SMjNOxMs5ck5GlZZ0VGwIPhJThUDOIR60gHjWDONSswMPTjXVmhDgGRQFW7jDiy3+MMEoAzwNfjnFBaF3abyBFxIvwbrsZgk8NJuEXfPYDfvp5HZPYjmbypGF4fczAB7df6f8GIqMuMMyIFNWE8a9iwnjLdGLMydGieYt+yMlx0o1TG1Le34A/psSCs48GZnN8w+Pms05CLU5TrE6NCH4BwCHWeZhj7rqy2BLpwzoNuzdoUA/Mnjm+WM9x/kKMqXC9dT9iYuMtlBkh5L5hQ8MxY/rrTGJLKaeRsbsXoDhJVYMUiiwDM5YbsOWEhBZ1eIx9WUTdSnTwiRAWktIUnItXcC5eRnScjHPxCu7ZUJteW+MiAvUr83iuGo+m1XnUq0QjLIljunVPwancwvTpGBmXb1qvdb8j4DggKOB+AZtDvUo8GobwNCc2IYWUnKFg5goDDp1/dD/SwxX4eYoLatGJrqSIBP9G8G4VAXDqv4cyM7PRsfNwmibRAkqV8seuHasgiqYf2J+XrcOnC35gnBUprNGj++PNySMs9nwbN+7E1GkfW+z5SPF8MzIBjStns07DHBd8w+OKN1m6HXGmYvWXACayzqMgmVoeXT6pCp3BPk7tsGWNG9fBr6s+t9jzxcTGY+vW/di6dR/OX3Ca7guEWI2fXwls+W8ZfLy91A8uG5GxswukdDq7lTxJVoBZKw3YdFR6ZHloXR5ju4ioU5EOQBFiLfcyTIVpU1FaRnS8grtpzrG/Yi15i9fPVeNRvzIVr4n9URTgfIKMUzEKTsfKOBUj03eDBbi7AE2r83iptoDmtXlULEXHIQh5lgPRMmatNOR70lxACQ6r33ZBGT/6LJGica8/F65VLVcgK4w/1v+HWbMXMYntaD79ZDq6d2sHAEhLy0CrNgOh1eoYZ0XMNWJ4X0x7+zWLPueY12dhz96jFn1OUnSdG6Zjbh+76ajbxDc87iTrJNTgFMXq1IhgAcBNAKVZ51KQP4/54pO/A1mn4RA6d2qFzxfNtMpzJyTcwtZtpsJ11JmLNPcIIUXw/nuT8Eq/Lkxiay98BW30Z0xiE9umKMDcVQb8fVjKd51W9UxFaxo1QUjx6AzAqRgZZ+NknItTEB0v43YKbVNZm4sI1KvE47nqPJpS8ZrYMFkGTlyRsf20hB2nqTithqAADs1rm4rXTavz8HBlnREhtsFgBL74x4hVO40o6PBP1XIcVr7lSm33SZFwoge8228D76H+VGmyrKBPv/GIjr6iemxHU6dONaxft+TB7TlzF2Ptus0MMyLmGj9uMCZOGGLR50xJSUOLlv0hSfkfZyLqctPI2DQjBp6udtFtc6FveNxU1kmowVmK1R0B/Mc6D3OM+C4Y0ddpi9YSpr41CqNG9rN6nNuJSdiWW7g+cfIsZOo9R0iBatQIQcQf30AQ1C/2SRkxyNjRCZD1qscmtk1RgPm/GbD+gHk7EG3qm4rWNSpQ0ZoQc8gKcPG6jEPnZRy+YGrdqzOwzoq4iECTajw6NhbQtgGPEp40GoywY5SAIxdlbD8lYVeUjJRM2rdiRSMCDUN4vFSbR/PaAmqUp+8G4pzi7yiY9rMB5xPMP6D9Qk0eS8a5QBSsmBhxWGJgK3i9tJJJ7OMnzmLwq28yie1oVv2yCM81qQsAuHz5Grr1GM04I/IsgiBg/rzJCO/V0eLP/etvGzBv/lcWf15SPDN6JKJn01TWaZjjBoCKvuFxdlFZLw5nKVavAGDZU2Ks4OodFwz4sjLrNBxCxaBy2PDP93B1dVE1bnJyCrbvOIgtW/fhyJFIOmOKkHysWLYAzZo1YBBZQeaevjAmH2MQm9i6/60xYM3ewn1vcxzQpr6A17uIdBCXkKe4mazg8EVTgfroRRmpWY6/72HPRAF4sSaPjk0EtKkvwMuddUbEGegMwMHzpgL1njMyMnLoe8IWBZTg8FItHq3q8QitK8CF5romTuCfwxI+WmtAdhG69/Z8UcD7g6l1CSkaj+c+h0vFcCaxp7z5If79bw+T2I6kQ4cW+OqLOQ9uDxs+DYePnGaYEcmPl5cHvlw8B82bN7bK84f3Hofo89SxwNbUDcrBj2PiWadhrra+4XG7WCdhbQ5frE6NCHYHkAjAm3UuBfnyv1L4db8/6zQcwvdLP0TL0KZMc0hLy8DOnYewZds+HDx4Eno9DR0iBHhyg11NuthfkHN6FpPYxLZ9+ocBq3cV/QQjjgPaNTAVrauVo6I1cV4ZOQqOXXo4ejr+rmPvazgyFxFoXts04rp1fYHaAROLytYB+89J2HZKxv5zUpEKQWpwEQEfTw6+nkAJDw4l7l/35FDCE/DNvXTVmH77FQV48K2nPLy4f9gl7/06g4KUTCAtS0FqpoLULDy8zF2WY6ONgLzdOXRswqNLUwGNqvDgaNOHOJgsranj0r/HizcAYXw33/7dMwAAIABJREFUEaM70ZkdpPA4Fz/4dNgBzrWk6rFv3bqDzl1G0hzLxSQIPLb8uxwVKpQBABw5Eomhw99mnBV5XJnAACz97gPUqBFilec/fOQ0hg2fZpXnJsX32xtXUbm0jW5wP+on3/C4UayTsDZnKFb3A7CGdR4FkWQO3T4Nwb1M2ogtrrCwUHy5eDbrNB6RlZWD3bsPY8u2/di79yht8BGn5eKiwaYNPyIoqKzqseWcW8jY1g6KMUv12MS2LfrTiBXbjRZ5Lo4DOjQS8PrLIqqUpSO3xPHJMnAqVsbh8zIOXZBxLl6GbIPNqXjeVFTy9QL8PE0FJz8vwNeLg5+n6fL+dY2GAweA50yfaQ4Acq/zj93mYLpUFFOhPi3LVHhKy354mZ6lIDXLdF96du462QqMdtSAx1UDhNYR0LEJj5Z1Bbip27yIOJCTV2T8tkfCnjOSTUwD4OvJoVKg6V9wadNlOf/corQXB3fG73WdIbdwnVvIvpumIC5RwbU7CuISZcTdVaBlfHytXEkOXZsK6NpMQHBp2vYh9u/MNRkzlhlwPckyx0vfG6RBr+bUD5wUnktQD3g0/ZJJ7C+/WoFvvl3NJLYj6dG9PT75+GGhctz4udi56xDDjEheNWqE4PvvPkBgYIDVYoweMxN791F3R1s1qMU9TOx0l3Ua5kgFUMY3PM6hi0rOUKz+C0AP1nkUZN8FL7y9qjzrNOxeqVL++HP9NwgIsN0R6lqtDvv2HcOKlRE4fuIs63QIUdXo1/rjzSkjmMTOOjQShlvbmcQmtuvLf4z4aYtlCtV58RzQobGACV1FVKQDt8TB5J1TdmeUjFQbmFPWVQNULMWhchkelUpzqFSGQ/mSHPy9TAVqb3fO5kb+ZWmBu2kK4u8+LDrF31EQd0dBYqoCW91Nc3cBWtUT0L+VaUQlIQXR6oGNRyWs2WvEpRvqv7E1IhAUwKFSIP9IUbpSIAdfO5+jXVGAO2kKriWavjtMhWwZcYkKbtxTVD95qG4lHl2fF9C5CQ9fL/v+2xLnI8vAsm1GLNlohGTBzw7HAbP6a9CnBRWsSeF5Nl8GTZm2qsfVanXo2Hk4EhOTVI/tSDiOw7o1X6Fu3eoAgGvXrqNr99EwGi1/DIIUTteubTHvvUnw8LDevEdXrsShW4/RcPT6mz3z9zJiw7RYCLxdvEa9fMPj/mKdhDU5dLE6NSLYD8BtADZ/7v+01eWx97wX6zTsmiAIWLF8AZ5rUpd1KmaZNHk+tmzdxzoNQlRTqpQ/tvy7zKobgvkxXN+ArKMTVI9LbNs3m4xYutm6O4kaEXi1rYjXOonUQpfYNZ0BOHRexvbTEnZHsZtTtqQ3h8plHhaaKgfyqFyGQ1l/DrwD1UV0BiD+roL4O7KpAHXnflFbQXKG7ey/1anIY3BbAWGNBYh0DJ48Jv6ugjV7JPx9WFL1O6N8SQ6Nq/JoXJVHwxDTCSy8E55XYTACCUkKLt2QcTpGxqlY03U1CtiiALxU21S4blVPgCtN20ts3MUbCt5fZcC5eOt8QDgOeKefBq+0pB9LUji8ezl4d9gOTvRUPfaGjTvx9rSPVY/raJo0rovVqxY9uP3h/77BL6scut5k09zcXPHuO2PRr+/LVo/17syFiPhzi9XjkOL5dNANtKyVyToNc/zhGx7Xl3US1uToxerXAHzPOo+CpGQJ6PpJFUiyAx1hY2D626MxfHgf1mk8lSTJ0Ov10On00Or0SE/LQJ9+E2gea+JUPvpwKnr1ClM9rmLMRsbW1pC1iarHJrbrh/+M+HqDemczlyrBYUovEV2a0gEqYj9y9KY5ZbefkrH3rPpzylYsxaFRFR4Nq/CoVs5UnPZ2p+3lzBzgTJyMM1dlRF6VEXVVQXo223260r4c+rcU0KeFgBJ2PlKVFI+sAAfOyfhtjxEHz8tW7xDAc0DVcrnF6So8GlXhUdqX3oP5ydICUddknIoxFbCjrspWnxfby900RUrfFgLqBDvhWQPEpumNwNLNRizbZtnR1PmZ3leDga1pf4AUjmv1sXCvO0P1uIqioP/AyYiMPK96bEfzxeLZ6BgWCgBIS8tA5y4jcO9eGuOsnE/lyhWweNEsq81Pndfdu/fQtv1gGAw0it7WhdbMxILBN1inYQ4tgEDf8Lh01olYi6MXq3cDaMU6j4L8ut8fX/5XinUads1a81QrioL4+JuIPn8FSUkpyMnRQqvVIUergzZHhxytFtocHbS6+7d1pvtz17u/Dv0wEWdXt251rFvzFTgGPVi10Z9Be+Er1eMS26XGiOr8NAzh8U4/ETWD6GAtsU1ZWmDPGQnbTsk4EK3enLI8D9SswKNRFVOBulEVHgE+VHAyh6IA1+4oiLpqKjxFxsqIuaVAZrCb5+YCdGsmYHAbEZUC6fVzJmlZCv46JGHtPsli87w+jUY0jei/X5xuWIVOYikOWQYuXJdxOlbBqRhTEftumvVev+eq8RjaXkRoHd7mpmYgzudUjIz3VhtwLVHdH8yp4SJebSeqGpPYOd4FPh22g/cMVj101JmLeKX/G9TGuJgqVCiDzRt/gouLqdXI7j1H8PpYyx/HJvnr1rUt3rdy2++85n+4BKtX/61KLFI8Aq9gw7RY+HvZRf1muG943HLWSViLwxarUyOCKwCIB2Dzu0ADv6yE2DvUG7SoKleugD/WLoGnZ/F+bCRJRmxsPKLPX0F09BVER1/G+QsxyMzMtlCmhDiv31YvRqNGtVWPK2ffQMa2NlAklYcDEptklIB5vxrw92GpUI/zducgKwqytJbJg+eA3i0ETOgm2v1cmcQ+GSXTSCKDUYFBMrWcPnbJ1OL78AUZapxj5+YC1K/MPyhMN6jMU6t8C8rSAmfjckdex8qIuqYgLUu9/T6OA1rU5jG4rYgXatLJOY7s0g0Fv+42YvMx653c4iICL9bi0bGJgNb1BHi6WScOMbmRrOBAtIw9ZyQcvShDb4XfhMqBHIa0F9H1eQEuVLMjKsvSAov/MmDdfsnq3R/yM7mniOEd6M1PzKcp1xGeL7BpHjrjnQX46+9tTGI7kqlvjcKokf0e3P7gw2+wajW1A7c2T093vDNjLPr07qRazKtXr6Nr99cgSYU79kTYmdjpLga1uMc6DXNs8w2PU79tqUocuVg9FcAC1nkU5PJtV7z6dSXWadgtd3c3rFvzFapWLdrZhXFxN7Duj39x7FgULl66Cq2WClqEWFqXLm2wcME7TGJnHR0Pw/WNTGIT25KlBd76QY9DFwrf369+ZR5fjdVg2VYJv+81QmuhdpklPDmM7yqibwvBKefSdESyDBgk0zyhBknJvbxfGH64zJi7jj7vesY8j80tIj+yTFLyPA/yPE/u8kfWz/P4pyxjgeeAhlV4tK7Ho0lVHrUq8hDofa8aRQGi42XsipKxO0rC5Zvq7QNWLcfh1bamohTNa+044u8qWLLBiC0nrVPsEYXcAnVjAW3qC/BSZxAMeUyOHjh0XsKeMzL2npVxL8OyL3ZJbw4DWgvoF0pTCBDrM0rAuv0Svv/XaPH3clFM7C5iVEcqWBPzebX4FWLpl1SPe+dOMjp2Ho6cHAudve2kvLw8sOW/5Sjp7wsA0On06PvKRFy6dJVxZo6rTZsXMGf2RJQto25H23Hj52LnrkOqxiTFU72sDivHX2OdhjkkABV8w+Nus07EGhy5WH0KQEPWeRTk6y2lsGqfP+s07NZnn85A165tC/UYo9GI7TsOYs2aTTh85DS1siHEitzcXPHv5p9V3zAEAGPSUWTu7at6XGJ77qQqGP+NHpduFO37vn5lHr9MdQEAJKUr+GmLEX/slyw20qhGeQ4z+mnQuCpV7p7F3EKsIc+oYeNjBV/9Y0XkRx7/SLH40eKw8bECtP6xIvL9x8oqzHVoTzQi8Hx1Hu0aCmhTn4e/NxUibMWNZAW7o2TsPiPhxGVZlXk6K5biMLG7iA6NBGr/a8fupin4brMRfx6ULP6+EXjghZo8whoLaNuAh48HvVFsiawAZ6/J2HPGNOrakie9uLkAvV4UMLitiAoB9LoTy1IUYMtJCV//Y0SCFacpKIpxXUSMeZkK1sQ8gk9NeLfbDHDqn/239Pvf8PniZarHdTStWzfDd9/Mf3D7SkwcBgycjIyMLIZZOZ6AAH/MmjkOnTq2VD320aORGDLsbdXjkuL7fdJVVCplodEp1jXZNzzuC9ZJWINDFqtTI4JrAYhmnUdBFAXosaAK7qTThmlR9Ov7Mua9P9ns9W/cSMTadZuxPmILkpLsoq0DIXZvwvhXMWH8q+oHVmRk7OoGKfWs+rGJTbl8U8H4JXokphZ9eydvsfq+xFQF3/9rxF+HJBgt1Nmp83MC3uwlorSvugdpnzYa+GnFWONTRgjnLQ4bnzIaWP+UZabnMaNgbAOjgUnhubkAL9UW0K4hj1Z1aTSkPcjIUbDvrIzdZ2TsPydZbMqD/NQJ5jGlp4im1ekEHXuSnq1g2TYJq3cZLd7u+/kaPDo/J6BdA55G19qRm8kK9pyVsSdKwvErlplCgueBdg0EDGsvoG4l+o4gxXfogowv/jLifILtnlE4upOI8d3ouCAxj3vDD+Aaov4xFp1Oj5e7jsSNG4mqx3Y0s2dNwKCB3R/cPnYsCiNfewd6vZXmU3EiHMehT+9OePvt1+Dj7aV6fEVR0LvveERHX1E9Nim+4a2TMaZ9Eus0zHHUNzyuGeskrMFRi9UfAJjJOo+CnLrqgbE/BbFOwy5Vq1YJ69Z8BTe3Z09uKEky9uw9gjVrNmHf/mOQZcd7vxNiq8qWKYV/N/9c4OfUGvTX1iD75DTV49qTk1dk3E5RICumYqWs4MF1RQGk3EvTMuWR+5/2GFl5/HHKM9d5Yv0H6ypPWfZoXEUBJAVQ5Pzzu//cSelKgQfVPd04ZGnz/314WrH6vhvJphFmG49KFhlV6+4CDOsgIiiAe2r76MdH/j6+LG9xOO9o4MfbR+ctNtNPIykub3cOrerxaNeQx0u1BbhqWGdEisooAccum4pPu8/IuHXPel8QLerwmNRDg+rlqThpy7R6YPUuI5Ztk5CRY9n3w4u1eIzvKqIeFSXtXpYW2HRMwh/7jLhYxE42j2tclceAVoJZXTnMOaxV0DrmZG1WHDOex5yVLJaPk+ZsMCpYf0DC4SJMAfQ4ngdqBfE4F5f/c/F88Trs9AsVUK8S/6DzyIPL+ytwD68/bZ3HO5Zw3JPPkXcdLvfG054zb8zH1zErr6esXzeYh9vTd6dIIXEufvDpuAecpoTqsbds3YdJk+cXvCJ5JldXF6xft+SRKS23bduPSVPm03HrYggJCcL7cyehadP6zHJYH7EFM2ctZBafFE95fwPWvxnLOg1zVfMNj3O4syIctVgdAyCEdR4F+eivMvj7uPobF/bOzc0Vf6z7GlWrPHue6kOHT+H9eV/h2rXrKmVGCMlr4WfvosvLrVWPqxizkL6lJRSdXZwNx8zkpXrsirLdEQZqKeHFY3Q3Xyz4Lf+OG88qVt93LVHBt5usN3cnIbbGyx3o1ERA+4YCmlbnaS5iB3X8sow/9kvYcdpyUx/kxXNAl+cFjO8qoqw/Fa1tiVECIg5KWPqvEUlplv1he66aqUhN0184pqirMtbtl7DlhGTxUfiEqEngTb9Rr3UUkZCkYNyS/FuDNq/rjswcGVExOhUztB9/z3FFpUD6nbcU16oj4F5/LpPYrw6dimPHopjEdiTVq1fGujVfwdX14XGGNWs3Ye57DtnZ16oCAvwxYfxg9O3TGYLAbqf0dmISuncfjfSMTGY5kOL7cUw86gblsE7DHHN9w+PmsU7C0hyuz0xqRPALsINCtUHisPOc+u0oHMGsmeOfWahOTk7Bx58sxYaNO1XMihCSV+PGdZgUqgFAe+FLKlQTs/h6CZjc1xfeHsU/WF4pkMMnIzQY1UnENxuN2Blpod7ghNiYxlV5hDcXENaYRlA7g+eq8XiuGo+0LBEbjkpYf0BC7C3LFS5lBdhwxFTU6t9KxKiOArWBZkxRgP9OSFiywfJzuzaozGN8NxHNalCR2pHVr8yjfmUeb/cW8c8RCX/sk3A1kc7kI/ZD4IFuzQSM6mTqdgSgwO9DgQde6+aLHzemIvIKFayJdeliVsKl8mAI3lVUj/3uO2PRu884GgFcTJcuXcWCz37ErJnjHix7pV8XeHi4Y+ashdQS3Ayenu4YMbwvRgzvA3d3N9bpYOashVSodgBbIr3tpVg9EAAVq+3AINYJmOPQJU9k5NAQlMLq0qUN+vTu9NT7FEXBmrWbsGjRz/TjQAhDHMdh5jvjCl7RCuSsOOiu/MQkNrEvfl4CJvfzQylfATk6y40wr1aOw+ejNYiOF7BkoxH7z9HodWL//L05dG8moFdzgUbFOKkSnhwGtxExuI2I07Ey1h+QsPWkBG3+g8wKRW8EVu4w4s+DEkaECRjURqSTIRg4clHGwvUGi7Vxvq92RdNI6hZ1qEjtTHw8Hn5vHL8sY+0+CTsjJYvMbU2INYgC0OMFASM7iihfsvDbOwIPjOrqi582puI0FayJNSlGaKPmwfOlFaqHrlWzCvr07oy16zarHtvRrFr9F0JDn0Orls8/WNata1uUK1caEya+j5SUNIbZ2S5RFPFKv5cxbtxglPT3ZZ0OAOC33zfgwIETrNMgFrD9jA+mvHwHvO3vttRIjQhu4hse51BvPIcqVqdGBAsA+rHOwxxbIn1Yp2B3ypULxLz3Jj/1vgsXYzF37mJERl1QOStCyON69QxDnTrVmMTOOfMhINMZqOTZ/Lx5TOnnh4AS1jtprHZFHkvGueB0rIzvNhtx6DwVrYl94TmgeW3TKOpW9QRq800eaBjCo2EIj+l9NNh0TML6/ZabozYjR8EXfxuxdp+EOQM1aF7L9o8SOIL0bAULI4z465Blu4JUL89hbBcRbRvQF4izu9+l4V6GiL8OSfhjv4QbyTQqj9gGjQj0fFHAyLDiT0nxoGC9KRWnLlPBmliPIXE3DLd3QVOmjeqxJ08ajn//24OMjCzVYzuaGe8swO+/LkZwcPkHy5o0ros1v3+BsWPnICY2nmF2tkUQBLzcuRUmThiCihXLsU7ngfiEm/h0wQ+s0yAWkpIl4GiMJ16oZhffbwMBOFSx2tH2/tsDKM06iYJk63jsv0gtwAtrzuwJ8PR0f2L5rl2H8Ur/N6hQTYgN8PR0x5tThjOJbbx7EIabW5jEJvbD34fHm/38rVqozqthCI/vJrjgt+kuaNdQAEeDUomNK+vPYVwXEf/Od8WScab3LRWqydN4uQOvtBSw9l1X/DrNBb1fEuDhapnnvnVPwdiv9Zi7yoCMHCpoWdP20xJ6zddbtFAdFMBhwUgN1r7jSoVq8gh/bw4jwkRsfN8Vn43SoF4lRzskReyJiwj0byVg0/uumNVfU+xC9X08D4zs4otG1dm3pSWOLefMPEBWv12Fv38JjHvdLhqb2ryUlDSMGv0ukpNTHlleMagcItZ/g9Gv9Wc6D7Mt8PBwx9Ah4di2ZTkWfDrDpgrVkiRhxjsLkJOjZZ0KsaCtUXYzyLR/akSwQx1ldKiR1QD6sE7AHLuivaEzONT7yOrCwkLRulWzJ5b/9fc2zJy1CJJEc4MSYgteHzMQAQH+6gdWJOREvq9+XGJXSvqYWn+X9FF/Z692RR6LXuMRe1vEz1uN2HxMgkSDrW0exwE8z4GHAp7nwPEABw48Z7rN8wAPDhyvgOc40zqcaVQyz8O0LPe6aXnu/XzuOpzpOXnu4f08b3rujGwZlxP0qrxPNCLQpr6A8OYCmtXkwdNmKimkOsE86gTzmNxTxKpdElbvMiLTAlN9/XVIwoFoGbMHaNCqHhW1LCkpTcGHa4zYGWm5/ShXDTAyTMSwDtTGnTwbzwEdGgno0EjAqRgZy7cbseeMDIXOTSEqcNUAvV8SMCJMRKkS1tno4Xlg5Msl8DOAk5eoiEGsQ86IhS52OVyrjlI99quv9sTvazchLu6G6rEdTULCLbw2eiZ+WbnwkUFarq4ueHPKCHTq1BKzZi1C9PkrDLNUX0CAP4YM7on+/bvCx8c2B/3976NvcfLkOdZpEAvbHe2F6d05uGpsfsO0HIDmAA6wTsRSHKZYndsCvCfrPMyxNdKbdQp2xdPTHTPfGfvE8hUrI/DxJ0uh0B4tITahfPlADB0SziS27tpvkNKpuwLJX0AJAVP6+cPPm22xI6QMhw+GaDCui4jl200tV3UW6lwv8IAo5BY/wT0skPK5xVWOe1BA5TgFXJ7bTxRU7xdf8z6e58ABD4q0HGdq0WMq4iq5MZ8sxvJ5i7F5i7mP3eYey+XB/ci9nTc+p+T5f5r+P6bleQq+DwrDufc/9v9/WCjOU3x+ENN0W22JKUZEXtEh8ooO124brH7QPqQsh/DmAro9L8DXiyrUpPh8PEwj84e0FfHrbiN+2SkhPbt4b+S7aQre+E6Pl5sKmN5XhK8nvVeLK+KghEURRouOWm9Vj8f0vpoizfNKnFujKjwaVXHBtUQFv+w0YsMRy20bEZKXqwboFypiWAcBAT7W/67ieWDEyyXAccCJi1SwJtahPb8YLkG9wLmWVDWuKIqYPm00xo2fq2pcRxV9/gomvvE+ln73ATSaR8s1tWtVxbq1X2Htus344ce1uHkzkVGW6qhXtwZeeaULundrBxcX2z378fc1G7H6139Yp0Gs4H5X5HZ1M1inYo7eoGK1TWoFIIB1EgW5lyniWKwn6zTsypTJwxEY+OhLu/iL5fhu6a+MMiJ5denSBtHRl3H16nXWqRDGJox7lcmGpGJIh/bcQtXjOrrKZU2v5YPDONyj100X3BP3Pd7mOu9ts9bJvfFkrKevDwA3koxITst/ZFgpXwGT+7IvVOdVriSHd1/RYHRnEat2Sli7z4isYh7DctHwqFvZBQ2quqJOJVe4ulDBwHyP/63U+dspCnDttgFRMTqcvqJD4j3rt/FzdwE6NhEQ/pKABpVt5zNBHIuXOzC6s4hBbUT8vseIlTslpGYWrzC6+ZiEwxdkzOwvon1D526HWFQJSQrm/WrA0YuWa9lQIYDDjL4ahNal7xNSPJUCOcweoMH4riJ+2yNh7V4JqVl0YjopPncXoF9LEUPbCyjpre72Mc8Dw18uAQ7AcQsUrCuUEuHhVvD3rTlTDz1tFbMe95R1LiUYYJTo88qCYshATvRCeDT6n+qx27Z5EQ3q16RpGS3k4KGTmPHuAnz26YwHx0XuEwQBA/p3Q98+nfHPhh34/oc1uHbNcY7DBgT4o3u3dggPD0PVKsGs0ynQkSORmP/BEtZpECvaEuljT8XqN1knYSmOVKzuzToBc2w74w2Z2n6arW7d6hg4oMcjyz5b+CN+/Gkto4xIXoGBAfhw/pvQaET8/vtGfP3NKqSkpLFOizBQqVIFdO/enkls7fnFUPT3mMR2ZG8PYNDOvQi2H8/G2au6fO8v5Wtq/e3nZZsH0QN8OEzuKWJEmIDf90hYvavoB2ZzdDKOXdDi2AUtRAGoUdEV9au4on6IK0rY6P/fGUkycDFBh8jLOkTF6pGWaf2pTHgeaFyFx8tNBXRqIsCTplAkKvF0A0Z2FDGwjYg1e41YsV3CvYyiH8y+l6HgrR8M6NBIxruviPBXuehgr2QZ+GWnEUs2Gi02YtVVA4wIEzGcWn4TC/P35jC+q4iRYSL+Pizhlx1GJCRREYwUnpe7aST1kHYC/Bh2kOE5YFjuCOtjF4pXsPZw4/FGbz/wNrZpP2PpXaTTySXM6K/9DteQVyGUqKV67ElvDMOIUTNUj+uoNm3ahdKl/DF92pin3i+KIsJ7dUTPHmHYseMA/tuyF3v3HUNGRpbKmRafRiOiTZsXEd4zDKGhz9nN3NzxCTcxacp8mpLUwR265ImMHAHe7jb/OldMjQhu6hsed4x1IpbgEMXq1IhgHgCb3rOFtCXSbiZotwkz3xn3SBvOvfuO4aef1zHMiORVvVplKIoCQRAwaFAPdO/eHku//w0rf/kTej31bnMmE8e/CkFQf4/ZNEfTCtXjEvZydApW/JeGqJj8C9WBfiIm9/VFCS/b3+nx8eAwurOIV9uJ+GO/ESt3SLiTWvQDPkYJOHdVh3NXdfidAyqV0ZgK11XcULak7f89HI1Or+DsVT0iY7Q4e1UHrc76B/MEHmhanUeHRgLaNuCpqEeYcncBhrUX0b+liHX7jVi+TUJSetE/B9tOSTh2Scb0viJebkrfac9y6YaC91YZcC7ecmdMU8tvogY3F+CVlgL6hgrYGSlhxXYJUVct8z7mOKBKORc0q+2GcgGPHRbL56spv2+s/L/Jnn5PflN8FHrqD+Xpn7988yxkgHzzLNSzAEqeR6Sky4i+pseFeD1ydNYbxVEnmEe/UNMJem4uVgtTKDwHDO1sKlgfPV/0gvWlBD3W781A39Y0vSDJQ5GQE/UevELXqB66efPGeK5JXRw/cVb12I5q2fL1AMdh2tTXnhhhfR/Pc+jQoQU6dGgBo9GIo0ejsH3HAezceQi3E5NUzth8ZQID0LLl8wgNbYrmLzZ+ZI5ue3DvXhrGjp2D1NR01qkQKzNIHHad80L35+xiUF4fAA5RrOYcYb7f1IjgFgD2sc6jINeTXdDn88qs07AbrVs1w3ffzn9wO/leKrr3GIPk5BSGWZHHlS1bGnNnT0Tr1s0eLLt5MxELP/8ZmzfvpjnFnUC1apXw959LmczvmnVwGAy3d6ke1xFMXqrHrqj8DxJ982agitkUTnyiAT9sTHtm6+9AfxGT+/iZNaI4RyfjrSV3872/fmUev0xV90iXwQj8c0TCsq2WH01U2k9E/SqmduEhZV3MavdHzKcoQGKKhGu39Yi7ZcS12wZcTzJCUqE1oigAzWqYCtRtGvA0ty+xWToDEHFAwk9bjbibVrzPRuv6PN4fpKF51x8jycB3m434easRRgsNCKg+4zWtAAAgAElEQVQQwGF6Xw1aUstvwsjpWBnLtxmx54wM2UI/qxVKiWhWxx3P13SDtwe9ty3JIAFXrusRfU2H6Gs63Eq23ugkdxfg5aamkxtqBVn+dTwQLWPcEn2+94fWd8eA9gUPTlEUYMV/acUqWAPAkE4+eKG27RR5TCOr89+3/HuOKyoF0u+0tXm+sBSacp1Uj3vsWBReHTpV9biOrlvXtvjof1MhioUba3ju3GVs33EAO3YewqVLV62UnXnc3d1Qr14NtAxtipahTVG9uv3WRe7dS8OwEdOY/02JepqEZGPJiATWaZgjxjc8rirrJCzBUYrViwFMYp1HQX7aVRI/7LD5abVtAsdx+DPiW9SsEfJg2ZjXZ2HP3qMMsyLPEhYWilnvjkPp0iUfLDtyJBIz3l2AW7fuMMyMWNtXX8xBhw4tVI9rSNyNrANDVY/rKOy1WL03Mgd/7M545pxoZfxNc1T7eJp3oMoWi9X3yTKw9ZSE33ZLOB1r+REorhoOFUppEFxGRMVADSoGahDoJ1ABuxDSMiVcSzTi2i0Drt02IC7RoMrI6fs0IvBiTVOBunV9Hj4e9OIR+5GjB77/14iVO4pXUC3jx2HRaxrUCaZCEwAkpSuY/rMBxy9bbhTqgFYCJvfUUMtvYhPi7ihYucOIDUcki7W253kOtYJd0KyWGxpUdYVGpN/TokhMMSL6qh7RcXpcStDDYLTuNlG1chz6horo+rx1pzmxVLEaMBWsV25Jw5HoohesNSKHN/v5IbiMbXwpU7HaNvCeQfDpsBPg1d93HTFyBg4eOql6XEf30ktN8NUXc+DhUbSTUxISbmHX7sOIjr6CmJh4xF6NR1ZWjoWzNHF3d0OtWlVQp3Y11KlTDXXrVEflykFMujBaGhWqnRPPAX+/HYNSPkbWqZijkW943GnWSRSX3bcBT40I5kAtwB1O504tHylUr1r9FxWqbdzWrftw8OAJTJk8AgP6dwPPc2jWrAH++WspPvzfN/jr722sUyRWULt2VbRv/5L6gRUjtFHzC16POAydQcHqbek4XsA8b2VLipjc189hRsbwPNCpiamN4ZWbCtbtN2LjUQmZFtq/1BkUxNzUI+bmw4NvrhoOQaU1qBgoIriMBhVLiyjtJ1IBG6Z23nGJRly7rc8tThuRqsKc049z1QAv1RbQvhGP1vVoDmpiv9xdgEk9RHRrJuCjtQYcvVi04urtFAXDFukxva8GfVo4d1vwUzEypv5kQFIxR6zfV9afw7zBGjxfwzF+V4ljCC7NYfYADSZ0E/HbHglr9kpIzSzee16WlQdTqLi5cmhc3RXNarmjannqQpMfSQZu3DWYto1uGXApQY/kdOtvF7lqgA6NTKOoG4bY33cTxwFDOpYABw6Ho4u2UW8wKli6IQ0zBvnDx0H2e0jxyVkJ0F7+AW41xqsee9IbQ6lYbQUHDpzAq0On4vulH6Kkv2+hHx8UVBZDXu31yLLbiUmIjYlHTGw8bt++i/T0TKSmZSDt/r/UdORoddBoNNBoRGg0IlxcNHDRaODq5oKAAH+UCQxAmTKlUCYwAKUDA1AmMADlygU6RGH6cVSodl6yAmyL8sHAFvdYp2KO3gDsvlht9yOrUyOCmwE4zDqPgpy/4Ybh3wazTsMuCAKPTRt+RKVKFQAAV67EoXff8dDp8j+LldiWZs0aYNFn76JkSb8Hy7Zu3Ye573+JlBS7mOuBmOm7b+ejdatmBa9oYbqYZciJfE/1uI7EnkZW30o24ocNabh979lnM5YLEDGprx+83Qu3g2TLI6ufRqsH/jshYd1+CWevWW++v7xcNZxp5HVpERXLaFCupAhfbwGebo539FarU5CcLiEpXUJymmS6nibhbooRiSlS4eeUtBA3F6BFbQFhjXmE1hXg4comD0Ks6b8TEj5bX7zW4D1fFPDuK845AviXnUZ8/qcRkoV+Grq/IGBGXw2dEENsns4A/H1Ywi87jIi/a9kfaj9vHtUruKBSWQ0qldWgQoAIQXC87Z+CKApw+54RcYkGxN02Iu62AdfvGiw2zYA5gktz6NtCQPcXBJRQeaoTS46svk9RgFVb03HoXNHPQq1SXoPJff3Buj5U0Mjqf+a6Iri0831uWOBET3iH7QbvVlr12NQR03oqViyHH3/4HyoGlWOdilNJTk7B8JEzqFDtxGqU02LFuDjWaZjjgm94XC3WSRSX3Y+shumsAZu3lUZVm61H9w4PCtUA8NXXK6lQbWeOHIlEj15j8fnCd9G0aX0ApjbhjRvXwcxZi2jj1UE0aFCLSaFa0adAG/256nEJG0eitfhtezr0BbQQLF9KxKQ+fvAqZKHaHrm5mIoxPV8UcCFBxrr9Ev49LiGreFPfPZPOoODydT0uX3/091gjcvD14uHrzcPPS4Cft2C67SXAz5uHn7cAL3fepkYkGYwKktNlJKcZkZRbjE5Ok03X0yRk69Q5AcAcvp4cXqjJo30jHqF1BLjZzjkThFhFpyYCQusI+HazEb/uKlrR9a9DEi5eV7DoNQ3KlbShLx8rytYBc1cZsPWkZapG/t4cZg8Q0baBc49SJ/bDVQP0CxXQp4WAXZESVmyXEHnVMr/nKRkyjpzX4kjuHMMaAQgK1KByGVPxunJZF/j7ONb2p96oIClVwq1kCddu6xGfaER8ogE6g/pn7IkC0LaBgH6hAppWd6y/M8cBgzv6gOOAg2eLVrCOuWHA2p3phS6UE8elGLOgPfcJPJosVD32GxOH0vE+K4mPv4kBA6dg8aKZD46zEuuKjr6C8RPm4tbt/Ac2EMd38aYb4pJcEBxg87WpmqkRwbV9w+OiWSdSHFSsVoGsANvOeLNOw24MGfKwPcn167exfccBhtmQokpKuodhI6bhjYlDMfq1/uA4DgEB/lj63Qf4bOGP+PGntaxTJMU06Q0280VroxdBMdAIfUdnMCpYuysDB84UfOCmQikRk/r6O+Qo34LUDOIxewCPt8I12BUlYcsJCQfPyzCoNKWOwajgbqqEu6kSgKdPGinwgK+XYCpg+/DwdOMhCoCLyEEUOIgioBE4aEQOoshB5E1FcI3IQRRyr+euJ/Ac9AYFOoMCnV6BzqhAb1Cg1T+81Blk6A2ATi9Da8hdblCg1ytIz5aRkW07xejHuWqAxlV4NKvJ44WaPGpU4ME739uaODlPN2BquIieLwj43xoDTlwp/Gf2fIKM/p/o8fFwDZrXcqzixuNibyt483s9riZapojUtoGAOQNF+HnRlw+xPzwHtGsooF1DAadjZazYLmF3lATZgjVWgwTE3jQg9ubD7R4fTx6Vy2pQqYwGwYEa+PvwKOElwFVju5+jjGwZSakS7qaZtuOS0iQkpRpxN0165ghZtZQryaHPSwJ6NhdQ0tt2/47FxQEYFGYqWJuz3/M0+6Jy4OctoF0TD5prnQAA9HHr4RoyBIJfA1Xj1qlTDR3av4Rt2+k4rjUkJ6dg6PC3MWb0AEwYP8QhW27bis3/7sG7Mz+DVqtjnQqxAVsifTC6XRLrNMzRB8A81kkUh10Xq1MjghsBCClwRcZOxHogKcOu/9SqqV+vxiNzVS9fEQHJUn3siOokScbni5fhxImz+GzBO/Dx8QIATH1rFAIC/PHJp0th71MROKumTeuj+YuNVY8rpV+C7upq1eM6Ilv+5N1NlfDDhlRcv1twxTWotAZv9PFzykJ1Xh6uQJemAro0FZCRo2BnpIwtJyQcviBbrB1sUUkyTKOX0yXgJttcbA3PA7Ur8nihhqk43SCEhwttMhICAKhajsPPU1yw6aiERX8akZReuF+utCwF45foMbariNc6ijbV4cFStpyQ8N5qw//Zu++4ps7vD+Cfm5AQlgwHoiKKA3FX617gHq1aZ7XuqtWq3cPOX3dr9661VdvabaXb2toWcOPeExEQRUURGULm/f2B9VsrSoDkufcmn/fr1RdkniMNIfee5zkHF11wHi3QD3h4lAFDO3M3NXmGttE6tJ2pw6nzPvg5xY6fUuzIPOOeT8D5RQ7sSjVjV+qVv4x+vjqEBEqXF+2FBOoQfKkDTXCgDiEBelQLcE0HGrNVxkWzA8Ul//pqkVFc4sBFs4yLJQ6cu3CpKH3Brsgu6fLUDpXQq5UO8W306BSjrgV75Z22qMr/QwnA+H6lO6MrW7D+aX0hVm8tQqdYP3Rv7Yc6NfiB0rvJKN71FALjvhceed7cSfjzrw081+cmDoeMDxZ+iU0pO/HaK4+gTh31jG/zBLIs4+13PsUHC79UOhVSkT92B2mlWD0SLFYrapTSCThj9W6243HW2LE3Xf4+P78QKxJWKZgNucqatVtw28T7sHTxS6hRIwwAMGXyCNSoHoL5j74Km03QFkBymbvvmqJI3OLdTwOywMFoXkxG6YkTEXHyixw4n2/H+QI7Tp+3448tRSixlH9wWz/cgLtGhcDf172Zqug8mVOC/CQM66zHsM565BXJ+GtnaeF6yxEHHFz/pbgG4aWtvTvF6NChqQ5Bflp7hRGJNaSjHnGt9Xj3Zyu+Tq7YDkmHDLz3sw170x14YbIRgX7uy1Mkmx14/Xsrvkh0zWeijjE6PDPBgIgwvh+R56kdKmHGQB/MGOiDnWkO/Jxix6ptdhRWfkyw04rNDhSbgexz1/5d1esk+Bok6HWATl+6O1wnSdDpAJ2u9HpJKr2fXnfp9kudZi6aHSg2yyg2y7C7cvu4QM3r6xDXSoe41qUdZbzVPwVrnVS6U7oyis0yknZeRNLOi4iOMKB7az+0jzFxt7WXsuVuh+X4jzBGDhMat2nThhg0sCdW/pYsNK632bFjP4bfMhtPP303Bg3spXQ6HuHChQI8+thr+OvvDUqnQiqTdc6IAydMiK3rxtl7rtE6LyGqSciIjCNKJ1JZWi9Wq74FuN0hIflAoNJpaEJQUACGDI67fPnrr39BcbHq3wTISUeOpGP8bfdh6ZIFqFu3dOXfTTf1RmhoMObe9TT/X2tIt27tcWP7lsLjWrNXw3ZmnfC4VHlWm4wLRQ7kFzlwociBC0WlbQVz8+04X+BAboEdeQX2Su38jartg7tGhsDP13tPajkjJEDCyG56jOymR25BaeF6wwEHthx2oKBYmyc1taZGNQmdLhWnOzfTITyEJwyJKirABDw82oDebfR49FMrzuRV7P0reY8D4xaY8fpMI5rU0fbvYM4FGQ98bMXOtKqvPtJJwKzBPpg5yDN3nhP9V9toHdpG6/DQqNLxKT9utGPTIWUX89kdMi6aveczmdGndIFMXCs9erXSoRY/F10mAbj10uzpyhas/5GWbUVathXLkwq429qLlex9EYY6/SHpxa7WmztnEn7/Yy07ZbpZfkEh7r3veaxfvw2PPzYHJpOv0ilpVvKazXj8ideRk5OrdCqkUn/vC9JCsRoorZe+pHQSlaXZTyp5CVEtAcQonUd5th/zw4WLbKXmjJtv6n35D6vVasOyL35QOCNytczjJ3HbhHuxZPECREdHAigtfH606AVMnfYQrKKGrFKVKLKrWrajeM8L4uOSU8xWGT9vKER+oQP5Fx24UOhA/kU7it104i04UI+7Roa6rFDtLacHw4IkjO6hx+geejgcwP5MBzYdcmDTQQd2pTlg4VtwlRl8gCZ1dGhWT0Lz+jq0a6xDowiehCVylQ5NdVj+qBFPLrMieU/FToBm5siY8IoZr043okcLbS502nrEgQcXW5FbUPW/XCEBEl6aakAXD5/pTVQWXwMwsL0eA9vrkXNBxqqtdiTtcWDHUeXHp3iikEAJPVuW7qDuEquHP+sp1/RPwVqSJKzZdbHKzydqtzU/7aqTozgb5iMfw9RsntC40dGRuPmmPvjhx9VC43qr71aswubNu/HQQzPRt09XpdPRlKKiYry0YCGWf/eb0qmQyiXuC8Sc/jlKp+GMUWCxWhGq31UNAIn7gpROQTNGjRx0+fs//1rP1Uwe6tTps5gw6T4sWbzg8nzyG9u3xJNPzMMTT76hcHZUnvj4zmjdSvw6IUtmAhyFacLjknPMVhl/b6v6yRRnBfpJLt1R7Y0nV3Q6oGUDHVo20GH6AMBsBbanlhauNx1y4FCWo9zZfN7OZARi6uoQW19CbKQOsZESGkXo4MM1ikRuFRIg4e1ZRnyVbMfrCdYKLbQpsQB3L7Tg2YkGDOmorV/WlVvseGKZFTYXdP5uEaXDa9PZ9psIAGoGS5jYxwcT+wD5F2Ws3+9A8h4H1u93IP8iPwxVVsNwCXGt9YhrrUPrhuqaP612EoBb+wRBkoDkna47xuJua+9kPrIIvo0mQzKIHVF555234edf/obdzjFuImQeP4m5855Cl8434JH5s9C0aUOlU1K9zZt34ZHHXsWJE6eVToU0IOucEUdO+aJJbbPSqZSnfV5CVIOQERnpSidSGVr+VKL6edUOGUjezxbgzqhTJxzNmze+fDk5ebOC2ZC75eZewKxZj2PFd++hevVQAMDoUYNw8FAavvjiR4Wzo2uRJAl3zZssPrDDhpKDb4mPS16DpyFLdxh1idVd3mGXVyhjb4aMg1kOHDwu4+BxB7LOyV5bwA70A5rV010uSsdG6tAgvHSeJBEpY1wvPdo31uHhJRaknXL+zcnuAB77zIq8IuC2eG0UrL9KtmPBcqtL3oNH99Dj4VEGGLR8JoDITar5Sxh0ox6DbtTD7gB2HC0tXK/Za0f6aS/9EOQkow/QuqEOvVqVtviuX4vV6aoa27u0YJ20w7WLgjnb2rvI1nyYjyyCqfkDQuPWj6yDEbf0545VwTZu2oFbRs7GmNFDcPddkxESInaRghZkn8rBm28uxU8//wXZC09w6HQSWreORUhwEJKSU5ROR1MS9wVpoVgNlG7yfU3pJCpDk4eoeQlRTQGIH5haQbsz/HCuUJM/YuF6x3e5/L0sy1i7bquC2ZAIp06fxZx5T+OzT16B0WgAADw6fxZSU9ORkrJL4eyoLP37dUdss0bC45ozvoaj6LjwuETeLCRQQvcWErr/q1VuYTFw6MSl4nWWAwcyHUg7JXtMu0ydVLq7qk51CXXCJNStLqFJXQmx9XWoV13iPFciFWpaV8JXD/tiwXIrEjY4v3NHloGXvyttpz1vqLqP197/1YYPV1Z9ToPJCDwxzoCbNLajnEgpeh1wYxMdbmyiw/0jfHD8rIztqQ7sPubAzjQH0rJlOLzvHPdlNYIltG2oQ9toCW2iSxf0cRGM642JD4IEINHFBet/cLe1dzCnLoFv42mQjGFC4945+zb88ONqjvwTzG534Kuvf8avvyZi7tyJuG38UOj1/Px38WIxFn30DT75dAVKSjRRcHSLO2dPwNw5E5GVdYrF6gpK3BeEmX3OKp2GM1isFkwTLcD/Zgtwp/Xp879i9f79qTh37ryC2ZAoO3fux5NPvYmXXngQAKDX6/HWG09gxKg5OHmSbVjURKeTMG/eJPGBHRaYD74rPi4RXSXQD2jfWIf2jQGg9GDXYgNSTzqQmSPj9HkZp87LOJ0HnM4rvXwuXz0ncvU6IDy0tBD9T0E64lJROiJMQu1QiS28iTTIZAT+77bS2cvPfGlDQbHzbzof/25DXpGMx241qK5FrUMGXvrWim/WVL19Zv1aEl6fYUSTOir7RxJpSGQNCZE19BjWufTDQmExsDu9tHC9K82BPekOFJUonKSbGHyAxhE6tImW0KahDm2jdahTne8nooyOD0JugR27Ut1XXPnvbuvx/aqxaO1BZFsRSg4vhF/LR4XGjYiohTGjB+OLL38SGpdK5RcU4oUXP8CnnyVg4oRbMHrUIAQE+CmdlnB2uwMrElbhrbc/Zb0BwNGjmQCAevVqo3GjKKQezVA4I+04dsaI9BwjGtS0KJ1KeTrnJUTVDRmRcULpRCpKq588VN8CXJaBJBarnVItKBAdO7S+fHnN2i0KZkOi/fDDajSLaYQpk0cAAEJCquH/npyHO2Y9rnBm9G9DBsejcaMo4XHNaZ/DUZwtPC4ROcfoAzSvr0Pz+mXfbncAORfky8Xr05eK2QXFMiy20lnZFqsMsw2wWEsvm23y5e9L71N62eAD+PtK8PfFpf9Kv/cr4zp/X8DfJCHABNS6tFu6VjDbdhN5sv7t9GjVQIf5S63YmeZ8y4fv1tmRVwi8ONUAo0qOjm124LFPrVi1reqF6t5t9HhukgEBJhckRkSXBfoBXWN16HpphIpDBo5myzhywoFjp2QcPSXj2KnSBX2umDUvgtGndNZ0dIQO0RESGkdIiK6tQ/2a/AyltLBq4lZUpmVbkX3OxmK1h7Ec/Qy+jWdAZ6opNO4dM8fhuxWrYDarvrjjsU6cOI2XFizEu+99htGjBmHihOGoUydc6bTcrqTEjB9+XI1PP0vAsWNZSqejGgcPHb38fXx8ZxarKyhxXxCmxp1TOo3ySABGAHhH6UQqSnOfPPISohoCaKd0HuXZf8KEM/ma+/Eqolevjle0I1m/ni3Avc3rbyxGfFwnREXVBQD06tkR8fGdkZi4SeHMCCjd8T53zkThcWV7MUoOvSc8Lrme0UdCvZo+kKTS2eelX0v/013+/tL1KF3wtfeY97Zl8iR6HVA7tHTXMhoqnQ0RebqIMAlL7jXig19t+Ph3m9Mznv/caUf++zLenGlUvKhbbAHuW2TBhgNVn7Ew5yYfzBzEY1IiEXQS0KSOhCZ1riwq2h1AZk5p4fpotoxjp//XfeZcAZB/UVwLGj8jUDOkdAFfrUtfa4YAdavr0Ki2hHo1WJQm8lSyvRjmQ+/Br81TQuPWqlUd4269CZ98miA0Ll2tsPAiln6yAp8t+x79+nbH1Ckj0aZNrNJpuVxOTi4+/+JHfPPtr8jLy1c6HdXJyDiBkhIzTCZfxMV1wkcff6N0SpqikWI1UNqZmsVqAbTRAnwvd1U7Ky6u8xWXDx0+plAmpBSLxYqnn30HSz5+6fJ1j86fjfXrt8FisSqYGQHA8GF9Ly8kEMly9FPIZk3MAqFy1ArV44Fxzs/HKjbLuP+9M27MiIiIPJVeB8y92QfRtSU8+bkVzo5J3HzIgelvWfD+HANCA5Vpb3uhSMbcD6zYfaxqhWqDD/D0BAOGdOBsAyKl6XWlu5UbhuvRu83Vt9vsQG6BjHMFMs7l49JXGcVmwOYArHbAZpNLv9px+avNXvrcfkbAzxcwGaTSr0bAzyhd+goEB0ioGSwhPERSfDEOeS82jVcH87Ev4Nv0Duj8IoTGnTHjVnzz7UoUF3vorASNsdsdWPX7Gqz6fQ1atYzB4MFx6N+vO+rW1e5ua1mWsXPnAXz9zS/4dWUSbDbOSb8Wh0PG4SPpaN0qBm3bNEdISDUW9SvgcLYvTuQaUDdM9fWKHnkJUeEhIzI0NWdVi8XqEUon4IxEtgB3Wrsbml/+/vTpsygoKFIwG1LKhg3bsfK3ZAwe1AsAEBkZgdunjcYHC79UODPvZjD4YM6dE4TH/WemEilIBs8qEBGRZg3uoEfNYAn3LLKgsNi5x+zPdGDyaxZ8OM+IiDCxfwRzLsi44x0LjmZXbZdlcICEN2Ya0L4xt0cSaYGPHqW7nEP4wZuI3MxhQcnBd+B/wwtCw1YPC8HECcOx6KOvhcal8u3Zewh79h7Cgpc/RPPmjTGgfw/069sd0dGRSqfmlF27D2LVqmSsWrUG2adylE5HM45nnkTrVjHQ63Xo2aMDfvr5L6VT0pS/9wVhYo9cpdMojw7AMACLlE6kIjR1BJuXEFUTQCel8yjPoZMmnDxvUDoNTahRIwwREbUuX05N5ZwEb/biSx9csZP6jpnjUL16qIIZ0aiRgxSZZWM+8jFky3nhcYmIiMhzdGiqw2f3+5aOInBSxhkZk16retG4IjJdFDOyhoRlDxhZqCYi8kJB/jrcMzoUXVr4wWTk4gcqmyXjGziKjguPe/u00QgM9Bcel5y3f38q3nhzKQbfdDtuunkG3nr7E+zafVBVu5RLSszYsmU3Xn7lI/TuOxFjb70LSz9ZwUJ1BZkt/5sh/9+Ot1S+RO10VL5Z6QQqSms7qwdDAwX2xH2BSqegGW1aN7vi8hEWq71aTk4uVq5MwvDh/QAAJpMvRo0ciA8XfaVwZt7J19eIWXeMEx5Xtl6AOfUj4XGJiIjI8zSKkPD5g0bMec+CQyecKwafyZMx4y0LPrnPiPq13HvC/+BxB2a/Z0VuQdUK1W2jdXjrDgNCFGphTkREypIANI00ommkEWP7BGHnETNS9hfjYKYFsrj1V6R2DhtKDr4N//avCA0bHByEyZNG4L33Pxcalyon9WgGUo9m4IOFX8Jk8kWrVjFod0MLtGvXAjfc0BzVgsTUPi5cKMD27fuwddsebNu+D/v2HYbV2Rk/dE1m8/+K1T263wi9Xg+73a5gRtqy/4QJp/IMqB2i+lbgffISovxCRmQ42WdMeVorVmtiNQBbgDvvv8XqtGOZCmVCavH5lz9eLlYDwNgxg/HRx1/D4eDRlWi3jr0J4eE1hMc1H14E2VogPC4RERF5pprBEpbe54v7P7Jg40Hn5kGfK5Ax853SgnVFdmZXxK5jDsx+14KiKo5w7N9Oj+cmGeDL5l5ERATA6COhY6wJHWNNuFDowOYDxdi0vwTZ59xU5OE6KU2xZK6AKWY2dIHRQuNOmTwSyz7/Afn5hULjUtX8s5t5y5bdAABJkhDdMBING9ZDZGQE6tWLQGRkBCLrRaBu3XAYjRX7QFpSYkbWiVPIzDyJzMxsZGaeQEbmSWRmnkRW1inIXG3jcv/uahoUFIAbb2yJlJRdCmakPUn7A3FrV9V3BPUD0AfAL0on4izNFKvzEqKMAPornUd5jp72RcZZo9JpaEabNrFXXL54sYpnakjz9u49jF27Dlx+bdSpE44e3Tsgec1mhTPzLn5+JsyceavwuLL5HMxHlwqPS0RERJ4twAS8e6cRz3xpxY+bnNs5kJ0rY+bbpQXrsCDXnmsgkG0AACAASURBVIk/mi1j7vvWKheqp/X3wV1DfSCxUEBE5DZaLpUEB+rQr0MA+nUIwPEzVmzaV4INe4thtmr5X0VVIttRcuBN+Hd4W2jYoKAA3D5tNN54k+d8tEyWZRxNy8TRtKs3nOl0EgIC/OHnZ4KfnwkB/n6l3/ub4KPXo6joIgoLL6Lwn6+FRdwprQJxvTqzWF1Bf+8L0kKxGgBugoaK1apvqf0vPQGofssyW4A7T5IktGzZ9Irr/r2yh7zXV99c+R46duwQhTLxXhNuG4bqYSHC45Yc/gCyrUh4XG/ExalERORtfPTAMxMNuGOw82u2M87ImPWOBQXFrvvDmZ0rY9a7FuRfrPxz6nTAk+MNuHsYC9VERMpT/o3Ymb8okbUMGB0fhPrhbMXh7SxZP8Oef1h43IkThiM0NFh4XBLD4ZBRUFCEM2fOISPjBPYfSMW27Xuxbt1WJCWnYMvWPThw8CiOH8/G+fMXWKhWSMOGkVdcjo/rpFAm2rUn0w9nCzSxD/gmpROoCC0Vq9kC3MOE16qOgAC/K66zWlmsJmDtmi1XtHnp1bMTatYMUzAj7xIY6I/pt48RHtdRcgaWtGXC4xIREZF3uXOID56eYIDeyaPhQydkzHnPimJL+fctz/lCGXe8Y8GZvMoXqg0+wCu3GzCym77qCREREZH3kR0oOfC68LD+/n6YMV38+SYi+p+Ypg2vuNygQT1ERdVVKBttkuXSVuAaUDcvIeoGpZNwlpaK1apfBZB51oijp32VTkMzIuvXueo67qwmADiXm4dDh49dvqzX69Cls2beVzVv8qQRCA4Wv/DGfPAdyHaOAiAiIiL3G95Fj3dmG52e87zrmAP3fGiBpQobQIpKgNnvWpFxpvKFal8D8OZMI/q2ZaGaiIiIKs96YhXsefuExx0/bihq1OCGFCIlBAcHITy8xlXX947vrEA22qahTauqr6v+QxPF6ryEqFgA0UrnUR4NvUBVoX5kxFXXyQ72paVSGzZsu+Jyx45tFMrEu5hMvpg08RbhcR0XT8Kc/pXwuEREROS9ujXX4bUZRvg4WffddNCBhxZbYHdUPJbFBtz9oQUHjlfiwZcEmID35xjRvYUmDuOJiIhI1WSU7H9NeNTS807DhcclIqBrl3ZlXh/Xi8XqitqR7o+8Ik0sIGax2sU00QL8b86rrpD6ZeysZqtn+sf6DduvuNyJxWohRo4YoMiu6pKDbwEOdlYgIiIisXq00OHFKQbonBw3mrjbgSeWWSFXYI2twwHMX2rFlsOVL1QHB0hYNM+IG5to5RCeiIiI1M566i/Yc3cIj3vrrTfB39+v/DsSkUtNmDCszOtvvLElgoICBGejbQ4HkHxAE/XADnkJUeFKJ+EMrRzpqr76f/K8AYdOmpROQ1PKKlZHRNRSIBNSowMHUq+4HBkZgYjaNRXKxjvodBImTx4hPK6jKAOWjO+Ex6XrY58LIiLyFv3b6fHkeAMkJwvWv26248VvnV9k9+xXVvy1017J7IDqQRIW32NEywZaOXwnIiLRKrKIiujfihXYXV0tKBCjRg4UHpfImzVv3hjt27Us8za9Xo8e3W8UnJH2aaTTsgRgiNJJOEP1R7t5CVFhALoqnUd5NPLCVJX6kVcXq+uwWE2X5OZewMWLxVdcx1bg7tW3b/cyfy/dreTAG4BchQGQ5H0En4hxtnhBRETadUtXPe4f4eP0/b9ZY8dbP5b/+eXtn2xI2FD5QnXtUAlL7zOiSR3+MSIiIiLXs51ZC9vZzcLjTp40Anq96ksTRB5jyuSR1709Lo6twCtqa5o/Coo10QpcE52rtfAXYRAA1f8fT9qviS3/qlKrVvWrrouow52z9D/Hj2dfcTk2trFCmXiH26eOEh7TXpAKy/EfhcclIiIi+q+JvX0we4jzBeslf9jw9k82WK9Rs172tw2Lf6/8grz6NSV8cp8RUbVYqCYiIiL3UWJ2dd264RjQv4fwuETeqF+/7hh6c5/r3qdnjw5cQFJBNruEdYc00T69b15ClK/SSZRHC68+1bcAz7uox77jnLNRUWXNQWgUXV+BTEitsk6cuuJynQguZnCXdu1aoE2bWOFxS/a/DsiVn99IRERE5EqzBvtgYm/nC9aLf7dh1AtmbDx45eeZn1PseC2h8oXqyBoSlt5rREQYC9VERF5P6y2++adM9WxnN8F2Zp3wuNOmjhYek8jbREXVxYvPP1Du/UJCqqFtm+YCMvIs6w5qYhNrIIA4pZMoj6qL1XkJUT4AVD/AYsOhADi0/sFRML1eD5Pp6sUcdeqEIyYmWoGMSI2ysq4sVkfUYZt4d1HiAMF+4QCsJ1YKj0tERER0PQ+M9MEtXZ1v7pV+Wsasdyx44GMrTp2XsWavA//3ubXS80NrBEv48C4jagTz7D4REakf/1p5hpL9rwqP2bJlU3To0Fp4XCJvYTL54p23nkRgoL9T94+L6+TmjDzPpiMBsNk18ZdQ9a3AVV2sBtAdQIjSSZRn/SFNrJ5Qleu9Qfbp3UVgJqRm5hLLFZc509w9oqLqone8+N+70jZTXOlDypNlTXyoJCIigZ4cb8CA9hWbRrV6hx3DnzHjgY8tsFeycUw1fwkfzjWibnX+bSIiIiJxbLk7YD31t/C4t3N3NZFbBAcH4Z23n0TTpg2dfkw851ZXWJFZhx3pmui6rPoO1movVqv+B2izS9h0RBN96VXl+sXqrgIzITWT/1PIDAsLgdFoUCgbzzV1ykjodGJPiNrP74Q1e7XQmERERETO0knAC5MN6NGyYofMxRbAbK1cTJMRePdOAxrXYaGaiIiIxFNidnWvXh05FpLIxdq1a4Efvl+IHt07VOhxjRtHoV692m7KynNppBV4VF5CVEulk7getRerVb81fUe6H4rMav8xqk9Q4LUL/C1aNEHt8BoCsyG1cvynv74kSahdm3OrXSksLBjDh/UTHrdYgQMgIiIioorw0QOvTTeiTUP3H+/56IHXZ4iJRURERFQWe95eWE/+LjSmJEmYMmWk0JhEnkqSJMyccSuWffoqIip5Dj2uF3dXV9Q67XReVnW9VbVHwnkJUU0ANFU6j/KwBXjlBARcf05Cnz7cXU2Aw3F1/8QAf0201dCM8eOGljk/3p1sZzfDdnqN0JhEREREleFrAF6dbkBooPt2O+sk4LlJBnRrrtrDcyIiUjmZE7bIRUr2vwbIlZxnUknDhvZF9eqhQmMSeRIfHx8MvbkPEla8j/vunQa9vmLjjP4tnnOrK+xErgHpOUal03CGqjtZq/loWNU/uH+sO8QW4JXhKOdDD1uBE7mfyeSL8eOGCo9bcvBN4TGJiIiIKqtWiIQF0wzQueno+eHRBgy6sfInlIiIiIhcxZ5/CNaTq4TGNBoNmHDbMKExiTxBUFAAbp82Gn+u/gwvL3gYsc0aVfk5O3ZsA39uFquwtdpoBd45LyFKtS2N1VysVvWWdADIyDEi65wmVkyojtVqu+7tHTu2RlAQFwJ4u9DQYKVT8GjDhvZFWJjYn7E9bx9sZ9YLjUmVpODKfLmcbQHcNEBERKJ1itFhzk0+Ln/e2UN8cGsvFqqJiFStnAMQyX3NN4gUUXL4Q+Exx4+7WXjnPyKtatw4CvMfnoWkv7/Egw/McOlIVYPBB926tXfZ83kLjcyt1gEYrHQS16LKYnVeQlQwgO5K51EeDfWiV53yitU+Pj6I68WWE96uZs0wpVPwWDqdhKkKzAQyHxF/wENlY5s4IiKiirm9vw96tnTdIfS4OD1mDXZ9AZyIiIioKuznd8J2drPQmMHBQRg5YoDQmERa0iwmGnffNQUrf1mMX376CFMmj0BAgHt2QLMVeMXtOe6HCxc1sQhZtR2tVVmsBjAAgEHpJMrDFuCVZ7Vay73PjOljodNxeao3q8VitdvEx3VBgwb1hMZ0XDwJS9avQmMSERERuYokAS9MMaBu9aofowzuoMfDo1R/yEtEREReynxkkfCYUyaP5Llgon9p3rwx7rtnGn7/bSl++H4hZs8aj+joSLfH7dWzIyS2DakQhwPYeFgT9cIBeQlRqjwQVWuxWrXV/X8UFOuxO4O9+yurvJ3VANC0aUMMGRwvIBtSK+6sdp9p00YJj2k+ugSQy//dJyIiIlKrID8Jr88wwLcKh/c9Wujw7EQD28YSEZEi2GSLnGHN/hOOgjShMSMjI9C3r+qbrRK5jV6vR4cbW+GhB2fgzz8+Q8J372PmzFsRFVVXaB7Vq4eiVcumQmN6grXa6MRcDUAPpZMoi+qK1XkJURKA/krnUZ6NRwJgd/DsQmVZLOXvrAaAefMmQa/XRPsEcjFJklCjxtXF6qKiYgWy8SxtWjdD+3YthcaUrQWwHPtSaEwiIiIid2gWqcMjYypXrW4brcNrM4zw4SEOERERqZqMktSPhEe9far4zRVESqpWLRA33dQbr73yCDauX45ln72GaVNHo1692ormFR/fRdH4WpRyJAA2uyZqhqqcuaC6YjWAVgDClU6iPOvZArxKioouOnW/+pF1MGrkQDdnQ2oUFVUXRuOVJwFlWcap0zkKZeQ5pk0bLTym5diXkG1FwuMSERERucMtXfUY3qViFeemdSW8e2fVdmUTERGpDluFeCxr5grI5nNCY7ZpE4t27VoIjUkkWqPo+rh92mgs++w1bFz/HV59eT6GDIlHtWrq2Zkbx7nVFVZYosNObXRj7qd0AmVRY7Fa9buqHQ5ggzb6z6tWYeFFFBeXOHXfO2ffBl9fo5szIrVp0aLJVdflnr/g9K58KltkZAT6iW6p5LDBfHSp2JhEREREbvboWANi6jl3SF2vhoQP5hoR5McT+kRE5F1Yy9Yu2W6GOe1T4XFvV2CTBZE7GQw+6NqlHR59ZDb++P0T/PrLx3jwgRnocGMr6PVqLNEBsc0aoXZ4DaXT0Jx1B9Wz4OA62uYlRNVUOon/UuNvgiqr+v+2K9MPBcXs21ZVZ844tzIvPLwGxo8f6uZsSG1aNG981XWnT51VIBPPMmXySOh0Yo8ULVk/wVGcLTQmERERkbv5GoDXZxjKLUDXqCbhw3lG1KjGs/VEROQenENN7mI+ugyy3bkNR64SH9cFDRrUExqTyNXCwoIxfHg/vP3mE9i0YQWWLH4JkybegvqRdZROzWlxcZ2VTkFz1mmjI7MEoK/SSfyXj9IJ/FteQpQJQE+l8yjPem0MSle9Mzm5iIqq69R9Z04fi2+//ZXzir1Ii+ZNr7ou+9QZBTLxHMHBQRg5QvxICvORRcJjEhEREYlQr4aECb31+OBX2zXvM32gD+rVYKH6emRWWa6LPx4n8Id0XfzxXF9570E2h5g8iNRItuTCkrEcvtEThcXU6SRMnTIS//fUW8JiErlCTEw04uM6Iz6uE1q1aiZ8w5CrxcV1wtff/KJ0GpqSdc6IjBwjompalE6lPP0BfKV0Ev+mqmI1gB4ATEonUZ612tjKr3rO7qwGgNDQYEydMgrvvrfMjRmRWkiShOZl7Kw+lc151VUxftzNMJl8hca0nVkL+4UDQmOSa6j5hBZPaBMRkZoYyzmq9lFjPzOVYYvY6+OPxwn8IZEbKf0+zsMfUpo5dTF8G94GSOJ+GYYN7Yu33v4EubkXhMUkqihfXyM6d2qLuLhOiIvrjIjaquusXCWdO7WFyeSLkhKz0qloytqDgYiqmat0GuVRXYdrtR02q+4H9F8ncg3IyOH8ZFeoSLEaAKZNHYX69bXTJoMqLza2EYKCrm6ZkXXytALZeAaj0YAJtw0THreEu6q9As8NEhEREREREXkmR+ExWLNXC41pMvli/DiOhST1qVWrOsaMHoz333saKRtX4MOFz2HcrTd7XKEaKP097NLlBqXT0Jx12ujMXDcvIaq50kn8m9qK1f2VTqA8GnmhaUJ2dsVaOvv7++GtN5+Ary8XC3i63vFdyrx+755DgjPxHMOG9kX16qFCY9rzD8J2eo3QmERERERERETeRmb7KXIz85EPhcccP26o8A6BRP8lSRJatmyKuXMmYsXy95Cc+CWeefoe9I7v4hWvz/henFtdUbsz/ZBfrFc6DWeoqh6rmmJ1XkJULQCtlc6jPOvYAtxlDhw8WuHHxDZrhEcfme2GbEhN4np1uuo6u92BPXsPK5CN9kmShClTRgqPaz7MXdVERERERERERFpnO7cNttztQmOGhQVj+DDVN2LVnOphIahXr7bSaaian58JfXp3xbPP3Is1SV/hu2/fxdw5E9GiRRNIXja/plevjkqnoDkOB7Dx8NVdY1VIVW+wqilWo/QHo+rf9CKzDjvS/ZROw2McrESxGgDGjhmCIUPiXZwNqUXNmmFo0aLJVdcfPnKM8zEqqVevjmgUXV9oTEfJaViyfhQak4iIiIiIiIiI3MOswKi3KZNHQKdTdclAUx6ZPwtr13yDZ566R+lUVKdOnXCMH3czPlr0PFI2rsB77z6F0aMGoWbNMKVTU1R4eA00j22sdBqas1Ybm1575SVEqaaNsY/SCfyLqqr4ZdmcGgCbnX8cXaWgoAhZWacqtZLr2afvwb59R5CenuWGzEhJcb06lblCbffugwpk4xlunzpaeExz6lLAYRMel4iIiIiIiIiIXM968nc4ijKgC4gSFrNBg3roHd8Ff/61QVhMT3b8+CnodBK6dLkBDRvWw7Fj3ntuXaeT0Lp1LHrHdUZcXCc0bdpQ6ZRUKz6+M/YfSFU6DU1JORIAhwPQqWm78NUCAHQFkKRwHgDUt7Na1VJS/ZVOweMcqOSbnL+/H95643GvmAvhbfr3717m9Tt3HRCciWdo2bIpOnQQO2FBthXBcuwLoTFJ3bysQxIRERERERGR55EdMB/5WHjYaQpswvBUScmbAJSODBw/bqjC2YgXGOiPgQN64qUXH8T6td/i6y/fxMyZt7JQXY64uKtHdtL1FZTosC9LE12aVTO3WhXF6ryEqJYA6iidR3lSUjXRZ15TqrIiJyYmGo8/NseF2ZDS6tWrjW5dbyzztl0sVlfK1CmjhMe0pH8N2ZovPC5VjKx0AkRERERERBpQ3rGTt6/N9fZ/v7exZCyHbDkvNGa7di3QpnUzoTE9VVbWKaQezQAADB/WD35+JoUzcr/69etg8qQRWLpkATZt+A5vvvE4hg/rh9DQYKVTUyW73Y6UlF14+51PL1/XskVT1Kjh3e3QK0Mjm19VU6xWSxtw1e+qPn7OiOzzBqXT8Di7dlWttfOokQOxZctu/PjTny7KiJQ0dsyQMufQ5OTkenVbmsqqXj0UA66xU91tZBvMqYvFxiQiIiIiIiIiIreT7cUwp30OU7N5QuOOHz8Uuzgi0CUSEzehcaMoBAUFYNTIgVj2+Q9Kp+RSer0e7dq1QHxcJ8THdUHDhvWUTkn18vLykbxmM5KSUrBu/VYUFBQBAAYO6ImmTRtCkiTE9eqI71asUjhTbUlJDcD03ueUTqM8N+QlRFUPGZGheKJqKVarpnp/LZu1sQpCc7Zu24Pi4pIqreJ66v/uwpHUdOzfz7kJWmYw+GDkiIFl3paYuAmyzH2gFTXilv7w8RH7Nm85sRKOiyeExiRvxPcDIiIiIiIiIiWYj34CU9M7AJ1RWMwB/Xvg+effR35BobCYniopKQUzpo8FAMybOwkrVybhXG6ewllVTXBwEHr06ID4uM7o0eNGVAsKVDol1TtyJB2JSZuQlJyCnTv3w+G4+lxbUnLK5RbpcXGdWayuoP1ZJhSZdQjwdSidyvXoAPQF8I0aElFUXkKUL4CeSudRHrYAdw+LxYpNm3ZW6Tn8/Ez4ZOnLaNUyxkVZkRL69++BsLCy26/8nbhRcDbaJ0kSRo8aJDyu+fAi4THJPbhAhIiIiIiISBvUfPjGNuGeRzafhSUzQWhMk8kXQ4f2FRrTU+3ctR8XLhQAAKpVC8SDD85QOKPKaRRdH9NvH4PPl72ODeuW49WX52PI4DgWqq/BYrFi3bqtePb599Cn30TcPGwmXn9jCbZv31dmoRoA1qzZfPn7bl3bwWhk5+GKsDskbE3TxCZYVXS+VsPO6m4AVP1/zO6QsE0bLypNSl6zGfHxnav0HNWCArFk8UuYPvNRzjbWqIm3DSvz+uLiEmzctENwNtrXsWNr1K9fR2hMW84m2PP2CI1JRERERERERERimY8sgrHBWIhcjjBm9CB8/oVntaxWgt3uwJq1W3DzTb0BlM6uXrFiFbZsVfc5PYPBBx06tEZ8XGfE9eqEyMgIpVNSvbNnc5GUvBlJSZuwfsN2FBeXVOjxO3YeQGHhRQQG+sPPz4SOHdtg3bqtbsrWM6UcCUCvWNV3hFBF52s1FKtVUbW/nn3HS7frk3usWbvFJc8TFBSAJR+/hOkzH8GOHftd8pwkRq+eHdG2bfMyb1u3fhvMZovgjLRvzKjBwmOaj3woPCZ5JhVvCiAiIqow/l0jIiJV4R8mcgF7wVFYT/0NQ+0+wmI2bdoQbdrEcqOSCyQlbbpcrAaABS89hNsm3IfsUzkKZnW16mEh6NmrI+J7dUK3bjciIMBP6ZRUb//+1NL23kkp2LvvcJU6J9rtdmzdugdxcZ0AAHG9OrJYXUGbj2piE2xkXkJUTMiIjENKJqGGYrUqqvbXwxbg7nXy5GmkHs1A40ZRVX6ugAA/LP7oRcy84zFs3bbXBdmRu0mShHvumXrN29kCvOJCQqqhX7/uQmPaC1JhPZUoNCYRERERERERESnDfHiR0GI1AIwZPZjFahdYu3Yr7HY79Ho9AKBOnXB8svRlTJh0P3JychXNrVlMNOLiOiM+rhNatWoGnY7DBK6npMSMjRt3XJ4/febMOZc+/6aUHZeL1b16dsJzz7/v0uf3dFnnjDh53oA6oValUylPfwCKFqsV3S6clxBVA8ANSubgDI2sftC0H3/802XP5e/vh48WvYCOHdu47DnJfQYO6InYZo3KvM3hkJGcnCI4I+0bPqyv8Bki5iOLwOXZRERERERERETewXZ2E+zndwuNOXhQLwQG8lx9VeUXFGLbfzZ6RUXVxdIlC1C9eqjQXHx9jejVsyP+78l5SPz7C/zw/ULcc/cUtGkTy0L1NWSfysFXX/+MO2Y9jk5dRmL2nCfx7fKVLi9UA8DGTTsvfx8ZGYGGDeu5PIan26yNzbCKbypWurd1X4gcbFEJBSU67Mtiewl3W/7dby5t9eznZ8Kihc+hS2fVr4Xwanq9DnfNm3zN29et34rc3AsCM/IMo0YNEhpPNp+FJfN7oTGJiIiIiIiIiEhZJUcWCY3n52fCTUN6l39HKldiGRuEGjeKwi8/LcKQwXFujd2gQT2MH3czPnjvGaRsXIEPFz6HcbfejIjaNd0aV6scDhm7dh3Am299guG3zEJ879vw9DPvIHnNZrePzzx8+BjOn//f+fm4Xp3cGs8TpaRqYoFNXF5ClNjdb/+hdLFa8Wp9ebalBcDhUDoLz5eXl49ffnVtC2GTyRcLP3gW3bq1d+nzkuvcNn7YdVdjffvtrwKz8Qzt2rVwSUv9ijAf/QRwcK44ERERERERkcuxiRmpmPXESjguZgmNOWb0YKHxPFVS0qYyrw8NDcZrrz6K9959CrVqVXdJrLCwYAwZHIfnn7sfiX99jlUrl+DJJ+YhPr4zTCZfl8TwNEVFxfjjj7WY/+gr6N5zDMaOuxsLP/wSBw+lCc1DlmWkbN51+XIvFqsrbOtRTdQYAwF0UTIBpWdW91M4frk2a2PVg0f4/PMfMHLEAJc+p6+vER9+8CxefGkhvvjyJ5c+N1VNZGQE7r3OrOqcnFwkJrEFeEWNGSX2A7tsL4Y5bZnQmEREREREREREpAKyHebUxfBr/X/CQjZv3hjNmzfG/v2pwmJ6omPHspCZeRL169cp8/Y+vbuiV8+OWLN2C3748U8kJW2CxeLc3N2I2jXRpEkDdOrUFl27tkOzmGhIkqob7KpC5vGTSEpKQVJSCrZs3Q2r1aZ0SgCATZt2YuCAngCAG9u3RECAH4qKihXOSjsKSnQ4cNKEFvVKlE6lPP0ArFEquGLF6ryEqCYAVN/gPkUb/eQ9woGDR7Ft+160b9fSpc/r4+ODJx6fi9atm+H/nnoLJSVmlz4/VZwkSXjumfvg52e65n1WJKyC3W4XmJX2BQUFYODAnkJjWjMTIFvyhMYkkrmzgIiIiIiISBVYfiJL+jcwNX8Ako+48+hjxwzB/z31lrB4nurvxE2YMnnENW/38fFB7/gu6B3fBfkFhfjrzw3IPpWDgsIiFOQXoqCgCA6HAw0a1EOjRvVL/4uuD39/jlV1ht3uwPYd+5CUtAmJSZuQlnZc6ZTKtCnlf3OrfXx80LVre6xevU7BjLQn5UiAForVvQE8oVRwJXdWi62oVMKJXANO5Crapt3rfP75jy4vVv9j2NC+iImJxry7nsbx49luiUHOGTN6MDp1anPN2x0OGcu/+01gRp7h5pt6C2+dYz72ldB4RERERERERHQlLuglJcm2IlizfoKxwThhMW8a0hsvLfgQxcWqL/6oWlLS9YvV/1YtKBC33KL6qa6ql59fiDVrNiMxOQVr125Bfn6h0imVKz09C6dOn0Xt8BoASudWs1hdMSmpAZgWf07pNMrTIS8hyi9kRIYi2+aVnFndS8HYTuGuavH+WL0Op0+fddvzN4uJxorl76FXz45ui0HXFxVVFw89OPO691m/YStOnDgtKCPPMVrwzB573l7Y8/YIjUlEREREREREROoiejNDQIAfhgyOExrTE23dtheFhReVTsPjHU3LxOIlyzFx0v3o0m0UHnjoJfz6a6ImCtX/2Lb1f+eAe/bowLbuFbT3uAkXzUqWY51igIJzq1msvo7NLFYLZ7fb8dbbn7o1RrVqgVj4wbOYO2cidDq+qYpULSgQC99/FgEB128F88UXnC9eUS1bNkVss0ZCY1q4q5qIiIiIiIiIyOvZz++C/cJ+oTFFb9rwfpI9LwAAIABJREFURDabDevWb1U6DY9jtdqwYeN2vPDiB+g3YDKG3DQdr7z6EbZs3QO73aF0epWSdux/Lcpr1gxDbKzY89BaZ3dI2HbMX+k0nKFY3VaRYnVeQlQDAPWViO0shwPYmqaJF4/H+f6HP7B372G3xpAkCXPnTMS3X7+D5rGN3RqLSun1Orzx+mNo2PD6o+r3H0hFUnKKoKw8x5hRYj+gy/ZiWLJ+EBqTiIiIiIiIiIjUSfSmhjatm6Fp04ZCY3qipCSeh3WFc7l5+P77P3DXPc+ic9eRmHb7fHy27HuPGUeannHiistxvToplIl2bU7VRL3Ru4rV0MC86n1ZfigsUf22fI8kyzKee+F9yAIG7rRs2RTLv30X8x+eBX//6+/2paqZ//AsdOvWvtz7ffDBFwKy8Sz+/n4YMiReaExr1s+QrdppVUNl4EwzIiIiIiKicpV7ekoFTfvUfHjHTrHew3L8e8h2saNOx3J3dZUlr9kMh0PN7yLqdfBQGhZ++CXGjrsbPXqOxSOPvYo//liLoiJFRv66VXp61hWXOWa14jQydrhTXkKUrxKBlarGqr4FeIo2Vjl4rJ079+PnX/4WEkuv12HK5BH49ZeP0TtesZb8Hm3a1NGYOGF4ufc7ciQdf/61QUBGnmXI4LhyW6u7GluAkzfhyRUiIqoKAWtwiYiIiBQnWwtgzfpFaMybh/aByaRIXcVjnD9/Abt2HVA6DU0wmy1IXrMZTz39NuJ734bht8zCm299gl27Dnh8wf+/xepWrZohNDRYoWy0KfOsEafyDEqnUR4TAEVWIrBYfQ2bj2pilYNHe/W1j1FcXCIsXkTtmnj/vafxztv/h9rhNYTF9XRz7pyAhx6c4dR9P1j4hZAd9Z5G9Iwee/4h2HK3C41JRERERERERETqZjn2pdB41YICMaB/D6ExPVFi8ialU1C15DWbMXvOk+jUZSTumPU4vv7mF2SfylE6LaGKiopx9mzu5cs6nYSePToomJE2sRX4tQkvVuclRNUFoOrp60VmHfYdNymdhtc7c+YcFn4ofvdmv77dsPLXxbj7rimoVi1QeHxP8sD90zFv7iSn7puWdhyrfl/j5ow8T0xMNFq3ihEak7uqiYiIiIiIiIjov2y522HPPyw05pgxbAVeVZxb/T92uwPbtu/Fq699jK3b9gIoPW+dmLgJJSVmhbNTVnrGySsus1hdcRppBe4dxWpoYF71tjR/2B3s+akGSz/5DqmpGcLj+vv7Yfas8fj7z89x17zJLFpXkF6vw5NPzMP028c4/Zh33v3M49uluMOYUYOExpPtZlgyE4TGJPovWQ1D4YiIiIiIiNSCp1NIRUTvrm7friUaRdcXGtPTHD58DCdPnlY6DcUUFBRh5W/JeOjhBejWYwxum3AfPl78LX65NKa0Z08WZQEgO/vMFZfbtIlVKBPt2nLUHxoogXTJS4gS3q9ciWK16luAb03TxFZ8r2CxWDHv7qdRVFSsSPzAQH/cOfs2/LV6GebNnYRqQSxal6dGjTB8suRljB93s9OP2bJlN35blezGrDyTyeSLm4f2ERrTevI3yNYLQmMSuRvHDxARERERERG5hiUzAbJd7A5U0SPyPFGil+2uzsg4gaWfrMDkqQ+ic9dRuO/+5/HTz38hLy//8n2SkkrbozeKro86dcKVSlU1DAafKy7Xq1cbQUGa2CmsGvnFeqSe8lU6jfIEAGgvOiiL1WXYcYzFajU5diwLjz72qqI5BAUFYM6dE/DXn8swd85EFq2voVOnNvgh4X106NDa6cfY7Q48+/x7bszKcw3o30P4a1H06lhSDuu3REREREREVC42vqL/kK0XYD2xUmjM4cP6wmgUvhHQo3h6K3C73Y7Nm3dhwSuLMHDwNAwYNBULXv4QKSm7YLfby3zMqdNncfBQGgAgPq6TyHRVyWS6usjarJmqJ/6q0o50TdQfhddxhRar8xKiagFoJjJmRRUU63H0tOpXNnid3/9Yi6WfrFA6DQQFBWDunIlISvwCzz5zr/BZwWql1+sxe9Z4LPl4AWrUCKvQY7/++mccPnzMTZl5NtGrRh0FabCd9ewPrkRERERERESeTGbPcBLAkv6V0HghIdXQr283oTE9TcrmnSguLlE6DZe6cKEAP//yN+5/4AV06Toak6Y8iKVLv0N6epbTz5GYWLq7euBA1e/BdDs/k+mq65rHNlYgE23bccxP6RScIXycs0/5d3Ep1c+r3pXhp4We8V7p1dc+RuvWMWjfrqXSqcDf3w+jRw3C6FGDcOhQGpZ/two//fwn8vMLlU5NuE6d2uCJx+aiceOoCj/2/PkLeOudT92QleeLjo7Eje3F/i6YBR9oEBEREWkBu5EQEZE78c8MaZHtbAocBWnQBUULizlm9BD8ujJJWDxPY7FYsWHjdvTp3VXpVKrkaFomkpJSkJi4ETt27ofd7qjS823bvhdA6Wz0WrWq48yZc65IU5NMfldv8oyN5c7qitqZ7g9ZBiR1dybpnpcQpQ8ZkVF22wE3EN0GXPXLT7ana2JVg1ey2+24597ncO7ceaVTuUJMTDQef+xOrE3+Gi8veLhCLbC1rHZ4Dbz+2mP4dOkrlSpUA8Abby31ygK/K4weOUhsQIcVlkzluxsQERERERER0ZVY0CY1MqeLHSXXsWNr1K9fR2hMT6PFVuA2mw0bNm7HCy9+gP4DpmDITdPxyqsfYeu2vVUuVAPAoUttwHU6CQP696jy82mZXxltwGPZBrzC8i7qkZ5jVDqN8lQD0FZkQBar/4PzqtUtJycX99z7HCwWq9KpXMXX14ihN/fBsk9fxaqVSzBv7iQ0bdpQ6bRcrmbNMNx/3+34beUSDB5U+V/plJRdWL78Nxdm5j0MBh8MH95PaExr9h+Qzd67cpCIiIiIiIiIiJxnyVgBOMSdw5UkCaNHCd7c4WGSklMga6BtUG7uBfzw42rcfc+z6Nx1FKbdPh+fLfsemcdPujxWTk4uzp+/AAAYPCjO5c+vFXq9HhERta66vnHjKM6LrwTOrb6asGJ1XkJUGADl+zdfx0WzDoeyr+67T+qyZese3HXPM7DZbEqnck0NGtTDnDsn4KcfPsTvvy3FffdMQ4sWTZROq0oaNKiHZ5+5F3+tXoYZ08fCz6/yvyv5BYWY/8jLmvjwo0b9+nZDaGiw0JjmY2JXwxIRERERERERkXbJllxYT64SGnPELf3h4yN68qnnyMnJxb59R5ROo0yHDx/DokVf49bx96B7zzGY/8gr+P2PtSgsvCggdjoAoG3bWETUrun2eGrUpk0zBAUFXHW9Xq9HkyYNxCekcRopVgsd6yxyZ3UPAKruwr4rww+OqneGIAGSklJw733Pw24X1jK/0qKi6mLmzFuxYvl7+Gv1Mjz84Ex07NgGvr6qb/UAk8kX/fv3wLvvPIWVvyzG6FGDXLJS6pln30X2qRwXZOidRo8eLDSeoygTtjPrhcYkIiIiIiIiIiJtE735oXr1UPTu3UVoTE+TlKyOVuAWixVr123Bs8+9i959J2Lo8Dvw+ptLsHPnfjgcYjdAHTpc2gpckiQMHCi0fqca3bvdeM3b2Aq84nYc08Q44h55CVHCaroilxmpvgX4dm2sZqBLVv+5Hg8+9BJeefkR6PWiO9pXTt264Zg6dRSmTh0Fq9WGPXsOYcvW3diydQ927NiHoqJipVOEn58Jcb06YcCAHojr1QmmMmZRVMWvK5Pwyy9/u/Q5vUlkZAQ6dxI6LgKW9G/ACVikKnw5EhEREREREameLWcjHIXp0AU2EBZz7OjB+OOPtcLieZrEpE2YO2eiIrGLioqRmLgRv/+xFuvWb0NxcYkiefzXP3OrAWDQoDgs/WSFgtkoo3v36xSrYxsLzMQznC3wQdY5I+pVtyidyvWEAWgFYLeIYCxW/8vOdE2sZqB/WflbMgwGA1584UHodKreuH8Vg8EH7dq1QLt2LXDHzHGw2x3Yf+AIdu06gCNHMpCamoEjqenIzy90ax7Vw0LQqnUM2rSORetWMWjfvqXLC9T/OHX6LJ5+5m23PLe3GDVyICRJ4GtdtsGS8a24eEREREQehpNviIjIm2nrbB25ngxz+tfwazlfWMQuXdqhTp1wnDx5WlhMT7J/fypycnJRs2aYkHj/FKhX/b4Ga9dthdmsvuLdocPHLn/fulUM6tYNx4kT3vP6CgmphpYtml7z9uYsVlfK9nQ/tRergdK6rucUq/MSoqoBaCMiVmUVW3Q4cILzqrXox5/+hMHgg2efuVdsEc/F9HodWrWMQauWMVdcn5OTiyOp6UhNzcDx49nIzc1Dbu4FnLv09fz5C9dthy5JEsJCgxEeXgPhtWugdnhNhIdXR1RUXbRu1Qx164a7+58GoLR1y4MPvuj24runGzI4Xmg8a/ZfcJScERqTtEfDb71ERERERERE5EaWjOXwa/4AoBOzb06nkzB4UC98vJibLypDlmUkJadg9KhBbouhhQL1v2VknLji8qCB3vX6GjI47robBWNiGkKnk4S3Z9e6nen+GNr+gtJplKcngHdEBBK1s7o7AL2gWJWy97gJNjvPtmvVdytWAQCefupu6PWqfqlVWM2aYahZMwxdu7Qr83ZZlpGfXwibzQZJ0kGSSgvUkiRB0knwM5lgMIhsonA1h0PGAw+9hC1b9yiah9a1ahmDevVqC41pSf9KaDwShx8fiYiIiIiIyldehwyeTSS6Ptl8Ftbs1TDUdV/x878GD4rzqmKiqyUmbnJLsfrQoTQs/WQFfluVrPoC9b8F+F/ZkXfY0L5e8/qqVi0Q8+ZOuu59/P39UL9+XaSnZwnKyjNs18bcamFD2kUN+lV9C/DtxzivWuu+W7EKt09/BBcuFCidilCSJCE4OAjVq4ciLCwYoaHBCAmphuDgIFQLClS8UA0ATz/zNmfFuMDgQWLfSh3FJ2E9nSw0JhERERERERFVjJIjJ1isJ2eYBW+GaN68MerXryM0pifZsHG7S4vJ69ZtxbTp8zHslln44cfVmipUA0BoaPAVl5s0aYCePToolI1Yd82bhJCQauXer0njKAHZeJZTeQacyjMonUZ5auUlRMWKCCSqWC2s+l5ZO9JZrPYEm1J2YvTYeUhLO650KnTJ2+98im++/VXpNDRPkiQMFFystqR/C8gOoTGJiIiIiIiIiMiz2M6sheOi2F2Xgwaqfv+capWUmJGyeVeVnkOWZfzw42rcPGwmps98FBs2bHdRduJVrxF61XXTbx+jQCZiNW4chXG33uzUfUPDgsu/E11lRzp3V//D7cXqvIQoXwBl9y9WCYtNwr4szqv2FJmZJzF23F1Yt26r0ql4vS+++BHvf/CF0ml4hLZtYxFRu6a4gLIDlvRvxMUjD8e19kREREREREReS3bAkv610JCiOxR6mqSkTZV+bF5ePmbNfgLzH3kFR46kuy4phdzQtvlV13Xs2AatW8UokI04jz16p9MjV53ZfU1X08gm2s4igojYWX0DAKOAOJW297gfrDaeSPckBQVFuGP24/j0swSlU/Fav65MwnMvvK90Gh5j8KA4ofGsp5PhKD4pNCYREREREREREXmm0g5+dmHxYmKiER0dKSyep0lMSqnU47Zt34vht8xC8prNLs5IOd26lr0Xc8b0sYIzEadfv+7o0vkGp+8fGsKd1ZWxQxtzqz2mWC3kH1IVGtlqTxVktzvw4ksL8cSTb8BisSqdjldZv34bHp7/MmQlhyZ5EJ1OwsABYqcpWATPEiIiIiIiIiIiIs/lKDkN66m/hcYUvfnDk2Rnn8GhQ2kVesxny77HpMkP4NTps27KSrygoAC0usYO6j59uqFBg3qCM3K/mjXD8Oj8WRV6TCh3VlfK8XNGnC3wUTqN8sTkJUSFuDsIi9UAdhzTxFZ7qqTl3/2GW0bMxq7dB5VOxSvs3nMIc+96GjabTelUPEb79q1Qs2aYsHiOkjOwZv8lLB6R2klsvkJERERERERUZZZjXwqNN3Cg2M0fniYp2fnd1YmJm/DiSwthtzvcmJF4U6eMumYrbJ1O8rjZ1aGhwVi6ZAEiImpV6HEhoSxWV9ZO9W+mlQB0cncQry9WW+0S9hxX/YuBquhoWibG33YPXn3tY5jNFqXT8VirV6/D1GkPobi4ROlUPIroGTuWjOWAzMUGRERERERERETkOqVj57KFxWvcKApNmjQQFs/TONsKPPP4STw0f4HHddkMD6+BaVNHXfc+I0cMQN8+XQVl5F5BQQFY/NGLaNwoqsKPNZl83ZCRd9DI3GptF6vzEqJqA6j4K1ugA1kmmK3cMuUN7HYHPl78LW4ZORu7dh1QOh2PYrc78PobSzDv7mdQVFSsdDoeRa/XYUB/satArcd/EBqPiIiIiIiIiMrmYbUf8nayHdasX4SGZCvwytu9+wBycy9c9z4lJWbMu+sZFBQUCcpKnHvvnlpuEVaSJLy84GHNL4rw8zNh0cLn0bx540o93mrlGNbK4tzqUu7eWa3qXdUAsF0bqxbIhdLSjmPcbfdgwSuLuMvaBfLy8jFj5qNY9NHXSqfikTp1bIuwsGBh8ez5h2HPPywsHhEREREREREJxOI3KcyS9bPQeIPYCrzSHA4Za9Zuvu59Pl78bYVnW2tB89jGGDq0r1P39ff3w/vvPo3g4CA3Z+Uevr5GfPD+M7jhhuaVfg6LhcXqyjqW44u8i2W3mlcRbe+shgaK1RpZtUAu5nDIWLr0Owy7ZRbWrN2idDqatW/fEYwYNQcbNm5XOhWPNUhwC3Cr4AMGUi+evyAiIiIiItIGT2u9S//P3n2HR1F2bQC/Z1t6CARIIEAg9BoSWkIvAspnQUH0tYMNLIAFREVBQcWOrw3FFyuKlNiwU4JIl9A7hFRSyCabnmyb748AipDsZsuzs5v7d125kuzOzjmQZHZ3zpzz+DZL0T5YyzOFxWvbthW6dmkvLJ6v2bhxe633mUxmfLVCbKe8KE/Mvh8qlf0TeVu3boHFb86tdX1rpQoODsR/33oWCQN6O7Ufk4lLSjpKlr1i3eomhqToTu4M0KCL1VYrsD9D8b8E5EZpaVm47/6nccttj2DXrv2eTserJH3zK2657RGcOZPn6VR8lkajwZjRg4XGNAoexUSkBDytQ0RE7sTnGSIiasgkrr5IlyG8u1pwM4gv2bJ1N8zmyxcif/5lE/T6IsEZud+IEQkYMCC23o9LTIjD4jfnIjQk2A1ZuV5iQhx++O5DDBva3+l9sbPaOXu9YwK0W7ur3VasNiRFqwH0c9f+XeFknh8qje6u15M3SEk5hNvvfBx33/skDhw85ul0FM1kMmPe/Lfw1NOvc4y6mw1MjBM6PsZSfBjWMt8b20NEREREREREbsJiNDnAlC22WeKqK1msdlRZWQV2/XXgsvd9tcL3JjRqtRrMeuxehx8/+opB+CbpfcTGdnVhVq7l7++HZ+Y+hGX/W4QWLZq7ZJ8GQ4lL9tNQHfCOplq3Nie7s1LbC4CiLwc4mOkVvwAk0JYtu3HjpIfx0MPzceJEmqfTUZzk5B24fsI0fL3yR0+n0iCMu2q40HgcAU5ERERERERERO5mMRyCtey0sHitW7dAjx5unWDr05KTd1xym9lsxoEDxz2QjXs9N38GYmJaO7WPqKgIfPnFG7jn7kmQFDZeIi6uG77/9gPcesu1Ls0tNVXcaH9fdDzHDyazsn5XLsNri9WKHgEOAIcy/T2dAinUuvVbcd319+OxWS9h/wF2Wu/bfxS33/EYpj7wDE6eTPd0Og2CTqfFqFEDhcbkCHAiIiIiIiIi78MlJ8gbiT4PNY6jwB22MfnSdatPncqodTy4t5p81wTccP1Yl+xLrVbj8cfuwdIPXkBERFOX7NMZ/v5+ePyxe7D88zfRpk1Ll+//VGqGy/fZkJgsEo7lKL5e2cuQFO22DuAGXaxmZzXVxWqV8eOPGzHppodxw4QHsHLVT6isrPJ0WkKlpWVh+swFuOnm6bWOeyH3GDyoL0JCgoTFsxTtg7WcLyrIO/BEDBERERERicL3H0TuIXrC31VXDlNcl6u3yMg4c0nn7LHj4jrjRRgyuB8ed2L8d20GD+6Ldb99hkUvzkKnTu1cvn9b2se0wdNPPYA/Nn2Fe+6eBJXKPX8D7Kx23kHlN9dqAPR1587dRdHF6tJKNTL0Ok+nQV7i8JGTeHbeYrzy6oe49ppRuPmmqz3y5CJKQUEh3n1vOVau+gkWi8XT6TRIoq/2NHIEeIMjK/iMi5JzIyIiIiIiughrX0QOsZQcg6XkBNShHYXEa9GiOWJju2Lv3sNC4vma5E3bLxqPnZ2d58FsXCsmpjXeeP0pqNXu6e3UajUYP340xo8fjS1bdmPZJ6uxZctut8QCAI1Gg9FXDMJ/br4a/fvHui3OeSUlZdDri9wex9fVNNcq/v9xAIDN7tixW4rVhqToJgAUvQjEoSx/ngyneisrq8CXX/2AL7/6AfHx3XHzTVdjzOjB8Pf383RqLlFUVIwvln+HZR+vbnBd5Eri7++HkSMTBUaUYcriOuRERERERERERCSOKXst1KGPCIt31ZVDWax20MbkHZgy+cYL32u17uyDFCc0NBhL3lsgbMLloEF9MGhQHxw7loovln+H7Tv2IjMzx+n9qtVqdOgQjauuHIobJ16F8PDGLsjWPgcP+t7a5Z7gBZ3VgBublN11RBngpv26DEeAk7NSUg4hJeUQ5j7zBvr164WhQ/ph2ND+aNu2ladTqxeDoQS/r9uCn3/ZhB079rGTWgGGDu2PwEBxxyizPgXWyjPC4hERERERERGRC7Ehh7yUKesH+HcVV6y+cuxQLHr5A8jsYqu3lJRDKCktQ2hIMABAp9N6OCPnqdVqvLX4Gbes4WxL584xWPB8ze++Xl+EPXuPYO/ew9i79zAOHjqBqqrqWh+rVqvQrl1r9OjRCT27d0L37h3RpUt7jzXUrd+4zSNxfU2uQQt9mQbhwYpeC97ritWKHgEOeM1VCuQFjEYTtmzZjS1bduOlRUvQpnVLDBlaU7ju36+XIruui4tLLxSot2/fywK1wogeAS56jSDyEnzfRkRERERERERuZCk9BUvxEagbdRUSLyKiKfrEd8dfuw8KiedLLBYLNm/+C/83bjgAwM/P+5dYferJaUhMiPN0GggPb4wrRg3EFaMGAgDMZjPy8vSQZbnmAzJk67mvZaBFi2aKqjlsWL/V0yn4jIOZ/hjWtczTadQlypAU3SrshvQsV++4QRarZblmDDiRO2RknsHy5d9h+fLv4O/vh/79emHo0H4YOrQ/2rQWf5XWecXFpVi3fit+/mUTtm3bwwK1QgUE+GP4MIHDKWQrTNkcAU5EREREREREROKZstYKK1YDwFVXDWex2kEbk7dfKFaLnArpDjdN+j/cesu1Ltuf0WhCcvJ2jBkzxOl9aTQaREVFuCAr9zt8+CRycs96Og2fcTAzQOnFaqBmsrbyi9WGpGgJCh8DnlGgQ2ml2tNpUANQVVWNPzbvwh+bdwEvvIfwJmFo27YVoqOj0DY6CtFtz32OjnLZ1VBFRcU4lZqJ1FMZOJV67uNUBnJzz3LEjRcYOSJB6JVxZv1OWKvyhcUjIiIiIiIiIiI6z5i9Fv7dZwmLN3bMYLzw4ruwWnmetL42b94Fi8UKtVqF9jFtPJ2Ow0aOSMQzcx906T5TT2fixZfex5Ah/RAQ0HAaJdet3+LpFHyKl0yETgCwxtU7dUdndVcAjdywX5fhetXkKfpCA/SFBuxOufjqPUmS0Lx5eE0Ru20UottEITg40K59VlZW4/TpTKSeK0wXFha7I3US5KqrhguNZ8paKzQeEREREREREbkWS27kzaxlabAYDkId1kNIvKZNm6Bfv17YsWOfkHi+pLi4FHv2HkbfPj3Qvn0bqNUqWCxWT6dVL6NGDsRbi+dCo3FtaezEiTTk5hVgyQdf4ZGZk126b6UymcxISvrV02n4lKPZ/rBaAZXK05nUyS2Ttd1RrFb0CHDAa65OoAZElmXk5RUgL68AO3fyhVJDFRwciKFD+okLKFtgzP5JXDwiIiKihogVBCIiIqI6GbN+QICgYjUAjLtqOIvVDkpO3o6+fXrAz0+Hdm1b4+SpdE+nZDd3FaoB4MTJNADAx5+sxoQbxqJNG88tByrKN9/8hty8Ak+n4VMqjSqczPNDpxbVnk6lLn0MSdGasBvSza7cqTvq815QrGZnNREpz6iRA6HTaYXFM5/dCrlaLyweERERkS9iLZqIiNxL2c80kqcTIJ8gevLf6CsGQ63mMqGOSE7eceHrzp3beTCT+rlilPsK1QBw8kRN0d5oNOHFl953SwwlsVgs+PCjFZ5Owyd5Qf0yAEAvV++0wRWrK40qnMoXtx4sEZG9rrpqmNB4xqwfhMYjchVZVvbJGiIiIiIiIiKyn7UiC5bCPcLiNWnSCAMGxAqL50tOnkpHZmYOqqqqvWZt5tFXDMLiN91XqAaA4ydOX/g6edOOi4r6vuiHtRuQlZXr6TR80iHvmAzt8jqwS4vVhqToIADdXblPVztybuY7EZGShIYGY/CgPuICWs0wneGaIkRERERERERE5HlGwd3V464aLjSeL7lv6tMYkDgBq9f84ulUbBp9xSC8+cbTbi1UnzyVfknh9tn5i2EwlLgtpidVVlbh3fe+8HQaPssLOqsBoL+rd+jqzupYN+zTpbheNREp0egrBrn1RdO/mfI3QzYahMUjIiIiIiIiIjepx/ApzqkipTJl/wiRv6Giz8X5ktOns1BdbfR0GjaNHj3Y7YVqAPjxx42X3Jafr8fTc99wa1xPeenlJcjMzPF0Gj4rQ69DaaXilymId/UOXV1YjnPx/lzOS65KIKIGRvTVnCaOACeyG9dgIyIiIiIiInIva2UOzPrdwuI1ahSCgYmKL2eQg8aMGYLFAgrVAPDjj8mXvX39hq2+TTZAAAAgAElEQVT4aoVvnYNN3rQDK1f+5Ok0fJosA4eyFN9029WQFO3SJF1drHZ5Nd3V2FlNREoTHByIhITe4gJajTDlcAQ41Y1X2xMRERERERGRSKKbK664YpDQeCTGmDFD8ObrT0Gtdn936oGDx5CReabW+19+5UOcPJXu9jxEKCws9tlucaXxgqZbDYCertxhg+qszinSorCMoz2ISFkGDuwj5MXTeaa8ZMimMmHxiIiIiIiIiIiIbDFl/wTIVmHxhgzpJywWiXHl2KHCCtUA8M47n9d5f1VVNabPeN7r1682Gk147PEXodcXeTqVBsFLmm5dWg92WbHakBStBdDdVftzBy/5ARNRAzNU8AtjU9ZaofGIiIiIiIiIvJUs1z13SgnLBnEyFvkKa1U+zAU7hcVrEdkMHTu2FRaP3OvWW67FG68/LaxQ/fXKH7HpD9u/r6mpmbh/6lxUVlYJyMr1LBYrHn3sBWzbvsfTqTQYhzIDYOPlhxIos1iNmkK1zoX7czkvaJ0nogZoyOC+wmLJliqYctYJi0fK5QUveMTh/wURERERERGRIpiyxTZZiG4iIfd4dOYUPDP3IahUYi4hysg4g0Uvf2D39vv2H8VD05+D2Wx2Y1auJ8synp77Otat3+rpVBqU0ioVMgoUXW4FFFys9oL1qlmsJiJl6dw5BhERTYXFM+dugGwuFxaPiIiIiIiIiIjIXsbsnwDZIize0CH9hcUi19NoNFj00izcd9/NwmJaLFbMnvNKvTult2zZjcdnLYLJ5B0Fa6tVxoKF7+Db7373dCoNkhfUM3sZkqJdNsbAlcVqRa9XbbJIOJ7j5+k0iIguIvrqTWPWD0LjERERERERERER2Uuu1sN8dpuweH36dEdQkOKLQnQZgYEBWPLe8xh/3WihcZd+tAJ79x526LG//PoH7po8G/pCg4uzcq3CwmLcc++T+PIrnkv2lENZil/WOABAF1ftrMEUq0/n62CyKGEVGSKiv4ksVsvmcphzNwiLR0RERERERES+TeLpVnIDkc0WGo0GiQmKLm3QZYSHN8bnn76GwQKXVwSAPXsO4513v3BqH7tTDmLijQ/hyNFTLsrKtVJSDuH6CdOwdVuKp1Np0I6eUXyxGnBhXdglxWpDUrQKQKwr9uUux7zjB0tEDUhwcCDi47sLi2fKWQfZUr/xNERERETkHNnTCRARERF5GdOZXwBZ3KhkjgL3LtHRUVjx5WJ0795RaNydO/fh7nufdMm60zk5+fjPLTOxcuVPsFisLsjOeUajCR9+uAK33/k48vIKPJ1Og3cqzw9WZfxq1EVZxWoAHQEEu2hfbsER4ESkNImJ8VCrXbasg02mnN+ExSIiIiIiIiIiYuc1OUI2GmAu2CUs3pChYpfpI8f16tkZK75cjNatWwiNu/nPXbhv6lxUVFS6bJ9VVdV4dv5iXHf9/dj0x06X7be+ZFnGD2s34MpxU/DG4mWwWMStGU+1qzZJSCtQfF0z3lU7clWxWvFzMrykZZ6IGhCh61XLFpjzNouLR0RERERERERE5CBT3kZhsVpENkOHDtHC4pFjhg8bgM8+fQ2NGzcSGvf3dVvwwIPzUFVV7Zb9nzyZjvunzsXkKU/g8JGTbolRm63bUjDhxgcxa/YinDmTJzQ22XbsjOKL1b1dtaMGUay2ysDJXMX/UImogRFZrDYX7oFsKhYWj7yfzJmlREREREREXoNv4cjXmHOThcbjKHBlmzjhSrz7znz4+4ut8/ywdgNmPrIQJpP7x9Jv274HEyY+iCfmvIKcnHy3xcnP12PpR19j3NV3Y8rdc3D4sNgCOdnvuPKbcMMMSdHtXLEjjSt2Ahe2ertDpl6HSqOr6vJERM7r3DkGERFNhcUz5yULi0X0bxz7RkRERERE5BheSEwNlaXkGKyVOVAFiBn3PGxofyz7eJWQWFQ/Dz14Ox568HbhcVeu+gnzn3sLVqu4A7Esy/ju+3VY++MG9OjRGUMG98XgQX3Qs2cXqNWO1bhkWUZ6ejb27T+KtWs3Yuu23YpZJ5vqdsw7ljeOB3Da2Z24qlit6M7q48pvlSeiBkboCHAAplxxo5OIiIiIiIiIiIicZc5Lhq7tf4TE6tOnO4KCAlBe7ro1ick5Op0WCxc8imuvGSU89qefJeGlRUuExz3PYrFi374j2LfvCN5593OEhgQjITEOgwf1Qa9eXRAY4A8/Px38/f3g7+8HnU4LSZJgNptx8lQGjhw+iUOHT+LIkZM4cvSUS9faJnGO5yi+sxqoqQ+vcXYnTherDUnRrQGEO7sfdzrmHT9QImpARBar5eoCWAyHhMUjIiIiIiIiIiJylilXXLFao9EgMSEO69ZvFRKP6ta4cSO88/Y89InvITz2+0u+xFv//UR43LqUlJbht98247ffNl/2fkmS4Oeng9lsgdns/pHlJEZZlQrZhVpENTF5OpW6uKSZ2RWzsRXdVQ0Ax5Q/152IGpDg4EDExXUTFs+UtwlcvYp8CcfgEREREREREfk+89k/Aau4whvXrVaGmJjWWLnivx4pVL/x5jLFFartIcsyqqqqWaj2QV7QXa2YYrWi16sGgOPeMdediBqIxMR4aDSuWoXBNnNusrBYREREREREROQBvKiXfJBsKoO58C9h8YYM6SssFl1eYkIcVnz1Flq3FrNW+XmyLGPBwnfw4dIVQuMS2eIF61a3MCRFRzq7E5/vrM41aFFcofZ0GkRe69Zbr8P2ravxv6UveToVnyF0vWrZAlP+H+LiEREREREREZFysahNXsYksAmjRYvm6NAhWlg8utikSePw0dIXERoSLDSuxWLBnCdfxfIvvxcal8geXjI52uk6sc8Xq9lVTeScK8cMQVhYKMLCQj2dis8YIrBYbS7aB9loEBaPiIiIiIiIiIjIVcx5yULjcRS4eCqVhCdm3Yfn58+EWi228dBoNGH6jAX47vt1QuMS2ev4Ga+ocXq2WG1Iim4KoLWzSbiTF8xzJ1Ks8PDG6NOnJwAgPeOMh7PxDZ06tUNkRFNh8cy5G4XFIiIiIiIiImpwJE8nQOTbLMVHYK3MFRZv6FCBExEJAQH+eOft+Zg8eaLw2JWVVbh/6lys37BVeGwie+nLNNCXiVtS1EEe76xWdFc1ABz1jqsOiBRp9BWDoFLVvOvKyMj2cDa+QegIcAAmwVefkvfg5DciIiIiIiLfwfd45MvMeZuExeoT3wOBgQHC4jVkERFNsfyLNzByRKLw2CUlZbhryhPYtn2P8NhE9XVM+XXOeGd34PPF6uPeMc+dSJHGjBl84euMjBwPZuI7RBar5Wo9LEUHhMUj8lUSOyWIiMgJMqsHRERERE4x5YmbHKjVapCYoPiyh9fr1q0DVn39Nrp17SA8dkFBIW674zHs23dEeGwiR3hBnbOdISm6kTM7cLZY3dvJx7uVoVyN/BLFt8cTKVJYWCgG9I+98D07q50XHByI+PjuwuKZ8jaB11YTEREREREREZE3M+dvBmSzsHgcBe5eV4waiC+/eBPNm4cLj33mTB5uue1RHD9+WnhsIkcdy1F8Z7UEINbmVnVwtlgtrurigGNcr5rIYVeMGgi1Wn3he65Z7bzEhDhoNOIuoDFzBDgREREREREReRAnVZEryKYymPW7hcUTvYxfQzJl8o3471vz4O8vvviWmpqJW259BBk8z01e5pjyO6sBJ+vFDherDUnRagCdnQnubseVP8edSLHGjh1y4evKyiqcPVvowWx8wxCRL3Rl67nOaiLfw3kBRERERERE/8I3SuTjRDZltGjRHB3aRwuL1xCo1SrMe/ZhzJ51L1Qq8VexHD5yErfd8Shy8wqExyZy1pkiLUqrnO09drtuzjzYmX9dewCKrgazs5rIMaGhwRetzcKrzVxj6ND+wmKZi/ZBNhqExSMiIiIiIiIiInIXU664dasBYAhHgbtMQIA/3n37Ofzn5ms8En93ykHcedcsFBYWeyQ+kSucUH690zOd1c4GFuEYO6uJHDL5rokXjavOyMzxYDa+oWPHtoiMaCosnjlP7At4IvI9lUagsAwor5JhNAMyOzWIiIiIiIjIQyzFR2CtyhMWj6PAXSM8vDE+//Q1DB8+wCPxN/+5C3ff8yRKS8s9Ep/IVbyg3ulUzdiZxVOdaul2t4pqFbIKdZ5Og8jrREVFYMrkiRfdxs5q5w0T2FUNAKbcZKHxiMg7mSzA4XQr9qRasf+0jLwiK/SlQFGZjCrjpdtr1UBUuAodWkpo30JCh5YSOrZUoXUzCRq1+PyJiIjskZZnRUU10CREhfDQmuczIiIi8j7m3E3QtZ0kJFbfPj0RGBiAiopKIfF8UUxMayz94EVERUV4JP4vv/6Bx2ctgtls9kh8IlfygknSzQ1J0eFhN6TrHXmwM8VqRXdWn8j1YwcQkQOefuoB+PldfKFHeka2h7LxHSKvxpSr9bAU7RcWj4i8i8kCrEuxYPUWC/aftsJYj/dsJguQlm9FWj6wbu/ft2vVQLvIcwXsFmp0bQ3066yGzplXmkREXoLvO5UvNFDCrGUmHM+yAgBCAiSEhwBNQiSEh0poEoJzn2tuDw/5++tAf/FrKhIROYJPR9QQmPI2CitWa7UaJCbEYf2GrULi+ZrYXl2w9MMXERoa7JH4q9f8gmfnvQmrlUdH8g3Hld9ZDdTUjf9w5IE+21l9XPlXGRApzj13T8LIEYmX3J6Rzs5qZwQFBSA+Xtz1Paa8P8C3qUT0b4ZyYPlGM9ZssUBf4tpjhMkCHM+WcTxbBlBTCAjQmTC4uxqjYlUY0kOF4ADfP9mfXyzjRJYVx8/U/F+cOGPF9Gu0GNrTmZV3iLyHLAOpuTLyDTISu/L3npSjSYiE/83QYto7RhxMl1FaKaO0EkjLt/186KetKWRfUtwOltAkVFVT3D5X6G4UCEi+/3RHRHQRHvdIJHP+ZkA2A5KYK6OHDu3HYrWDIiKbeaxQ/cmnSXj5lQ8g86pS8iFpBX4wmiXoNIr+ve4GkcVqQ1K0GkAXRx4ryul8jgAnqo+hQ/rh0Ufuvux9XLPaOQMT4y9aA9zduF41uQJfz/ueAB2wL9Xq8kJ1bSqNwO97LPh9jwUatYT+HSWM7K3GiF4qNG3k3We0qozAyRwZJ7LPFaazrDiRbUVxxWW2NfGPSUk27LPgu+0WGI1AtRkwmmVUmwCjCagyAUYzzn0vwyoDAX4SAnVAoJ+EIH8gwA8I9AcC/YAgPwmBfjXbhAScL2ad+2gkoXGQ75+8NVmAQ+lWpJysWU5g7ykZTUOBDx/mezFSntBACUun6/DgeyaknLLa/bhqE3BGL+OMHrB1QahGDYQFS2gcDIQFSec+gEbBQKMgFRoHAWFBNfeFBkkIC5YQGuD7xwoiIiJXkU2lMOtToGkqZrk9rlvtuC1b/oLJZIZWK3bk2tvvfIZ33/tCaEwiEaxWIL1Ah46R1Z5OpS4Od+w5eqRoD0DRPeen8xWdHpGiTJxwJZ6Z+xBUqkvPkhiNJuTm5nsgK98xROQLW9l6rrOayHuxUO4eflrg7Wk6TF9ixPaj9p+kdwWzRcbWozK2HrXiha+Bnu1UGBWrQs+2NR1pjUNUijtZb7EChjIZhaVApv5cYTqrpls682xNIdMeVquC/lGEbm1UmPU/E8wW+7Yvq5RRVgk4MrFEowYah0gID64pXjcLrenKbBpa05nZNBRoGlpT5A7xkskDpZUy9qVakXJKxp6TVhxMv3gpgW5tVHjvQR0ae6aBgsimQH8J7z+kw4wP3PNcaLYABcUyCoqBS48blz/wqFVAaCDQKFCFRsG4UOhudL7QHVRT/G70z+J3EKBRe8dxwxXMFhmSJEHNgQ1ERATAnJcsrFjdokVzdGgfjZOn0oXE8yXl5ZXY9dd+DEyMFxJPlmW8+NL7+PyLb4XEI/KE1Dw/Fqv/RdEjwAEglZ3VRDb5+/th/rPTMX786Fq3ycrK5doeThL1ogwALEX7IBuLhMUjIu/yz4L1tiNiC9bnyTKwP9WK/akXxz/fjXZ+jdDGwX+PXG0SAjQJVqHxua8DdAAkCSoJUEkyJAlQSYB07jbp3EfNfVLN96gptBWeK0AXltZ8LiqToS8FikplFJbK0JfKKCqVUVzhmgsnLLz6QlEiG0sY11eN73fYWa12gtkCnDXIOGuQgay6t9VpcKGAHR4qoWmIhCahNYXtsGAgNEBCSKCE0MCa7tCQALi8aGOVa/4O8gwyzhbXjLU/a5CRXywjvxjI0VuRllf7hRrx7VV45wEtgrgaEymcv67mufDxj4zYdMAzz4X/ZLECRWVAUZkVqMc1wkH+NYXrQH/ATwPoNBL8dDXHEz+tdO4zoNNKNfdrAT+NBJ2uZns/rVzzvRbw/+d2Oly4/cLjzu3vnxeVmS01xw2zWYbZCpitEixmGRa55j6zVYbFIsFsqbnfZAbKq4DyKrnmc3XN12WVQEWVjLJqGWWV0rmva247f7/p3CFbkgCNquY1g0YtQauWoVJL0KgA7bl/7/nXD41DVH+/jrhwW83FQoHsbSAi8mqm3I3w7z5bWLzExDgWqx2UnLxDyHlRi8WKuc++gW+++c3tsYg8yQsmSjtcO3a0WC1u8VUHFJWrUVyh9nQaRIrWqVM7vP7qk+jYsW2d22VkcL1qZzRr1gStWkUKi2fKSxYWi8hjWPtzik4D/HeqDjOXGLHFQwXry/m7G803fsAaNdA5SoWWTRpO55u3mDNJg/2nrXatVSuK0QzkFMrIKQTsPcgF+teMDw4NOvc5AAgKkFCf37iyShlnS2TkFQGFZbLdHef/NqirCm/cp4O/4t83e4bMJy7F0WmAN+7V4slPzPgtxf0Xr7jD+aLv39z/e1bTze34scJZslxTuK4pXp//9/77333++9pf4zQJkRATKaFdpISYCAntIlWIaSEhIozP2eTdatZm5e8x+T5L8WFYq/Kh8m8uJF58fHd26zooOXkHnnpymltjmExmPPr4i/j99z/dGodICbxgonSEISk6POyGdH19H+iTndVe8AMj8pjOnWMwbeotGDtmCCQ75q2mZ2QLyMp39YnvITSeKTdZaDwi8k46DbB4qg4zPzBiy2HlFKx9QetmEmZP0KJfZ1VNBzgpTpC/hLemafHohyacyvHeImJFlYyKKiC3yLP/hit6q7FoihZaXitMXkajlrBoshZ+WuAHAdMWfIHZ4r3HzH8qPDdN5a8TF98e6C8hJgKIiVQhtr0KfTtIaBvB2eNEREpkzkuGLnqSkFjxcYru21O0jMwzSE3NRExMa7fsv7KyCg8+PB9bt6a4Zf9ESuMlE6W7Adhc3wf5ZGe1l/zAiITq1q0DHph2G0aNTLSrSH1eRmaOG7PyffHx4g6XsrEQFsN+YfGIyLvpNMDi+3V45EMT/jzEk/SucMMgNWZN0HK8qBdo21yFFXP88P6PZny6zgwLr9lwyLUD1Jh/m5bryJLXUquABbdr0SREwqfrzLYfQD6tokrGwXTgYLrlwnIR4aES+nSoKVz36ahG+xYS6vF2mnyErVVdvO1XwjcuO6GGzpQrrlgdEdEUUVERyM7OExLP1yRv2u6WYnVJaRnunzoXe/Ycdvm+iZQqu1AHo1mCTqPoZ/PuEFGsNiRFqwF0qe/jRGJnNVGNjh3bYsTwBIwckYDevR0biJCRzjHgzhB59aUp7w9A5tl2spOiX9OQKDoN8OZ9Wjy6FNh8sH4F646dOqFQr4deX+/JPj5p6jgNpv2fo9eBkifoNMCM6zQYEavGoq9NOJTh2HOon58fmjVvjuYREfD390dFeTnKyspQXlaOsvIylJWWnhvL6Vv+M1yDJyZqWLQhrydJwKPXaxARJuG1NaZa12WnhklfIuO3FAt+SwEAM8KCgPj2KiR2U2NUrArhoTwIEtnCvxJyB3P+ZkA2A5KY92Dxcd1ZrHbQxuQdmDL5Rpfu02AowV2TZ+PosVSX7pdI6awykF6gQ8fIak+nUheHCiKOHM1jACi6GuwFi4wTuYVWq0H//rEYMXwARgxPRFRUhNP75BhwxwUE+KNr1/bC4plzNwqLRUS+43zB+rGlMjYdsL9YFxXVCr9t3ISK8nKkpZ1Geloa0k6fRlpaGtJPn0Za2mnk5+X5ZJHu34b0UGPqOBaqvVWvthK+fEKHA2kyVm0245fdFlSbbD+uZVQUVqxOQnTbtnVuV1lZiZMnjuPE8fMfx3Di+HFkpKfDavXOi8zuHavGQ9fyd558y60j1GjWCHj6UxOMdjZZd+3eHbG9eyM7KwtZmZnIzsqC0Wh0b6LkUYZyYMN+Kzbst2LRSqBPRxXGxKsxqrcaTYI9nR0RUcMhm0pgLtwDTXg/IfH69OmBH9ZuEBLL16SkHEJJaRlCQ1zzRFlWVoG7732ShWpqsFLz/JRerHaoa9KRMwyKHgEOAKnsrKYGpEmTRhg2bABGDBuAQYP6IigowGX7tlgsvGrQCbG9ukCtFrWAo1zTWU1E5ACtGnj9Xh0e/8iI5P32Fc+SN27AohcW4qlnnkWPnr3Qo2evS7aprKxEeloa0tPPFbBPn0ZmRgb0ej0K9XoUFupRXa3oF9g2RYVLeOkudpf6gp5tJfRsq8WjN2ix5CczVm02w1zHwIEz2dm4/+7JWL5yNcLDw2vdLiAgAD17xaJnr9iLbq+urkbqyZM4/o8C9tEjh5Gelqboizxmjtdg8mgWqsk3jYlXo0mIhJkfmFBaafvv8MSxY3hy7jMYNnwEAECWZZzNz68pXmdlISszA9lZWcjMzER2ViZycnJQXlam6L9xsp/FCuw8ZsXOY1a89LUJ/TurMCZOjZG91QgL8nR2RES+z5ybLKxYzXWrHWexWLB581/4v3HDnd5XVVU17p86F4cOnXA+MSIv5QXNusI6qxV9ZDZUqGEoF1UcIvKMTp3aYcTwBIwYPgC9enWFSuWeM+RnzuTDYuE6po4SuV61peQ4ZGOhsHhE5Hu0auD1e7SY9ZEJG+wsWH/w3rvo3r0HrrvhhsveHxAQgC5du6JL16617qO8vBxFhYXQ6/UoKtSj8MLXhdDrC1CkL/zHbXoYDAZFneSfOV6DkABWqn1JWBAw50YNbhqixuyPTTieVfvfw5HDh3HzhOvx1ao1aNqsWb3i+Pn5oWv37uja/eLXC+VlZTh8+BAOHTiAQwcP4tDBgzh+7ChMJjvavd1IJQFP3aTFjUP4Xot8W9+OKnzyqA4PvGtEnqHu5xuz2Yxp996DNd/9gK7dukGSJDSPiEDziAjE9elz2cfIsoyK8nKUlpWirLQMpaWlKCstRVlZKcrKys59/fftRqMRkiQB0t9rJUuSBAlSzed/feD85/PbnXvcP7e//DYS1GoVNBotNBoN1Go1tFot1GoNNBo1NFotNOqazxffpoFao4ZWo/3H53P3/3tf/7hfpZJgsVhhNplgtlhgMZthNpthsVjOfTbDZDLX3G4xw2K2wGwxo7ysDCXFJSguNqCkuBjFxcUoLilGsaEYJSXFF24rKS4WekGcxQpsO2LFtiNWvPC1CUN6qHDbCA36dlQJy4GIqKExF2wXFqtDh7YIDQlGSWmZsJi+JDl5u9PFaqPRhAcemofdKQddkxSRl/KCZZAjDEnR4WE3pNdr3UBHitWOLXwriBdcVUBUbzqd9tx475oCdcuWzo/3tkdGBterdkaf+B7CYln0fwmLRUS+S6OW8Oo9Wsz6nxkb9tl3sdLsxx5B+44dLttZbY+goCAEBQWhVevWdm1vsVhgMBgudGaXFJegvLwMZWVl/1gruAzl5eXnbi+/cLu9I5erq6tx6qTtK7W7t1FhdBwLd76qXaSEBbdr8J9FxjrXsD1+7Bgm3XA9vlq1GhGRkU7HDQoORr/+A9Cv/4ALt5lNJpw4fhwHD9YUsA8fPIijR46guNjgdDx7aNTAgtu1GNePv+/UMHRoKeHzWTpMe8eIUzl1F6zLy8ow5fZb8e2PP9t1DJAkCUHBwQgKDgacP2RQHaqrq1FSXIzc3JyaSS9paUhLS0PGua9zc3PccgGc2QJs3GfFxn1GdG+jwh2jNLgiTgUND6FERC5lLtoPWI2Ayv31AJVKQu/eXfHH5l1uj+WLNv/5FywWK9Rqxy7islgseOTRF7B1a4qLMyPyPqneUQPtBmBzfR7gc53VXnBVAZFd2rRpiYSE3hgyuB8GDYxHYKDrxnvbK53FaoepVBJiY2vvJHQ1M4vVROQiGrWEV+/W4ollwLq9tgvWVVVVuPeuO7H2198R3rSp2/NTq9UIDw+vc+yys35a+wOm3XuPze1mjOf4b1/XpZUKEwarsWpz3X8Lp06ewE0TrkfSDz+iSZMmLs9Do9Ve6MK+8aa/by8uNiAjPf3CR3paGgoLC1FRUY7y8poLNcrLy5Gfl+dwh6FaBbx6txYjY1lloYYlIkzCx4/64cF3q3Egre6C5pkzZ3D/3ZOx6tvvodVqBWVItvj5+aFZ8+Zo1rz5JUsxADXF7MyMjAuF7PT0ms+pp04iPS3NJTkcyrDiiY+NiPxWwm0jNZgwUIVAf754IPdQ0PAhIjGsRpiLDkATfvlpJq4WH9+dxWoHGQwl2LvvsEONPVarjDlPvor1G7a6ITMi75NdqIPRLEGnUfQTf3e4s1htSIpWA+hcn8eIxs5q8lYREU2RMKB3zUdiHFpE1m+UpDtkZGR7OgWv1blTDIKDA4XFY7GaGhIZin4x5hM0auDlKVo8ulTGpgO2u5FrTtJPwYrVa6DxgZP063//3eY2bZpJGNCZoz0bgoeu0eK33RYUV9S93enUVCycPw9v/PdtMYkBaNQoDD17hV22CHOewWDAsMQBDher50xioZoarkaBwIfT/TB9iRG7jtf9fLgnJQXPPvUkXnr1NUHZkbP8/PzQoWNHdOjY8ZL7Cs6exc4d27Fzxw7s2LYNR48ctntCy+XkFsl4bY0JS36SMHGQGpPHaLiuNVVdOUIAACAASURBVBGRC1j0u4QVq0VOUPRFyck7HPo/fH7B2/hh7QY3ZETknawykF6gQ8dIcUveOKDeE7rre4YtBoB/fYOIxM5q8hZhYaEYO2YI5j37MH7+cRk2bfwSLy+ajeuvH6OIQjXAzmpniFyv2lqVD2t5hrB4RNQw1BSsdeja2r6Xi7t27sCzTz/l5qzcz2q1YuP6dTa3G8HiXYMRFgQ8dK19F2GsWbUSW//8080Z1c/rr7wMg8GxceGTR2swiWtUUwMX6Ae896AOw3vZfj788ovPsWL5cgFZkbs1bdYM466+BvMXLMTP69Zj/5Fj+HT5l3hw+gz07dff4Q76skoZn6wz45r51VixyQyL4/VvIiKC2OaNnj07Q6NxZFAtAcDG5PqvMb78y++x4uu1bsiGyLul5im+Dlrv4kh9j66KHgEOeM28dmqAgoIC0LdPTyQkxCEhoTe6dI6BpPDZoZkZOZ5OwWvFx4k7XHK9aiJylwAd8PZULW591Yg8g+2O9uWff4ZuPXrgtjvuFJCde+xNSYFer7e53chYdlU3JBMHq7H6TwuOZdmuKjz1xCz8tnETdDrPvy85dvQoln/2qUOPvbKvCjOu48k4IgDQaYDX79Hhmc9N+GlX3csCPPPUHHTu2hVx8fGCsiMRQkJDMXzkKAwfOQpAzQjxvXtSsHPHDiSvX4+/du2s1/5KKmS8tNKMVX9aMOdGLfp14usKqh3nShHVzqzfLSyWv78funVtj/0HjgmL6UtOnkxHdnYeoqIi7Np+d8pBvLRoiZuzIiXoE98DY8cOgclkxquvLfV0Ol7BCyZM17s4Ut9Xw/Vu3RappFKNwjKeUCFl0Om0GDAgFjOm34UVXy7Gzu1J+GDJQky+awK6dmmv+EK1LMvIzGKx2lHxfcSNBuIIcCJyp2ZhEt6epkWgnRdtzpv7NHbuqP8V00qxft1vNrdpEiKhVzueVG5IVBLw9E0aqOx4+XY6NRVvL37T/UnZ4bln58Jisb32/L/16aDCgtt1XJOd6B80auDFO7U2pw0YjUZMvXsK9AUFgjIjT/Dz88OAhEQ8PGMm1nz/Azb+uQX3P/Agmjar35S0k2dk3POWEY9/ZEJOIUuSRET1JRsLYS1NFRavj8Dzfb4o2c7u6vx8PWbMXAiz2ezmjEgJEhPjcMft1+Oaq0d6OhWv4QUTpiMMSdFN6vMAnypWe8HVBOTD1GoVYmO74v77/oOPl72MXTu+wacfv4ppU29B797doFZ71wjF3LwCVFcbPZ2GV2oR2UzoKHcWq8nTvL2YIfO8oE2dW6nw8mSdXYU6s8mEqffcjTPZ2e5PzA3sWa96WE+VXf8X5FtiY1R44Br7xr6+/87bOHXyhJszqtuvv/yMLZs31/txbSNUWHy/FjpeA+wyfJ7xHZIEPH2zFuP61f3eLjc3B9PuvYcnWBuQmPYd8NQzz2JHyl58+PEnGDV6dL3OAfy+x4Lrnq/Gkp/MMFt40CAiqg+R58VETlL0RRs37bC5jclkxsMznkdBQaGAjEgJqqpq1l5u1qwJ/P0VX4RVBC+ZMF2venJ9T0F0rOf2QqUq/2oC8iGSJKFTp3ZITOiNhAFx6Nu3J4KDAz2dlstkpHO9akeJ7KqWLZWwGA4Ji0dEDdfQnirMmqDBy6ttn3jXFxTgnrvuRNIPa+Hv7y8gO9c4k52NI4cP29xuZC/vugCNXOeeMWrsS7Vi88G6u5VNJhPee/ttvP7WfwVldjGj0YiF8+fV+3HhoRLef1CL0EBejUFUl+du0yKzQMaB07UvDbBj+zYsfG4+5i9YKDAzz5FlGbm5OTh9KhXp6WkoKixEcXExig0GlJSUoLjYgGJDMYqLDaioqIB8/ioOWYZ87uP8fmQZF74PbRSKZs2bo3mz5mjWvOajZcuW6DcgAe1iYjz1z62VRqPB2Cuvwtgrr0Jebi5Wr/waK1d8hbTTp20+ttoEvP+jGX8esuCVKTq0DOexmIjIHubCXdC1nSQkVnw8i9XO2LlzHyorqxAQUPt5gtff+Aj79h0RmBV5WlVVTcOcJElo06Yljh+3/bqpocsu1MFolqDTKPoix44A/rR34/oWqzvUc3uh2FlN7hYdHYWEAb2RmBiHAf1j0bhxI0+n5DYZmSxWO0roetWFewGZHRukbDzN5jtuGaFB+llgxSbbx51DBw9g1iMz8Pb7HwjIzDXWr7PdVR2gAxK6cgR4QyVJwIt3anDzIiuy9XW/KfzumyTMeXoumjVvLii7v330wRJkpKfX6zEBOuDtaVoWR4jsoNMAb92nxS2vGJFbVPux4OOPliK2d29cP2GiwOzcy2w248D+/Th54jjSTqci9VQqTqeeQtrp06isrHR5vJKSYmRlZl72vhYtWmLg4MEYNGQIBg4ejBYtWro8vjMiIiPx4PQZeODh6dixbRtWfLkcP/7wPYzGuieYHUiTMeklIxbcrsWIWL7mICKyxVwgrrM6PLwx2rRpiYwMnjd1hNFowpatKbhi1MDL3p+amonPv/hOcFbkaVVVVRe+jmax2i5WGUgv0KFjZLWnU6lLverJdherDUnRjQHUa8a4aF4wp528TGREUyQkxCFhQG8kJMYhMqKpp1MShi+6HCfyKkuOACci0WZP1CCrQMafh2yvg/v9t98ivk9fTL7nXgGZOW/db7bXq+7SWsXxyA1caKCE1+/V4o7XjDDWcd2GyWTCZ598jMdmPyEuOQD5eXl4563F9XqMWgW8MkWH7m1YFCGyV3iohLen6XDn69WoqOMc0VOzZ6Ff/wFo1bq1uORc7MTx4/jzj03Y/McmbN+2DeVlZZ5OCQCQk3MGa1atxJpVKwEAHTp2xIQbJ2HCjZMQERnp4ez+JkkSEgYORMLAgZj95FN449VXsGbVSlittXfml1bKmPmhEbePVGPmeA00al5IRN7L25eNIuWzlqVCrtZD8gsXEi8+vjvPmzohOXl7rcXqRS8vgcVi+1wD+ZZ/LkXapo2yLj5UstQ8P58qVtfnbISiu6oBdlaT8xo3boQrxw7F/HnT8ctPy5C88UssemkWxo8f3aAK1QCQzhddDgkODkTnTuLG0VlYrCY3kbnAJtVCrQJenaJBpyj7zjq9uOB5HD3iHSO89u/dY3ObiMYCEiHF69pahdkTba9fvfyzT1FdLfbN46IXFqK8vLxej5kzSYuhPVmoJqqvTlESXrpLB1UdT4kVFRV4ctbj4pJyAYvFgl9/+RmPTn8Y/eNiccWwIZj/zFys//13xRSqL+fkiRN4+cUXkNg3HpNvvw2//PQjzCaTp9O6SMuoKLy2+C38tnETxl55lc3tP99gweQ3jMgp5GtzT/KW/31vyZPIHcyFu4XF6hMvbvk/X7Tpj52XPee0c+c+/LF5lwcyIk8LbRRy4evoNlEezMS7eEE91G3FakWvV11apUJBKdtcqH6CggIwfNgAzHliKr79Zgm2/rkSi9+ci5tvuhpt27bydHoelZGe7ekUvFJsbFeo6jpb5UqyVeiLcSKlYB3d8wL9Jbw9zQ9NG9k+3hmNRkx/YKrwgp0jhgwfbnObyDAW9KjGjUPUGBtf9/rler0e365ZIygjYO+ePUhavapej5k8WoNJQ7gOO5GjhvdSYer/1X0u4o9NyVi98mtBGTlOr9fjnbfewuD+fXHf5LuwZtVK5OXmComtUQP+OiAkQEJ4qITIxkBYkGMdmRaLBRvW/Y77756C/nGxWPjcfOTm5rg+aSd07NQJH378Cb5d+xN6xfauc9v958aCbz1aeyc2eVZDbxyWGvz/ACmByMmDXLfaOWfPFuLQoROX3P7td+s8kA0pQYvIZhe+bhPNzmp7ecGkafeMAa/vjkVLU/4PhhTAz0+HuN7dkJDQG4kJcejRoxPUap6cu5yMTGW9mfcWIq+utJQeh2wqFRaPfIuS671Kzo3+FtkY+O9ULaa8aURV3Usv4tjRo3hxwfN4buELYpJz0LXXXY/vkpLq3CYiTFAy5BXm3arB4UwrMs/WfuT68ovPcNMtt7g9F1mWMX/uU/WajHFlXxVmXMcLfomcNXm0Bt9stdTZ/bpg3rMYPmIkmjZrVus2nrInJQWffbwMa7//zuZ6yrZIEhAaADQJlRAeIqFpKNAkVIXwYAlNG8kID5HO3adCaIAMjUaCVl17UdpsAYpKZejLZOhLgGNZVqSckrH3lBWllbaPd3q9HkuXvI9Pl/0PN99yKx6YPl1Ra1vH9emDb3/8CUvefQeLX3+t1v//kgoZ098z4uUpWozqzXMYRET/JnLyYEy71ggLC4XBUCIspq9J3rQDPXp0uvC92WzGuvVbPJgRedI/J9pGcwy43VKV31kdakiKbh52Q3q+PRv7TLE6Q6/4Hwx5gFqtRs+enWvWnE7ojbje3eDnx98VW/T6IlRUVHo6Da8kdL3qAo7GISLP6t5GhZfu0uKxpSZYbZwv/uR/H2HEyJEYPnKUmOQcMGzECISGNkJJSXGt20Q2YecI/S3IX8Krd2tx+6tGmGpZWm3vnj1IPXUSMe3d+3bqmzWrsSclxe7t+3RQYcHtOq4jSeQCOg3w8LUaPPVJ7SOnDQYD5s19Gu9+8KHAzOpmMBjw7FNz8N0339T7sZIEtGoqoVOUCl1a1XzuFCWheRjqsb6y7e00aqBZmIRmYTXbDuqmwhTUTNo5eUZGyikrthy2YOtha63HYaBm0stnn3yMr5Z/ca5oPQMtWyrjZKharcaD02dg9Ngr8fjM6di3d+9ltzNZgFn/M+H524Gr+7NgTY7jxcHki8xF+wGrEVC5/7yvJEmIi+uGjRu3uz2Wr9qYvB0PPXj7he8PHT6JkhLlLjVC7hXZovmFryMimkGn08JoVNZSLkp0pkgLi1WCWqXoZ/YOAOwqVvvMmtVZettrxpHvkyQJXTrHYPJdE7Dk/QXYuT0JK75cjJkz7kLCgN4sVNspPZ3rVTtCrVYjtlcXYfG4XjURKcHIWDVmjrfv+sfHZs6AvqDAzRk5TqvV4spx4+rcpjnHgNO/dG2twvUD6y4arFm10q05lJeXY9ELC+3evm1zFRbfr4WOTdVELjOurxpdWtX9HLH2++/w+6+/Csqobut//x2jhw+tV6E6KlzCf4Zr8P7DOmx9zQ9r5/vhjXu1uO8qDYb3UqFluFSPQrVzJAnoGCXhpqFq/HeqDusX+eOZW7To21FV50U4JpMJn3/6CYYm9MfTT8yGXq8Xkq89OnXujG/W/oRZc56qdQKcxQrM/cyEVZvrqMxTw6Xoc9VEbmY1wVy0T1i4+DiOAnfG4cMncfZs4YXvy8sqPJgNeZK/vx+6d/u79KhSSWjdqoUHM/IeFquEXIPi39TbXVf2mWJ1JjurG6y2bVvh5puuxluLn8HWP1fi22+W4InZ92P4sAEICgrwdHpeKSODxWpHdO3aHgEB/sLiiVyPh4ioLndeocHEQbY7fArOnsVjM2cIyMhx14wfX+f9tjrIqWG6fZQGqjqKI0mrV9drPHd9vff2W3avK+unBV67R4vQQLZUE7mSJAGPXG/7ZNHcOU+gtMRzY0PLy8rw+MwZmHLHbcjPy7O5fUykhJnjNfjmGT/89Lwf5tyowcAuKgT6K+sY0igQmDhIjf/N1OHXhX6YOV6DyMa1b28ymfDFZ59ixKCB+Gr5F249RteHWq3GQzNm4JPlXyI0tNFlt5FlYOEKEz5dZxacHRGRsols6hC5DKAvkmUZyZt2XPi+orLKg9mQJw0b2v+S8+lct9p+XlAXdW2x2pAUHQpAeQsr/QM7qxuOFpHNMH78aCx6aRaSN36JX35ahvnzpmPsmCFo3Pjyb+aoftIzsj2dglcSeVWltSoP1oosYfGIiGx58iYtesXYfmm5cf06fLrsfwIycszAQYPRpEmTWu//Yz9PDNOl2jSTMDK29gs2zmRn4/ixY26JfebMGSxdssTu7WffqEXHKGUVmYh8RUIXFQZ1rfu5MDc3By8ueF5QRhczmUy4Z/KdWPX1CpvbRoRJeO42DVY/7YfJozWIifSe40ZEmITJozX48Tk/LLxDiw4ta8+9uNiAOY8/hhuuvRpHDh8WmGXdhg4bju9//gXtO3SsdZs3vjHj/R/5uoSI6DyRTR09enSCTsd6hDOSk/8uVqtVnGDWUI0bN/yS27hutf2yChV/HHJ5Z7Wiu6oBIKtQ8VcQkIOaNGmEq64chufmz8CvP3+MjRuWY9GLszD+utGIjGjq6fR8UkZmjqdT8Eoi16vmCHAiUhqNGnhlshYhAbZPZr/w/HNuK9w5S6PRYNzV19R6/4b9VoHZkDe5c3TdHZUBAe6Z+PPmq6+gurrarm3HxqvtmoJARI6beb22zkkLAPDV8i+wfdtWMQn9w/PznsXWP/+scxudBphxnQZrn/PD+EQN1F587lijlnDNADVWP+WHd6Zp0adD7f+YlL/+wtVjR2Phc/NRXl4uMMvatYuJwXc//oQRo66odZslP5nx2XoWrImIAMCs3w1R8/B1Oi26d6/9giKybeu2lAvrEke2UHSfJLlJWFgohg3tf8ntbdpEeSAb75Td0Dqr67NDTzBUqFFW5cXvoOgiwcGBGD58AJ6cMxXffbMEWzavxJtvPI2bJv0foqN5oBIhg2tWO0TkCCBzwS5hsYiI7NWiiYT5t9kegVpdXY3pD0yF0WgUkFX91TUK/FSOjPR8ZYwKJWXp1VZCtza1vyepq2PfUcePHcPqlV/btW2rphLm3ar49ayIvF6nKAmDe9R9fkKWZcx5/DGYzeKKjOlpafjy88/q3CZAB7z7gA5Txmh8ak17SQKG9FBj2SM6fDhdV2untdlsxtIl72P08KHYs3u34CwvLyQ0FMs++xyTbv5Prdu8+Y0ZWw7zYjriktVEsrEIltJTwuJxFLhzKiursGPnXgBAVMsID2dDnjB71r3w9/e75HZ2Vtsvk53VypJZoPirB6gOfn46JCbE4ZGZk/H1iv9ix7YkLHlvAe684wZ07hwDSfKecWO+gmPA669Vq0g0a+b6k9C14XrV5G480UGOuqK3GpOG2O7cPHL4MBYtXCAgo/rrPyABEZGRtd6/cb9FYDbkTRqHXP51q0arRXBIiMvjvfziQlittgsUGrWEl6foEKSwNWYbDD6pNjijYm2fajmdmorffvlZQDY1Nv+xyWZxfPq1GvTv7NuNAAM6q7DyST88dZMWYUGX3yY7KwsTr78OH77/niLWslapVHj59TcwcdJNl73fKgOzl5mQls+CNRGRyEmEIics+qrkTTsBAEFBAZctWpLv6tevF64fP+ay97VhsdpuWcrvrG5sSIq2q2jiE8VqL5jLTv+gVqsRF9cN06begk8/fhW7dnyDj5e9jPvv+w9ie3WB2pvnjPmA4uJSlJSUeToNryPyakrZXAFL8RFh8YiI6mvWRC062bEm7rKPlmJT8kYBGdWPSqXC/11TxyjwfTwZTJdX22+9O7qqd+3cgXW//WbXtjPGa9AjmoVqd/F8KYuUZmgPtc1R4ADw6cfL3J/MObYubPHXAZOGNoxlAtQq4Kahavww3w+3jlBDc5l/ttlkwgvPP4cpd9yOoqIi8Un+i0qlwqtvLsYNE2+87P1llTJmvG9CaSWPSL5IAddMEHkNkc0d8XEsVjvr11834+EZzyNh4ERUVdm3tBF5Pz8/HZ6bN6PWJsWWLSOg0fjQmB83yi7Swqr81wl21Zft/Ykru1it/KsHGjRJktClcwwSEuOQMKA3+vXticBA96zZ11AYjSacOJGGo8dSUVpaDlmWIctWWK1yzcUAvbuiZ8/OUKvrf7IhPYMjwB0hdL3qor2AzHXJiEi5dBrg1bu1uGmREVV1TPqWZRmPzZiOXzckIzw8XFyCdrj2uuuxbOnSy9534LQV+hIZ4aEs/tHFVKrLv0ts3Lixy2O9ZOdkgqE9Vbh9RMMoQBEpRZMQCT3bqbAvte4C8fatW3HyxAl06Oj+NS9lG8VqrVqCRt2wntdCAyXMnqjFdQlqzF5mRlrepf9HG9b9jqtGjcQ7H3yAvv0uXVNRJJVKhdff+i9kWcY3a1Zfcn9avown/mfC2w/ovHqtcSIiZ4gsVoeFhSImpjVSUzOFxfQ1BQWF+P33Pz2dBgnk7++H9959DjExrWvdRq1WISoqAunpnP5qi8ksIb9Yi8gwk6dTqUsHADttbeQbxWp2VitOu3atkDAgDokJvdG/fyzCwkI9nZLXqq42Yv+BYzh8+ASOHDmFI0dP4eTJdFgsdY8gDQ4ORGJCHKZNvRXdutn/J5zJYrVDRF5NyRHgROQN2kao8OQkLeZ9UfcL5rP5+Zjz+KNY+vGngjKzT1yfPohq1QrZWVmX3GeVgY0HrJg4iAVAulhtnZSNXdxZ/dsvv2D3rl02t4sIk7Dgdh24qg6ReCN62S5WA8Dnn36C5xa+4PZ8bI2zbsjHic6tVPh6jg6vrTFh1Z+Xvs/OyTmDm264vs5R3KKcL1gXFRUhecP6S+7fcsSKxd+Y8NgEnidriDzVgW3r+NGADy/kAday05Cr9ZD8xFwMHR/XncVqBwUGBsBqtbKjugEJDAzAB+8vQL9+vWxuG92mJYvVdsoq9IpitU02i9WGpOggAC2cTseNMtlZ7XEtWjRHQkJvJAyo+YiIaOrplLyWyWTG/gNHsX37XuzYuQ979x6G0Vj/g01ZWQV+X7cF6zdsxYQbrsQjM6egSZNGNh/Hzur6Cw0JRocO0cLimfW2T04Tkes05JO3zhqfqMb2Y1b8vKvuC6x+++UX/PjD9/i/a64VlJl9rrluPJa8+85l79uwj8VqulRtJ4mbNHHdyTKLxYJXXrJd2FKrgEVTal+TlYjca0SsCou/tb3d/n173Z8MAKuN+YBSAx9o768D5v5Hi4Hd1XjuCyMM5Rffbzab8fjMGdAXFOD+Bx70TJLnqNVqvP3++7h67Bikp6Vdcv9nGyzoFaPC6Di+TiGihsms/wvalmOFxIqP747Va34REsuXrP1hKTq0j8bLr3yAjz9Z4+l0SICQkCB8uOQFxMV1s2v7Nm2iAPAcuD2y9Dr0janwdBp1cdkY8PZOJuJ2mXpeMSpaeJMwDBgQi4QBcUhI6M1F751gNptx4MBx7Ni5Fzt37kfKnkMuvaLMapWxavXP2LotBV989jpatGhe5/YZLFbXW5eu7WtdY8PlZCsshSliYhERucCzN2twKM2KjLN1nwSfN/dpDB46FI0ahQnKzLZrx9derN551IKKKg0C/Xk1A/0tPe/yv+euXLN6zcqvceL4cZvbTR2nQXx7zoEl8pS2zVVo21yFtPy6u6sL9Xoh+VjluvPgxXk1RvZSoedTfnh0qRH70y4+psuyjBcXPI+zZ8/i6WfniXsPeBmhoY3w4bJPcP3V41BRcenJyZdWmpHQRYWQAP5giajhMet3CStWd+vm/qU8fFF5Wc1zV/9+sSxW+ziNRoNJN16FB6bdiqZN7X9fHB3NepO9vGDytMuK1YoeAV5SqUZpJa8WdbeQkCD07dsTiQk160537NjWo2/MvJnFYsHBg8exY8c+7Ni1Dykph1BZWeX2uNnZebjjrln4/LPXEVlH53t6Bsdr1FfnTu2ExbKUHINsKhMWj4jIWYH+El6eosUdrxlhqqPB+mx+Pl54/jm88vqb4pKzoXuPnoiJaY/U1FOX3GeyAH8cknFlH74eov9n777Do6jWP4B/t6TQQyhppIDSLRRRihQF6SBFekcEFbF7/V271y42REV674gFRSlSxAJBgdC7pEECpPdkd+f3R2ibndnNhuTMzO738zw+3sxZZ9672ezOnve87ymWlSchVmFRRnm1AS8oKMAn06e7fNzdjY2Y1LO0Oz4RUUW5704jFm5xniS+fPmykFjYBrz06gQYMPcpP7ywoBC/HXL8/c39ehZSLl/G9E8/g9ms3nttk6ZNMf3TzzB1ymSHsZRMCZ9+a8FrIzU/eUlEVO6sArfPu6VBBMxmMywWi7BreoK4+Au4886muOuu22E0Glx2gCH9MRoN6NP7Pjw5bRzCw91v3MziyNJL0H7nae9IViewqrpC+Pv7oVXL5sVtvdu1RPNmDWEysTKjLKxWKw4fOYXo6BjsiS5OTufm5qkSS3z8BUx59BWsX/eV4u8zLu6C4Kj0r3HjBsKuxRbgRKRHzSKMeHqgD6avc76txeoVKzBo8BC0bd9eUGSu9X3wQXz+6SeyY9sPWtCztea/FJAgR+MkxTbg5ZWsXjhvLi5ccN4FJ7CaAe+N81HcP5uIxOlyhxELtzh/THZWlpBYJJvr/bPpOn9f4LPJvnh7VRHW/+G42m79urUoLCzEF1/PVnUhf9/+D+LA/v2Y+/Ush7H1f1rR9x4Tu2yUA5d7QfMzl0hTLOmHIVkLYDD5Vfi1fHzMqF+/Hk6dOlfh1/IkV/cirlatCpo2vRVHjpxSOSIqD5Uq+ePuNnegQ4fW6NL5nptKOEcyWV1qOqisrpO+PrJGwKDYDGcP0n2ymvtVlw+z2Yw77mh8bc/pFi2awddX8y9yTbJabTh67BT27IlBdHQM/tl3GDk56iSn5Zw4cRYrVv6AMaMHOIzl5OQhJSVNhaj0rXFjgZXVAleHEnkLl5NPVC5G32fCnhNW2QqlG/3fC89h07Yd8POr+ImF0ug/YKBisnrXYQlFVsCHTX4IwOFzyq/t2rXr3PT5MzLS8dXMmU4fYzAAb4/zQe0anDUn0oKm4UYYDNq417C5SFbzXcORyQi8PtIHQQEGzPrJsWLuxx++R2RUFP7z35dUiO66F196Gdu2bsWZ0/YT/ZIEvLncgnUv+/JehYi8i60I1rQYmGvfLeRyjRs3YLLaTTduQ3n33XcyWa1T/v5+aNQwCm3btcS97VujZcvm8PEpn64z9eoFw2QywmrlgktXErWfrAaKt5t2urepBySrdfGL0Byj0YAmjW9B27bFe07f1fo2VK5cSe2wdMlqckCPiwAAIABJREFUteHYsdOI3huD6OiD+PufQ8jO1vSG9pg5cwn69L4PgYE17I7HxXO/ancZjQY0vDVK2PVYWU3lRQuTpuR93hrjiyHvFOBihvIL8N+zZzHjk49Vn/i9qmGjRmjcpAlOHD/uMJaTLyH6hA0dmrFiiYDDscqv66CgoJs+/5eff46MjHSnj5nwgBkdmvL1SKQVfj5A3RoGJKerf+Plqg04+4Are7S3GQVFwILNjgnrLz+fgaioKAwdMVKFyIr5+PjgvenTMWzQQIff87lkG+b9YsFjfbg1BBF5F0vKXnHJ6kb18aOQK3mO2BuS1f363I+FC9epGA25YjIZER4eikaN6qNRw6jifxrVR0REGIwV1NLLbDYjJKQuEhKSKuT8niSv0IjLWWbUrqbp7QhuRTkkqxuWTywVIyGVldWlFRERins7tEa7ti1x9913okaNamqHpEs2m4Tjx89gT3QM9kQfwD//HEZWVo7aYbklMysba9dtxJTJI+yO37iqjUonIiIM/v5iqv+kgsuw5fJ3RASJk6l6FVAFeH+iDx6ZUQhni2Nnf/Ul+j04AE2bNRMXnBP9BgzEifffkx3bHmNlspoAAEdilV/UdYPq3tS5L1w4j0Xz5zl9TKMwA6b2ZTKCSGvC62gjWe2yspq3V05N62/GqfMSdh12bAn+3xf/g3rhEWh/770qRFbsnrbtMGzkSKxavtxhbP4mC3q2NqF+MH/JROQ9rGkxwq4lcntATxF/Q8FUs2a3okWLZjhw4KiKEREABARUR0R4CCIiwxAZEYqIiFA0vDUKt9wSAT8/8Xm4iIhQJqtLKSHFR+vJapd5ZqezGenrI/0BhJVbOBWAe1aX3ldfvolbb4lUOwzdmzrtdWzfvlvtMG7a/v2ONwBX9wuh0mvcSGAL8Ixjwq5FRFRRWt9qxOReZtl2mldZLBa8+Nwz+PbHjTCZ1O9b2a//g/hIKVl9yIaXh3OS39ulZEpOk1F1695cZfWMjz9GQUGB4rjRALw20hdm9f9ciKiEiLoG/K2BzpY2ttW5KUYD8MEEM0ZNt+HfJPvn0lJUhCkPT8TWnb8hKDhYpQiBl159DVs3b8blS5fsjhdZgffWFGHOkyz2ICLvIXIOTeTcoKdITc1AdnYuqlatDAAYM+pBJqsFqV07EBERIYiICEVkRNiVf4ciIjIU1atVVTs8O5ERYfjzT6fFuHRFQqovWkRpZytaGS47eLtaeh8JjW9dlMA9q0vFYDAgvF6I2mHoQn5+AfYfOIro6Bj8/c9hLFrwIUym6xVTZ8/Gqxhd+TkQ43jTFh9/QYVI9E3k6klrhmMLWiIiPZrUw4xtMTacSFCu8oo5cAAL58/DpMlTBEYmL6p+fdxxZwscjDngMHY5Q8LhczbcXp/V1d7MWQvwSpUqoWq1snc0Op+YiLVrVjt9zLDOZtwepemvbV6NKULvFlHH+d+mQdRqJyarb1oVfwNmTPHFyA8LkZ1n/3xmZmbg7Tdfx8xZs1WKDqhRIwCv/+9tTHvM8d5pzwkbDp614Y4GvF/xZKX+M+fbAXkBW048JEsODOYqFX6toKDaqFGjGjIysir8Wp4kLu48mjUrzl/16NER7384G5cupaoclf4ZDAYEB9VG+NUk9LVkdBgiwkN0tRVsRESo2iHohg6KeqNcPcBVsjq8fOKoGFn5RqTnsnygNILq1lKlVYMe5OcX4EDMMURHxyA6OgYxB4+jqKi42is8PMQuUW212pCYmKxWqOUqPT0T584lICqq3rVjsWwD7rbGjVlZTUTkLrMJeHO0GaOnF8Li2E3zmo8/eB+9evdBWL16yg8SpN+DD8omqwHg1xgmq73dYactwG+uqnrWFzNhKSpSHA8KMODJfvxORKRVrpLVorANePmIrGvAo73N+Ogbx/flH777DiNHj0W7Dh1UiKxY/wEDMPurL3H40EGHsbmbLZj5KOeFiMhbSLBmnoA5sJWQqzVu3ADR0eJaj3uC2LjEa8lqs9mM116dhmlPvqlyVPpgMhkRGhqEiIhQRIRfSUhHFv87vF6Ix+SBIiOZrC6teO1vlxzh6gGuktUuT6AmVlWXXkSkpru5C1VQUIgDB44heu/15HRhofwEYMnVO+fPJ8Ni0XTvf7ccOHDMLlkdxzbgbmvcSGRlNZPVROQ5moYbMbarGQs2K3+u5ubm4qX/vIDFK1YKjExevwED8N7bb8lO9m+PseLpAdwr2JvtO+0kWX0TLcCTk5KwaoXj/qM3emmYDyr7M8tEpFURdbSxmInJ6vIzorMR63434lyy43P6yn9fxKZft8Pso151y5PPPovJE8Y7HP/tkA0nE2xoVE8br0kioopmyzgGiEpWN6rPZLWb4koUTT3QrQMGD+qBb9ZvUikibfHxMaNevWBERoQhPDzkSjK6eC/psLAgmM2ePwfByurS00Fldb309ZGGgEHKbel0XVmtg1+AZkR68R92QUEhYmKOIXrvQeyJjkFMzDHF5HRJEeH2z1vJD1G9O/vv9ZbmBQWFSL6YomI0+lOlSiWEhd1ctVSpSRZYszSw2R2RCGxL5zUe62PGrwesiL2o/EvfsX0bvlv/DQYMGiwwMkchIaHo2Kkzdu7Y7jB27qKEs0kSGgRzpt8b/Zsk4R9nyeqbqKye/dWXKCwsVBzv2sKELncw6UCkZeF1DDAY1O/CLbkIwMD7r1Izmwz4z2ATHv/K8b3/9KlTmD93DqY8PlWFyIp179ETTZo2xfFjjoud52+24IOJLPwgIu8gcju9Rty32m1y8+wvv/Q49u49hLh4z5qDV+Lv71eciI4ILdG2OwwhIXVhNHr3HEN4vRAYDAaX97EEJGq/stoXQBCAJKUH6DtZrf1fgGZkZGYjP78A/v5+aodS4QoLixATcwx7omMQvfcgYmKOoaBAeZLPmZKrdzytTbbVer33anzCBb7xu6lhw/rC9pizZp0FbKVbZEFEpBe+ZuC1kT6YNKPQ6ST+/157FZ3vux81a9YUF5yMIcNHyCarAWDjXiue6Of5K5vJ0fLtFqev34jIyDKdN+XyZSxfukRxvIq/Af8dwtcckdb5+wK1axhwKV3+jULU9wlWVpevDs1NuLe5Db8fcdzPZMYnH+PBQYMQHByiQmTFr6lpTz+DqVMmO4xt3mfD430lRNblL5yIPJ/IDoWNG4vrvOgp5JLVlStXwqKFH2DS5Jdw9my8zH+lP1WqVEJkRFhxy+7I4rbdV5PSdevWEnYvqEd+fr4IDqqNC0mX1A5F87KvbJkcUNnJXnvqi4CnJqvPp7GyurQ2b96FgzHH8MwzE9G/X1ePehMsLCxCzMHjxXtO743BgQNlT06XVHJfhLg4z2qTbbthZtXTqsZFaCxw1SRbgBORp7qroREPdTBh7e/KN9QpKSl458038NFnMwRG5qhHr16oUSMAGRnpDmMb9lgxta+Zk/1eJiMX+GGP8mvXZDJh5OgxZTr3nK9nIT8/X3H86QFm1AngC45IDyLrKCerRZEk58lqct8LD5mx+7gNFqv97zYnJwdvvf46vpw9R6XIgN59++HWhg1x+pR9dy6bBCzYbMWbo7nYiQTi7QqpxJopbi6tUcMoGI0G2GwsBCotpaKw0NAgrFj2KaY89ipiYvQxH1qjRrXiBHRkcZvu4mrpMEREhqJWYIDa4elaRGQok9WldD7NR+vJ6nAA0UqDut6zOimdyWp3JCVfxov/9yGWLP0W//efKWjT5g61QyqToiLL9eR0dAwOxBxDfn5BhVzL0yurpRtW18fGetb/NxFErppkspqIPNkzA83YeciGixnKX+zXrVmNUWPHoWUrMXuOyfH19cWDAwdiyaKFDmNJaRL2nrTh7sZsyexN1u2yoMBJ45O+/fuXqbI6LS0NS2VeZ1fd2cCIIfea3D4vEakjvI4Bf6u8o4+rJloG9gF3W1RdA0Z2NmLJNsdJwR9/+B4jRo3GvZ06qRAZYDQa8dgT0/DcU086jP0YbcVjfcwIVrdhDRFRhZOKsmHLTYCxcr0Kv1ZxO+dQxMZ6VqFTRbp0KVWxE2xAQHUsXvgh3n1/Fr755hdYreovuqtVq+aVfaNDr1dKRxQnpatXr6p2eB4rMiIMe/ZwP/jSSE73QbMw5QXvGuA036zryuqLGVwJWhZHjpzCmHHPo+v97fHC85MQFVXxH9g3o6jIgoOHjiM6+iCio2Ow/8DRCktO38hgMCC8nn3brjgPS+je+EHPymr3NW4srrLaxmQ10TWcSvU8VfwNeGWED578WrkziiRJePPVl/HtjxtV7RAzZPhw2WQ1UFxhy2S197BYJaza6XzV8mNTp5Xp3PPnzEZOTo7smNlkwOsjfVjFT6QjIYHq/8G6agPO0seymdLbjB+jrUjNdhx79aX/YsuOnTCb1Zm76tv/Qbz+ysvIzsqyO26xSlj7exGm9WMBCBF5PmvGMSHJaqC4qIXJ6tKTJAnx8RfQsGGU7Li/vx/+98bTGD92MD75dD62/vpnhcZjMBgQVLfWteroiCt7SF/dS7py5UoVen2SV7KYkJQlaz9f6jTfrBh9+vrImgCqlHs45UgHT76m/brtT+zYuQcjhvfDE1NHIyCgutohAQAsFgsOHjyB6L0xiI4+iH37jwhJTpcUVLcW/Pyu74tus0mIT7ggPI6KdGMb8FgPa3EuQqOGAtuAZx4Xdi0iwHX1DVF563y7ET3vMuKXv5Un0/fv24f169Zi8JChAiOzd8edLdCkaVMcP+a4iGjrfiteGuaDyo4Lw8kDbdnnvBtAl/u7omnz5m6fNyszE4sWzFccn9DNiFtCmFQi0pNKvspj3LNa36pWMmByLzPeX2txGDt75jR+3boFPXr2UiEywN/fH33798eq5csdxjb9Y8O0fioERRVKkiRw4QmRPWvGcfiEPCDkWo0b1cfmzbuEXMtTxMadV0xWX9WgQTi+mPkG9u8/ihUrf0BMzHHExbtfdGUwGFCrVk0EB9dGcFBtBAXXQb2w4OJq6fDi1t035gJIGyKZrC61ZO13oi5zZbWmW4Bn5JqQX8TKlZtltVqxbPl3+P6HLXjs0ZEYPWoAfH3FvqgtFgsOHTqJ6L0x2BMdg3371ElOlxQRGWb3c/LFyygsdNLnUYdubAMeH+9ZifiKFhoahGrVxKznkQrTYctLEnItIiI1vTjEF7uP5SNdvqAUAPD+O2+jZ+8+qFJFvTWVQ4aPwFuvv+ZwPK8Q2LLfigfbsj2zN1i23TExcaOpTzq2Xi2NhfPnISszU3Yssq4Bk3tr/gsoEZVQyVf95JHkYiUik9Vl92BbEz7fYEVuvuNzvGLJEtWS1QDw0NBhssnq+EsSjsTZ0DyC82pE5NlEbqsncrtATxHnRvFUy5bN0LJlMwBAWloGDh46gUOHTiA7OwdGowlGowFGkxEmoxFGoxFVq1RGUHAdBAfVRnBwbdStW0u1bidUdpElcjSkTAfFvWVOVmu6BbgOnnhdycrKwYfT52LFyg149pmH0btX5wq7ltVqxeHDJ7FnTwz27C1OTuflaa+XfslVO57WAhwAMjKykJmVjcqV/HH+fLLa4eiKyBbg1gxWVRORdwisCvxniA9eWqS8OOxicjJmfvYp/u/lVwRGZm/g4Ifw3ttvwVLkGOcPu5ms9gYHztpwOFY58dO6TRvcfU9bt8+bk5OD+XNmK46/OsIHvvwaRKQ7lTTQcUNy2QacyqqyvwF92xixZpfj1hC/7dyBhPh41AtXZ4qtzd33IDIqCrHnzjmMbfqHyWoi8nzWTIHJ6kbi5go9RWwZ59tr1qyBzp3uRudOd5dzRKQ1bANeekkZml/Y7vSG2NldqcaT1Zp/4nUpISEJzz73DoaNeAoHDhwtl3NarVbEHDyOOXNXYdLkl9DmnkEYNuIpfPLZAvzxxz+aTFQDQHi4/X7Vntgm+6eNO3D3PYPQrsMQu/2rybXGjcStlhR5Y01EpLY+bUzo0Nx5snf+nNmyk66i1KpVC127dpMd++e0DedT2Eff0y3b5nyv6sefKFtV9ZKFC5Ceni47NqCdCW0aMalApEf+Gugo6bINuKA4PNWwTvIriWw2G1YuXyo4GnsPDR0me3zTP1Zu/VNKrp4nA/+CiDTLlh0LySpm7rlevWDua+ymuDjPKw6j8uXv74e6dWupHYYuXNR+gW9Q+vpIxW9Guk1WJ2m//7quxcQcw/CRT+PpZ952uz201WrFwUMnMHfeajwy+eXi5PTwJ/HJpwvw++9/Izc3r4KiLl8lW0x48odnVpaTfqskq5HA1ZIiWxYREWnBayPMTvd9LiwsxFtvOLbhFmnI8BGyxyUJ2BDtPJFJ+nYhVcK2GOXfceMmTdD1Aff3xcvLy8Pcr2fJjgVWBZ4dxO8/RHqliTbgYBvwinRrqAGtb5WfYlu9ciUsFudbR1SkwUOGyu6NnpQm4dC/XLRORB5OssKWeVLIpQwGg8v9l8leWfaeJu/DfatLJyXbjCKrpm/qDQDqKQ06S1Zres9qHawS8Ai/bPoNvfs+jA+mz0FmVrbTx/60cQcmT3kZd7cdhKHDpuHjT+Zj1+97dZOcLqlki4lYD05Wk/vYBpz0jkUUpcfJW/GCaxrw1IPO7/W2bNqEXTt3CorI0X1du6J2nTqyYz/sZrLak63YYYWzhjSPPTFNNingyvKlS5CSkiI79txgH9So7PYpSSNYuUjOKqvL8n5RFjYbk9UVbahCdfWlixexZdMvgqO5LqxePTRp1kx27Od9TFZ7ErU+bvj+QVoncl5N5HyhJ7hw4SKKitRb0EX6wFbgpSNJwKVMzedNFfPO+q2sZhtwYYqKLFi4cB269xiPpcu+U1wR3K1re7RpcweMRs9oTxgRXmLPaiar6Qo/P19ERSouAipfkk3YClCiCsPJCyqDYZ3MaNHA+T3Fm6+9olqlktlsxsDBD8mOJVyWsO8MJ389UW4BsP5P5cUI9cLD0e/BAW6ft6CgALO/+lJ2rFmEEX3acB90Ij2rxDbgXqFbCwNqVZd/JlcsVbcVeKfOXWSPb95nhYt1DEREuid232px2wZ6AptNQkJCktphkMZFRoS5fhABAJK135Ha85LVyaysFi49PRPvvPsV+vR7BFt//dNh3M/PF49MGobNvyzC6FEDYDbr93dUKzAAVarY7zHCZDVddcstETCZxCzKsOWcg2TVZ3cCIqKbYTAAr4/ygdlJju7UyZNYumihuKBKGKrQChxgdbWn+mG3Bdl5yrP6Ux57vEz3wKtXLMfF5GTZsecGmVmxRKRzzra2EIYl/hXObDJgcAf5G5ddv+1EXGys4Iiu69ips+zxyxkS9nOBHRF5OJHb6zVuzGS1u2LjEtUOgTQuIpKV1aWlg7ypYt5ZNtuSvj7Sae9wLdDBCgGPFRubiCemvYExY5/D4cOOFZ81a9bAKy8/jo0/zkP37h1ViPDmlXwDvHQpFXl5+SpFQ1oj8saTLcCJyJs1CDYottS86pPp05GamiooInuNGjdGi5YtZcc27bMhv1BwQFShbBKwfLvyIoRatWph6IiRbp+3qKgIs76YKTvW5Q4j7mroGV2LiLyZvwb2rHZZWa1+iB5hcAf5+xZJkrBy+TLB0Vx3d9u28POTXzWx+ziT1UTk2UTOrTVqFCXsWp4iPv6C2iGQxrENeOnpoCO125XVwQA0+//KZgMuZWl+hYDH2/v3IQwZNg3/efEDXEi65DAeERGKzz97FSuXf4YWLeT3R9Kqkq0luF813UhkSx+Rqz+J9IJ1Qd7lsd4mBFRRHs/MzMDHH7wvLqAShihUV+fmS9gWw+pqT7LrsA1xl5TfgSY8Mhn+/v5un3fdmtU4f97xXtNsAp4ZyO88RJ7AabJa2J7VbAMuQnBN4NZQ+Wdz29YtgqO5zs/PD3e3bSs7FnOWyWoi8mxSYRps+fJdjMpb9WpVERJSV8i1PEVsLOfdybmS27WSsoueVlnt7D/QgktZZrj4nkWCSJKEHzb8ip69JuDTzxYiJ8exXXHLls2wasVnmPHZq7p5YwkPD7H7OY7tSOgGjRvXF3YtVlYTicD0t5ZVr2zA432c32yvWLYUx44cERSRvf4DBihWKn3PVuAeZek25f3Rq1StinETJrh9TovFgi8/nyE7NriDCVF1WVVN5Am0sGe15LINONPV5aVtY/n37hPHjyMjI11wNNcp7Vt96JwNVs6xeRXR337YuYG0QGwrcHHzhp6A8+6eKSsrB0VFyt+h3VG1amXUCgwol3N5uiTtd6RWrKxWmvnTdLL6ovZL2b1OQUEhZs9ZiXXrfsaTT47DQ4N7Oezp26N7R3S9vx1WrNyAr2YtR3p6pkrRuhZZorUEV3jRjYRWVmeyspqI6KGOZqzeZcWZC/JTazabDW+8+gpWr/9WcGRA9eo10LN3b3z/reO1o0/YkJwuISiAM3R6dzJRwt6TyjP5o8eOQ/XqNdw+73frv0F8XJzD8Sr+Bjzah995iDyFnw9gNBRvJ6AWm+QiG8mPqnLTtokRy2S2jZAkCXv3RKNb9+4qRAXc26mT7PHcAuBkog1Nw7lAiog8ly3jOBDURci1GjdqgB079gi5lidgR1N9sFqtSElJR0pqOlJT0nE5Je3av0seS0lNR1GRBQaDAYGBAQgOro3goDoIDqmD4KDaaNgwCvd2aA2zufRVwBGRoUhJVW/Rn17oYM9qt5PViv+BFiSla/4J91opqel4/Y0ZWLr0O7zwwiPo3Oluu3Gz2YyxYwZi4IDumD1nJZYs/RaFhUUqRassItK+DXgcPzTpitq1AxEY6P5kdFlIlhzYchKEXIuISMtMRuA/D/lgykzlTaB3//UnNv/yC7r37CkwsmJDho2QTVbbJODHPVY83IP3rnq3fLvyinBfX19MmjzF7XPabDZ8OUO+qvrh7iYEVnX7lESkYf6+xUlBtUhqZsq9TOuGJphNRbDINFiJ3rNbtWR14yZN4efnh4ICxxdizFkmq4nIs4mtrBZX5OIJEhOTYbXaHArfSLzCwiLEJ1xAXOx5xMadR1xc4pV/n8f588W/J3dIkoSUlDSkpKThyJFTdmM1a9ZA716dMW7soFLtSR0ZEYb9+4+6dX1vlKz9Qt9q6esjawQMis0oOaDLymodPOFe7/SZWEx59BW0b9cKL/5nssOHdLVqVfD8c5MwckQ/fPrZQvz40/ZStCUTx6Gymu1I6IpGjaKEXau4Bbh2/i6IiNTUtokRXe4wYsdB5S9H099/F926d4fRKPZLboeOHREaGiq77/APu214uIfQcKicpWZJ2LhXuaX7Q0OHoW5QkNvn3fD99zh79ozD8eCawJiuXOCgK7xdo1Lw9zUgt8DxxSKqoNnlntUGvpDLS2U/4PYoI/afcXzOo3f/pUJExUwmExo2aozDhw46jO0/a8PwzioERaVS2ukyDU2rEWmOyG32RM4degKLxYILFy6iXr1gtUPxCvn5BYiLO38tCR0bl3gtOZ2cfAk2QQsc09IysHzFD1i77mdMnDAEj04ZAX9/+S3WAJQqoU1Adr4RuQVGVPbT9B4vEQAOlTyo02Q1J2/04s+/9mHg4McwcEB3PP3UBNSpE2g3HhoahOkf/h/GjxuMDz+agz17YlSK9Lrq1auiRo1qdsdYWU1XiVwdyRbgRET2nhvkgz+OFKBIIW948sQJfPvNOgweMlRoXEajEYOHDsPMzz51GDt30YZD/9pwe32uEterNbusKFQorDYajZjy+FS3zylJEr6Y4fh6AYBp/X3gy687RB7HT+U1964Wh7MLePlq20Q+WX3o0CHk5eWhUqVKKkQFNG3WTDZZfUAmViIiT2LNPg3YigBjxX8g148Kh6+vjya7iWpVXNx5JqvLUU5OXnESOu78lUR04rUE9aVLqZoqGiwsLMLXs1dg69Y/MH/eewgKqi37uJLFhaQsKcMHDeqq2NLJtXB4TrKaldV6YrNJ+Gb9Jmz8eScenjgEkx4e6rBKpnnzhli8cDp27NiD6R/NxZmzjnv3iVJylU5qagays3NVioa0pnGj+sKuZRO46pOISA8i6hgw8j4zFm9Vbsn8yfQP0X/AQPj4iL1fHDJsOL6Y8Znsl77v/rIyWa1ThZbiZLWS3n37Iaq++/cGv2z8CSdPnHA43jTciD5tTG6fj4i0z6hyNth1ZbWgQLxE2yZGzPrJ8bilqAj7/v4bHTp2FB8UgKbNm8seT0oDktMlBAXwhUBEHspmgTXrNEw1mlb4pUwmI269JRJHj52u8Gt5iti4RLRv30rtMHQlMzPbrir6xippPe7tfPpMLEaMegYL5r2HqKh6DuMRkUxWl9bFDLPWk9Wy21DrMlmdlM5ktR7l5eXjiy+XYs3ajXj6qfEY8GB3GEt8Y+/S5R507NgG6775GZ/PXIKUlDThcZZcpRPHFuB0A6GV1QL30yHSEu2s7yQtmtLLhA17rEjNkn+lJMTHY8XSJRg38WGhcUVGReGetu2w+68/HcZ+2mvFs4PMqOLPCWC9+flvK1Iyld+VHp82rUzn/fxT+arq5waZmTAi8lBq/23bJCarRbot0ojK/gbk5jt+hkTv2a1esrppM8Wx/Wck9GzNFwIReS5rxnEhyWoAaNS4PpPVbmBXU3mpqRl2+0bHxp1HXGzxzxkZWWqHV+7On0/GqNHPYuGCD9CoRMFYZESYSlHpjw7yp7L5Z4dkdfr6SAOAuhUezk24yDbgunbxYgpeevljLFnyLV58cQratW1pN24yGTFsaB/063s/5i9Yi/kL1iI/X9xKkJKV1bH8sKQb1JdZ2VUxJFgzWVlNRFRSFX8Dnuhnxv9WKLdU+/yzTzFk+AhUrlxZYGTAsJEjZZPVeYXAD7utGNGF97B6s2y7clV15y73ofltt7t9zq2bN+PokcOO57vdiDaNWIHvibgIiwD1K6u5ma1YZhNwa6gBB886Pu97VNy3ukkz5WT1sTgberbm5xARea7i7fbXQGl1AAAgAElEQVQGCrlWg/qargXUnLi4C2qHoJpLl1KvJKMTERt7Q4V03Hmv7PaakpqOp555C99+M8uuO+/VrVs9MUlf3nSwjbJsz3+5qGspHNeEgiID0nPZGs8THD9xFhMmvogune/BCy88glsa2Ff/V65cCdOeGIvhw/pixueL8O13m2G1Vvw+ShHh9snq+Hjv/bAke7VrBzq0sK8ottxESEXZQq5FpD+cbPV2A9ubsPo3K04kyN8XXL50CfPnzsG0p54WGleffv3xv9deRVqaY2eYVb/ZMKKL0HDoJu09acNJhdcYADw+7ckynffzTz92OGY2Ac8O1OxXMCIqB0qVywZBJc1sAy5eWCBw8Kzj8YMxMeKDuSIwMBBBwcFITkpyGEu4zHtsIvJsVoHb7dWrFyLsWp4g1oM7m0qShKTkyw57R8dd+ScvL1/tEDXn338T8MGHc/D6a/adzCIjQnHwkON2WmRPB9soyxZLy82IBFVwIDdFB080uWnHzj3Y9fvfGDqkN6Y9MRaBgTXsxuvUCcTbbz2LcWMHYfpHc/Hbrr0VGk/J/Q9iYz33w5LcExYm7u2RLcBJbSy+IS0zGoD/PGTGw58VKj5m9ldfYsy48QgICBAWl5+fHx4aNhxzv57lMHYu2YY9J2y4pzErlvRi2XblvdFbtm6Ntu3bu33OnTu2I+bAAYfjg9qbEBXE1waRJ1M7F2yzOb+5Uzs+TxRWW/5ZzcnORk5ODqpUqSI4omINGzWSTVYnpvALQJnxD4hIF2wC59pEziF6goSEJEiSJGwRX3mzWm24cOGiXVX01Srp+IQLKChQnrsgeStXbcB997VFp45trh2LiAxjsroUdFBZLfsGqcNkteafaCoDq9WKlas2YMOPv2LyI8Mxbuwg+Pn52j2mYcMozJn9Dv78ax+mT5+LY8fPVEgsjntWsw04FatXT7ZDRYUQudqTiEiP7mpoxAMtTdiyX75Nc1ZmJr6a+TleevU1oXGNHjsO82Z/DUlmxceqnVYmq3Ui7pKE3w45qap+omxV1TNl9qqu7G/AY334HYfI4xkMULM7jNznkh2dTg5rWVigEYD8fcqlixdRpX592bGKFhomv7UVK6uJyNPZ8i9CKkyFwTewwq8lcg7RE+TnFyD5YgqCg2qrHYoii8WCxMRkmZbd55GQkASLRXmxM5XNV7OW2yWrS+ZtSJ4OcqieUVmdmq35J5puQnZ2Lj75dAFWrvoRzz0zEX363Oewoqp9u1b4Zt1X+GHDVsyYsQgXki6V2/UrVfJH7dr2Nyzcs5quqhcm7kbTlnVK2LXIO7FymjzBswPN2HnIikKF74SLF8zHxEceQXCwuBZsUfXr495OnbBr506HsZ2HrEhONyMogAkBrVuxwwqlIsSGjRrhgR493D7n/n37sDd6j8Pxid3NCKzG1wSRpzMY1L35ctkGXFAc3iS0lvKzeunSRUSplawOlZ/ozcqTkJUnoVolvhqIyHNZM0/DXPvuCr9OrcAA+Pv7IT+/oMKv5Sni486rnqwuLCxCfMKFKy27rySlr7TrPn8+WcgWpXTdgQNHcez4GTRtcgsAIILJ6lJJydJ8DtUzKqtTs7lftTe4cOEinv/P+1i85Fu8+OIU3NX6Nrtxo9GAAQ8+gJ49OmHJkm8xZ94qZGfn3vR1S77hZWZlIz0986bPS55B5KpIW26CsGsREelVaC0DxnYzYd4v8lVL+fn5mPHxx3hv+kdC4xozbrxsstpqA9busuKJfpr/4uDVsvMkfP+X8qr4R6c+Uab2dPNmf+1wLKAKMKoLv98QeQOldw1R7S4lF8lqKn9hzpLVFy8KjMReaGiY4ljCZQlNw5ms1isuSCZyrXi+reKT1UDxPOLp07FCruUJYuPOo02bO4RcKzU1A2fOxOLM2TicOVP8z7/nEpCcfMnl1ikk1spVG/C/N54GwMrq0sorNCK/yAh/H83e//unr4+sHjAo1i7xpr9kdQ4n97zJocMnMHrMs3jggXvxwnOTHJLJ/v5+mDx5OB56qBe+nLUMq1b9CKtVfsK6NEqePy6WVdV0ncj9Zmw58cKuRUSkZw9398G3f9qQkin/hXLNqpWY/NjjqN+ggbCYuj7QHcHBIUhKuuAwtv5PK6b0NsOH+UnNWv+nFbkKBRChYWEYMHCQ2+c8n5iIXzb+5HB8dFcfVPZz+3REpENGlXeBkFy0IGd6svyFBAJGA2Q7dVxMThYf0BXBocodZxJTJDQNFxgMeQW+v5CWiJxvqxfGZLU7KmorzpSUNETvPYi//z6EEyfO4vSZOBan6ciGDdvw3xcfRaVK/oiIUF5wR/ZSs00IranZZDVQ3Arc7g9R7uuSbL9wrWBltXfasuV39O47Ce++NwsZGVkO44GBNfDqy1Px04a5eKBbhzJfp+TqHLYApxuJqqyWrAWw5Zdfe3siIk9W2Q+Y0lP5/tBiseCT6R8IjAgwm80YPmqU7FhKpoSt+zX9hcGrWW3FLcCVTH70MZh9fNw+78L58xz2MKte2YCRnbmHOZG3UHtLaJdtwJlNKndmkwF1A+THLl3SbmU1EZEns+WKS1aHcd9qt8TGJpbLeXJz87Dx5514483P0bvvw+jQcRieefYdLF/xA/7+5zAT1TqTl5ePf/45DKA4B1S1amWVI9IHHWyn7FAVKDc7ounK6jTtP8lUQSwWC5Ys/RYP9BiHhYu+QVGRY3vGqKh6mPn561i+7BPceUcTt6/hUFnNZDVdYTQaEBoiZi2PlJsIuKh8ICKi6wbda0ZIoPIs+4bvv8fRI4cFRgSMGD0aZrP8feuqncotpkld2w9acSFV/jM4MDAQw0eNdvucOTk5WLl8mcPxUfeZUMWf2SEib6H2X7urlpZMVleMoJryi5IuXlRvcbLSntUAkMhkNRF5OJHJ6nphTFa742bn4Q8dPoHXXv8M93YajmefewerVv+Is2fZudITRO89eO1/c9/q0tFB0a9DokV3yWodPMlUwTIzs/HBh7PRp+8kbNq8S/YxrVvdhtWrPsenn7yM8HDlFlcllXyzi40rnxVdpH9BdWsrJh3KmzU3Tsh1iKh0OHerfT4m4NHeyu/RkiThg3ffFRgREBwcgq4PdJcdO3DWhpMJrK7WoqW/KldVT5j0CCpVquT2OdesXIGsTPvV+1UrGTDqPn6vIfIqCtlgYXtWu9jMlvc7FcOk8MSquWd1lapVUa16ddkxJqv1jb89ItfEtgHXdJpFc+Liy5as/m3XXgwc9BiGDJ2GNWs3Ijc3r5wjI7XdmKyOZCvwUmFltQBp3LOaroiLP4+nnn4LI0c/g5iDx2Uf06tnZ2z8cT7+78VHUaNGNZfnLNkGnJXVdJWoFuAAYMtNEHYtIj1yMddKXqrfPSZE1VWeat+x7Vf8vTdaYETAmHHjFcdW/6acFCV1HImz4cBZ+UUEVapUwbiJE90+p81mw4J5cx2Oj+xiQrVKTA0ReRO1m/5LLtqAU8WwKty3qpmsBpSrq8+n8Uab3MfODKQntrwkQBLT6YptwN2Tk5OHlNT0Uj8+JSUNzz3/LiZPeRnHjp+pwMhIbYcPn0ReXj4AVlaXlg6KfvWfrE7N0fyTTILt23cEw0c8heeefxeJickO4z4+ZowfNwhbNi/GxAlD4Osrv8+gr68PgoLq2B2LjWWymoqJvMEUucqTiMhTmIzAY32d7yU84+OPBUVT7N5OnRBVv77s2E97rcjO44SwlizbpryAYOToMahRQ2HjUSe2bPoFcbGxdscq+xsw+n4uwCXyNmonc1zvWc3PpIogKbRft1rV3RIkRGHf6rwCvg68An/N5M0kK2y5F4RcSmThi6eIK+VcfHR0DHr1eRg/bdxRsQGRJlgsFsz6egU+/Wwh/vjzH7XD0QUdVFY7bwOevj4yAICvsHDclJVvRJGFy/XIkSRJ+GnjDvTqMxEffTwPWVk5Do+pXq0q/vPCI/j5pwXo0+c+h3Zr4fVCYDReP5abm4eUlLQKj530QeQ+M0xWkxZw/oL0qEcrIxqFKd8r/rZzB/bv2ycsHoPBgFFjxsqO5RUC3+9mlZtWXEqXsHmf/O/Dx8cHkx59tEznnTd7tsOxEZ1NqFG5TKcjIh1TO1ktubi7Uzs+T2W1yT+xlSqr+0FQp04d2eP5hYIDISJSgah9q6tXq4rq1aoKuZanKM2WnKdPx2LqtDeQmZktICLSijlzV2H2nJU4fPik2qHogidUVmu6qjpN+6sBSGWFhUWYN38Nuvccj+UrfoDV6lghExYWhI+n/xdrV89EmzZ3XDseHmG/t3UsW4DTDYQmq9kGnIioTAwG4Il+LqqrPxFbXT1k+Aj4+fnJjq35zcq29hqxapcFFoVerYOGDEFwcIjsmDMHYw4ges9uu2OVfIExrKr2Ovw7JwAwqly57LKyWlAc3kahsBqVVU5W+/jI3y/lMVmtb/y8ISoVW464ebcw7lvtlvh451Xvly6l4pEpL8sWqhHRdTrYTtl5ZTU0nqzWwWoA0oi0tAy89fYX6Nv/EWzfvlv2Mbfd1ghLF3+Er758Ew0ahCMywr4NFverphuxDTiR5+KcjmfpfLsRd0QpT7lv/3UrDh2MERZPzZo10adff9mxcxdt2HOC1dVqKygC1u2SbwFuNBrx6NQnynTeeXMcq6qHdTKjJosriLySUuVyyY5fFcVVslpiaXWFUNqzWvVkta98U8WCIi6wISLPZ8uNE3YttgJ3j7Pisfz8Akx57BVcuHBRYERE+qSDXKrOK6u1vxqANObffxPw2NTXMG7CCzh67LTsY+6/rx02fD8H48cNsjseG+u67Qh5D1E3l5IlB1JhqpBrERF5qqkaq64eM2684tjqneruWUnAhmgr0hUW5vfs3QcNGtzi9jmTki7gpw0b7I75+wLjumn+CyMRVRC1U8ESM5CqsCmUVqvdBtxXobIaAPKLBAZCRKQCkR0Nmax2T5yT+fiVKzfg6FH5+X0isqeDPav1nazWwWoA0qg9e2Iw+KGp+L+XpiM5+bLDuMlkQkiIfecBVlbTVWazGUF1awu5FluAExHdvLZNjLirYcnb3Ou2bNqEo0cOC4un1V13oWnz5rJjOw/bkJQmLBQqQZKA5duUFww8Pm1amc67aP58WIrsZ/uH3GtCYDW101VEpBqjun//klI/6itYWF0xrAoF7ZUrabOyGmArcCLyfCI7GorcVtATKFVWFxYWYcGidYKjIdKvrHwjiiyavsGvkb4+0m7PPF0lq1lZTTdDkiR8990W9Og1AZ/PXIzc3Dynj69bt5awlmykbaEhdWEUNLnEFuBEROXjyf7O7xtnfPKJoEiKjR47Tva41Qas/Z0lTGr587gNZ5PkEzj3duqE2++40+1z5ubmYsXSpXbHfM3AhAf4XYbIm6n9zZJ7VqsjM1f+uNptwM1m5c+kgkJW4esVf3NEpSNy7i2MyWq3ZGRkITMz2+H4t99txqVL7ERJ5I7UHM0X/9pVj+oqWc3KaioP+fkF+GrWcnTvOQFr1m6EVWGp85PTxmH9N1+hQ4fWgiMkrRHZsoeV1URE5ePOBkbc21z53nHTzxtx4vhxYfEMHPwQqlSV36x4/e9WFLIbuCqcVlU/8WSZzrluzWpkZKTbHRt8rxm1qjMVROTNlN4BRC2QdtUGnO9Q5S8zV0JKpvzzrnay2tdJZXU+K6sduOqiz78fIn2x5V8EbGLe7NgG3H0lu53abBLmzV+jUjRE+qWDVuBOk9V1oWFMVlN5unw5Fa+9/hkGDHoUv//+t+xjmja5BfPnvocF895Hs6a3Co6QtEJospqV1UQucctFKq1p/U2KbU0lScLMz8RVV1epUgWDBj8kO5aaDXy/2yosFir2b5KEP4/JL1ps2qwZOnTs6PY5JUnCgrlz7I75moGJ3fk9hsjbqdwFHDbJRWU1s23l7l+Fzh2A+ntW+zjZszqPldVE5PEkYcUiYWGarg3UpJKtwGNjExEff0GlaIj0Swf5VLs3SH1VVrMNOFWAU6fOYdLklzBp8ks4deqc7GPat2+Fb9Z9iQ8/eBGhoZr+M1FkMinv3UnOidxfxpbLZDWJwYQveYMm9Yzo1kL55vynDRtw+tQpYfGMHjdecWzZrxb+XQq2fLvycz5x0iNlOuevW7bg37Nn7Y4NbG9C3RrMAhF5O7WTwZKLNuBU/pS2mQCAGgEBAiNxZHaSrM7n7iRUztR+/yOSY8sRk6yuVMkfgYE1hFzLU5SsrD556l+VIiHSNx1UVus3WZ2m/ZUApGO///43Bgx6FK+9/hkuX3bcA8NgMKB/v674ZeMCvPjCZNSoUU2FKMvu4YeHYt/f32Pp4o/UDkV3RK6CZGU1aYaaSTMm7KgcTe1rVqxms9lsmPnZp8JiadK0Ke5qc7fs2LmLEnYcZCJBlIxcYEO0fDV7YGAgHhw0uEznnTfna7ufzSYDJnZXTggQkfdQO1nDNuDinb2g/LnepGlTgZE48nWSrLZwaxIi8gIii0VEFsF4gti4RLufT55kspqoLNK4Z3XF0cFKANI5q9WGNWs3onvPCZj19Qrk5xc4PMbX1wcTJjyELZsX4+GJQ+Dnp7zXk5b07X0fKleuhEqV/NUORXfE7lnNZDURUXmqH2xAn7uVb9A3fP+dQyVsRRo9bpzi2OJfOTssyrpdFsU9OUeNGQs/Pz+3z3n0yGH89ccfdsd6tDIiuGZZIiQiT6OUrBa1Z7XN5iJZzWx1uTuTLH/cYDCgadNmYoMpoaDAca7jqqCafDHoFhf9EpWaVWCxCPetdk98nH3L7xMnxH1fJ/IkOsinyldWp6+PrApA3U1znCi0GJBTwDbGJEZubh5mfL4IPXtNwHffb5FdhV69WlW88Pwj+OXnhRjw4AMwqr0JmRO33hKJRo3qA3Dc94NcE3VTKRVlQirKEnItIiJv8lgfM8wK+Wqr1YovZnwmLJY+/fojMDBQdmz/GRsOnuMsY0WzWCWs2ilfVW328cGY8RPKdN55s2c7HBvbTfMrmYlIELWTwTYXbcDVjs8T/Zsk/5xHREaiStWqgqOxl5Ag3/7WZATCagkOhohIBaL2rAaAevVChF3LE5Scuz6psG0nETmngz2rFSur60LDdLAKgDxQUvJl/N9/p2PwkKmIjo6RfUxIcB28/94L+PabWWjfrpXgCEund+8u1/53yX0/yDl/fz/UqiWmJIotwEmvOLdJWhdWy4BedynfpH+3/hvExcYKicXX1xejxoxVHF+yldXVFW3LfgkXM+QXBfTp1w9Bwe4vUruYnIwfvvvW7thdDY1oUo+LbYmomNr3S67agFP5yi8ELqTKP+fNmt8mOBpH5xPlkzQhgQaYTWq/WomIKp7IOTiR2wt6gsuXU5Gbm3ft57y8fBWjIdIvHeRUFZPVAYIDcUuq9vurkwc7evQ0xo5/AY9PfR3//iv/pa5x4wZYMP99zPz8dc3dhPS5IVldct8Pci4sVOB+1QJXdRKJxOku0oJJPUyKe1dbLBZ88bm46uox4yfArLBX5LYYKxIuM6FQkZZtK1IcmzhpcpnOuWThAhQV2Z93XFfNfzEkIoGMKq9dsUnOK6upfJ1MsEFpfUCz5s3FBiMjIV7+u2dEbd65E5F34J7V2hYXf70VuEntmygindJBZbVdTvrGv3RN76aWpv0nlrzAtu1/oW//R/DWO18iLS1D9jEPdOuAjT/Ox7QnxsLf3/39Dstbx3vbIDIy7NrPJff9IOeE7ledEyfsWkRE3iYqyIj771S+n1y/di2Sk5KExBIUHIzeffrIjlltwNJt8i2q6ebFnLXhcKx89qBl69Zo0bKl2+fMz8/HsiWL7Y5F1TWi422cVKFiLGglADCo/DqQ2AZcqK0xys+3FiqrExXagIfX5QtBz/hxQ1R6UkEKJEuukGtxz2r3xd/QGdRoYl6IqCx0UFltl5PWTWV1Wo7mn1jyElarFcuXf4/uPcdj/oK1KCx0rM7x8/PF1MdH4+ef5qNnj04qRFmsSpVK+N+bT9kd457V7hGarBa4qpOIyBtN6qn8JbeoqAiLFswXFouzCt7v/7IgQ8y8iddxthCgrFXV36xdg7S0NLtjo+83MfFDRHYU3xMEvVm4agPO96zytWW/8udNs9vUTVbn5OQgIyNddqxeHS60IiLvIarDYWhoEIxKbb5I1o3z13zuiMomI88Em7ZXsilWVms6WZ2Vzxtm0pasrBxM/2guevWZiJ9/2Sn7mJCQuvjs01ewds1MdOrYRnCEwIsvTEFIyPXW/7m5ebh8OVV4HHomsqW7LYdtwImIKlLTcCM6NFW+p1y2eDFycnKExOKsijevEFizi9XV5e1CqoRtMfLPa3BwCHr37ev2OSVJwvw5c+yOBVQB+rfl6n8iKkHliVabq8pqQXF4g0PnJJxPkZ8ZDAgIQGhoqOCI7ClVVQNsA65V7NBBVDFEJat9fMyoU6eWkGt5iji7ZDXzQkRlIUlATr6m5yb02QY8K0/TTyp5scTEZDzz7DsYO/4FnDp1TvYxt9/WGHNmv4PVK2egfftWQuJq364Vhg7tbXfsxv0+qHRE7ivDymoiooo3qZdyt57MzAysXrFCWCzOKnlX7rCg0CIsFK+wcqcVVoVczdgJE2A2u9/Jaef2bThz+pTdsSEdzfCT35KcPBSTCFQaaqcAbRovq/Akm/cpLzi7s4X7202Ut8QE5e+dDULUfqWSCHw3ICpmy+G+1VoVG5cIACgoKHTZHYaIlGXmaXqxhzl9fWTVqz/op7Ja208qEaKjYzBg0GN47/2vkZUlX5V1551NsWDe+1i+7BO0vadFhcUSGRmGd955zuF4XGxihV3TU9WrFyLsWqJWdBKRe9gW07O0usWIlrco31fOnzsbVquYquY+/fqhbpB8B4+UTAk/RbO6urzkFgDr/5B/Pv39/TFyzNgynXfu7K/tfvYxASM6c5EtETlS+36CbcDFcdYCvG///gIjkZeYKD8vUKu6ARF1+ELQNSZ0iNwismiE+1a7JybmOO7vNgYtWvVDPIuviMosW9uV1cANeWn9JKu1/6QSwWq1YvGS9ejZeyK++26L4oRA61a3YdHCD7F08Udoc9ft5RpDu7YtsXb1TIQE13EYY2W1+0TdTEoFKZAs3KCUtIPTHOTJHumhfF+ZEB+PjT/+KCQOs48Pxowbrzi++FcL5xzLyQ+7LcjKk38yBwwejJo13W8ydfzYMfz+2292x/rcbUKt6pzoJyJHRoP8e5BB2J7VLtqA862rXBw8J+FCqvzv2tfXF736uL/lRHlLiJdPzrRswCIRIvIuQiurmax2S35+Ac6fT742t96je0csXPAB3n/3BZUjI9IXjVdWAwrJak23Ac/W/pNKdE1KShr+76XpGDHqGRw9elrxcW3a3IGlSz7GooUf4v772sHf36/M1/T398Okh4di3tx3Ub16VdnH3LjfB7lWtWplxeeyvLEFOBGROB2am9CknvK95dyvvxIWy6ix4+Dr6ys79m+ShN+PsLr6ZkkSsGKH8vPorB27M/PnznE4Nvo+91uJE5F3UDsZ7HLPai6OKhdb/lHew6PrA91RrXp1gdHI2//PP7LHW93KeTci8i4i5+LCwuQ7alHphIUFo13blujb9z6YTCxqJCotHVRWX8tLs7KaqAIdOHAUDw2dijfe/BwZGVmKj2t7Twt89eWb2P3nOnw96y0MG9oHQUG1S3WN6tWq4tEpI7Ft6zI8/9wkpx/YV/f7oNKpXTtQ2LVsOWwBTkQk0qSeyp+XMQcOYM/uv4TEUatWLTw4cJDi+KKtTFbfrN8O2xB7UT4L06FjRzRu0sTtc6Zcvozvvllnd6xdUyMahrE0kYjkqZ2sZhvwildoAX7ep7woYMAg5c97UfLz8/HP33tlx1rdyheBEq7lcM7V+wdfWaRVIufiRM4xeiKz2XTl32ZWqRO5IStf84sRr+WlzXIHtYh7VpNe2WwSVq3+Eb9s+g3PPD0BQx7qDaNR/lbd398PXTrfgy6d7wEAHD16Gtu2/4V//jmM/IICWC1WWKxWBAfVQatWzdGyZTPc1rwR/PzkK7JKiotlZbU7AgLErXpnZTURkVhdW5gQVdeKcxflJ5XnzPoK97RtJySWiY88grWrV8mO/X3KhqNxNjSL4L1wWS3brlzlVtaq6hXLl6GwsNDu2JiurKomImVqVy67qqymm7dqpwWX0uV/0dWr18D93R4QHJGjvXv2oKioyOF4ZX8DGoXxXqOstLLYg0l1IvdIRRmQirJg8KlW4dcSOcfoiUym659R9evXQ2wsC7KISiMrT/NFwLLJak23AWdlNeldenomXn9jBtas3YjXXnkCd97Z1OV/06zZrWjW7NZyuX5BQSGSki+Xy7m8Rc2aIpPVvMkiUgsndbyT0QBM7GHCa0vlJ+9/3bIFZ06fwi23NqzwWJo1vw33tG2nWM29+FcLPphQuoVpZO9kooToE/K/48ioKNzfrZvb57RarVixZLHdsVtCDOjQlJP8RKTMoLBgWdSe1S6T1RpJtulVVp6Eeb8oL47q1beP4rYfIv3x+y7Z4y3rG2DixxgReSFbbgJMNVzP0d6smkxW35QbO4nWrx+OHTv2qBgNkX7ooLJaf23As7X/pBKVypEjpzB85NN46eWPkZKaLuy6CYlJLlu/kT2hldUFKcKuRURExfq0MSIkUH52XpIkzP36a2GxTJg0SXFs634bLqTyM7wsljupqh4/cRKMRve/Y2zdvAnnz9t3qxlzP6uqicg5tXPBks3F54hWSkN1asFmKzJylccHDnpIXDBO/LZjh+zxVreyQISIvJNUkCrkOqysvjlX24ADQItSFIARUbFsHVVW6yJZbbEakFfIZDV5DkmSsP7bTejZawKWLvsOVmvFt2RjC3D31QyoIexaUqGYm2Mij8CcHZUTs8mACd2Ub9zXr1uLlMtiupJ079kLYfXqyY5ZrMCybcpJV7sj9pgAACAASURBVJKXmiVh4175Pb+rVK2KYSNGlOm8ixcusPs5sJoBfe7W/BdAIlKZ2rlgl3tWC4rDE13MkJwujgoODsE97cRsLeLM2TOnceTwIdmxbi35CiAi7yRqPq5atSp21cHknhufu673t0OtQM2msog0RQeV1fbJ6vT1kX4AKqkWjgusqiZPlZWVg3fe/QoDBz+GvXsPVui1YuOYrHZXQEDF71lzlVQgrsqeiIiuG9jBjFrV5SdoCwoKsGjBfCFxmEwmjJswUXH8mz+sSMsWEorHWLPLikKF3MGwESNQpWpVt8955vQp/LHLvoXq8M4m+LKwmohcUOgCLoxNcr5AWu1kup59ucGKAsdtoK+Z9swzZerkUd7Wr10re7xRPSOigtSPj4hIDbbCNGHXYnV12ZlvSFabzWYMHtxTxWiI9EMHe1Y7tAHX9FKUTO0/oUQ35eTJfzFm3PP4v/9OR3a2k95hNyEujnsiu6tmTVZWExF5Ol8zMPo+5XvNpYsWIj8/X0gsw0eNQqVK8utH8wqB5duczISTnUJLcbJajtFoxPiJym3XnVmyaJHdz75mYEhHZqqJyDWDQd3WMC73rKYyOZskYcMe5arqxk2aYMSo0QIjkidJEtZ/s052rFdrJqo9BRtQEblPKhCXrK5Zk8nqsjKZ7b+zD3moFwxcaUfkku4qq3FD9lqLWFlN3uK777dgwKBHsX//0XI/Nyur3Sd0z2qBKzmJiMje8E4mVKsk/0U3LS0Na1evEhJHjRoBGDxkqOL4yt9syM7jNGRp/PKPFSmZ8s/V/d26ITIqyu1z5uTkYN2a1XbHHmhpQqD7BdpE5I0U5lMNghpwu2wDrnIyXa8+/a4Iznb1eu3NtzTR9nXP7r+QmJAgO9ajtfrxERGpRRI4H1eTldVlVvKzNDw8BF263KNSNET6wcrqcpaVr/knlKjcJCQkYfTYZ/HFl0vLdS/r+LgL5XYubyGqslqy5AA2VsuRxnC+krxIZX8DhnZSvt+cN/trYRVp4x9WrvjNzpOw8jdWxpXGmt+Uq9wmTppcpnOuX7cW2VlZdsdGdOb3FCIqHbWrfyQXn2OsTXLf2l1W/HZI+Xnt1r077u3USWBEylYsXSJ7/I4oA8Jq8bdPRN5LZKfDAIEdHD2N2ez4vevN158S2hWTSI90UAjsUFmt7WR1nuafUKJyZbXa8MWXSzFm3HNITEwuh/NZkXj+5s/jbUTtWS0VsAU40Y2YJyc1jOhkgtkkP1l77t9/sWXTL0LiaNioETp27qw4vnxbEfIKhYSiW8fibTh0Tv6dpHGTJujQsWOZzrt00UK7n5uGG3F7fX5PIaLSUTsd6GrRFTtpuudonA0frlNecGz28cHLr78hLiAnjh87hg3ffy871uMubmVBRN5NZKdDVlaXnVyXkrp1a+G9d59XIRoi/dDBFsv6agPOymryVvv2HcGAQY8iOjrmps6TmJgMq1V+30ZSJqyymi3AiYhUVyfAgJ5O9mycPesrYbFMnPSI4lhaNrD2d36mO6O0VzVQ9qrq3X/9iRPHj9sdG+akGp+IqCS1c8EuuoAzWe2GrDwJz88rQqFyEw+MGz8BDRrcIi4oJz764D3ZxQpmE9CjJRddeRSu+iVym8g9qwO4Z3WZmRW21OjS+R6MGztIcDRE+lFoMaDIoukbfX21Ac9mZTV5saysHEya/BI2bd5V5nPExiWWY0TewWAwIKCGmMpqm8CWQ0REpGxMV+Xk4z9792Lf338LieO+rt1Qv0EDxfHFWy1OJ8i9WXaehI175ZPVNWvWxIDBg8t03iUL7auqq1c2oHcbJquJqPSMCtMaotqD2yRuI1EeJAl4ZUkRElOUs4I1a9bE089ro9Jr/7592LJpk+xYj1Ym1AnQ9OQlXaH1HDRfRaRnItuA16zBZHVZmWTagF/1/HOT0KpVc4HREOmLxouBq6WvjzQCOklWZ2r7ySSqcIWFRXjm2bexYuWGMv33cbHnyzkiz1etahXZFjMVQSpMF3IdIiJyrkk9I+5qqH51tcFgwPiJDyuOX86Q8N1frK6W88NuK/IV2qSPHDMW/v7+bp8zOSkJm37eaHdsQFsj/HzKEiEReSu1kzku24BrPRumEYt/tWDHQefP5atv/g/Vq2tjD83p77+rODbhAbYAJyISOSfH/ZXLztkcrY+PGQvmvY8une8RGBGRfmh8m2UDgBqATtqAs7KaCLDZJPzvrZmY8fkit//buPgL5R+QhwsQuI8M96wmcg/nUqkije2qPHG7+ZefEXvunJA4hgwbjqrVlDt8LNhsgYX5agdrFFqkm81mjJ0woUznXLFsKSyW66XsBgMwpBMn+InIPaq32WYf8Ju29YAVM39w3tpk6IiRGDxkqKCInPvz99/xxy75Dm33NjehYRh/5yQIX2qkYZIlB7AprHYtZyLnGj2N2eQ8P+Tv74cvv3gDAwY8ICgiIv3QeGU1cCU/zcpqIp2Z9fUKfDVruVv/DduAu6+mwH1kuGc1EZF2dLrNiMi68jNqNpsN8+bMFhJHlapVMXL0GMXxC6kSflJod+2t/j5lw79J8smY3n37Ijg4xO1zWoqKsGLZUrtj7ZsaEVGHs65E5B5R7b6VuKys5tuaU9sO2vDiAucLxZo0bYq33n1PXFAufPjeO4pjD/fgPJsnKu2iXldrV4i8jU3QvJzIuUZP46wN+LXHmEx4/90X8MikYQIiItIPjVdWA1fy07pIVrOymsje5zMX4/sftpb68XFxbAPuLqGV1UxWExFphsEAjLpPuWp27aqVSEsT87798OTJMPso95pesMkCGycbr1nzm3IGYeKkyWU65y8/b8TF5GS7Y8NZVU1EZWBQ6LMtKknsMlktJgxd2nnIhhfmFcFiVf7QrVKlCmbNnVem7SYqwpZNm7B/3z7ZsTsaGNHqFs6zERFdJarjISury85kLP0iq+eefRivvToNvr7ct4kI0EVltV2yWtMbJujgySQS7pVXP8GePTEuH2ezSUhISBIQkWcRuY+MjW3AiYg05cG2JtSoLD+Wl5eHZYsXCYkjODgEAwYOUhw/d1HC5n3Okw/eIiVTwq8x8s9Fi5Yt0bJ16zKdd8nChXY/h9Yy4N7bOMFPRO5Tu3JZYillmew6bMVzcwudJqoB4P2PPkGDW24VFJVzNpsNH32gXOE9sRsXXbmLfz5Enk1UEQn3rC47k9m972AjR/TD+nVfoVlTbXw2E6kpO1/zcxh2e1YrTMdpgw7K1ImEKyqyYNqTb+L0mVinj0tKuojCwiJBUXmOgADlfULLGyuriYi0xd8XGHyv8kTuogXzUVgoZl+zKY9Pddo6dv6mIk6gAlj/p1UxkTDxkSllOueJ48exZ/dfdseG3GuCkeWHRFQGas9q2Fx8WKidTNeiP45Y8ezcIhS52HVj9Nhx6D9ggJigSmHxgvk4fuyY7NidDYzocofar0YiIm0RNS9XrVoVmFzsvUzyTCb3ixlvvTUSa1Z/jimTR/B5J6+Wmaf5YuDKgE6S1dmsrCaSlZmVjUcfexX5+QWKj4mLvyAwIs8hcrUjk9WkBlfJLea+yNuN7GyC2SQ/c3/50iWsX7tWSByNGjdGl/u7Ko6fTJSw85B3V1dbbcC63y2yY0HBwejTt2+Zzrtk4QK7n33NwMD2rEYj93FBCQHqJ4Ml7lntlhXbLXhytgWF8h8v17Rt1x6vv/W2mKBK4eiRw3j3rf/JjplNwKvDffi79mT8vCEqE1EdDw0GA2rUEFcc40nMZUhWA4DZbMYzT0/A8qWf4JYGEeUcFZE+5Gi/slo/yer8It5JEylJSEjCosXfKI7HxXK/6rLgntVEdBXvQrxTnQADerRSvqGfO3uWsJaqj06d6nR83ibv7qCy67ANSQofpWPGT3C677eS7KwsfPvNOrtjPVqbULNqWSIkIoLqNxSuPrN4v1MsvxD476IifLDO4rL1d9PmzTFv0WL4+voKis653NxcTJ0yRbH7y8guZjQM42+aiKgkqTBd2LW4b3XZmMw3V8zYokUz/PD9bLz5xlOoXTuwnKIi0gcd5Ff1k6wuKNJ85p9IVXPmrsbly/KrAGPjEgVH4xlqCrx55J7VRETaNKar8hfi06dOYfuvW4XE0bZde9zZooXi+KFzEv465r3V1Wt2yZe9+fn5YdSYsWU657o1q5GTk2N3bFgnVlUTUdkpbSHgbKuH8mRzWVnNksz4SxLGfFSAjXtd9P0GEB4RgaUrVqFade0kHV576b84e+a07FhQgAGP9eHnGBHR/7N31+FRnGsbwO+Z2TgWEkIgWIFCsVKcBCvuTpAiBYpb21M57WnPaU/lfHUXWlqCS4JLcNdCcXeCuwWiK98fgTbJSpLN7jszu/fvunpBZiYzD9tkd+Z93ud5bbGkiRuXCy7Cdaud4WxldWaKoqBP745Ys2oKxo8bhMDAABdERqR9Osiv6iNZnW6UYOYzE5FDSUnJ+PqbGJv7LlxgZbUzRM10tBiTALOYdU+JiChvqpSWUfdp+zf1v/z8k7BYRo0d53D/b6ty6FPqoS7dsmC7nUR91x49UbSoc7Pmp02ZkuXramVk1Cin+dnIRKRlKvZezk0nkOv3kOPazJ5sy2ET+n2ahpOXc36tQkJDMWNOLIqFhQmILHcWL1iAuLlz7O5/M9qAQD+BARER6YjIjoesrHaOM2tW2xMQ4I+xYwZgzaop6Ne3M3x8OJmLPBsrq10kRftZfyJNWLhoNU6fSbDansBktVNErVnNFuBEeSeq9TIRAAxsYf/Bdef27Th08ICQONp16Iiy5crZ3f/nKTP2nfG+6uq4LSa76wEPHTbcqXNu27IFZ06fyrKtTzPXDY4QkXdSc4goN/dO+86YMeiLNCTc8K77rDsPgfdmGDF+YjoSk3P+twcVKIBps2aj3FNPCYgudxLOn8fb/3zD7v5G1RS0eo6fY0RE9lhSxY3NBQczWe2M/LYBtyUkJBjv/Wc8NqybgbFjBiCkaBGXX4NIC3SQY82SrNZszwMdZP2JNMFstmDDhp1W2y9evKpCNPonrLJaYKshIrLDwnsNsq9pDRllw+z/jPwqqLpalmUMHzXa4TGTVnpXdXWaEVi80/a/ObJRI1SpWtWp806NmZzl68KBQPu6HOQnovxRsbA6xxbgTxy9YEbfT1Kx9A/PL7E2mYHZG43o8n4qFu0w2p34lFmhQoURM30Gqtd41v0B5pIxPR3jR4/Eo4cPbe4vWlDC+/1ZMeYtvGuqCZHrmAWOzbGy2jmuaANuT2hoUYwfNwgb1s/EJ/97A1WrVHTbtYjUkKr9HGtGsvregrL+UHeSr0M6yPoTacauXQezfH3z5h0kJ6eoFI2+CUtWC5y9SUREeSdLQP/n7T8Yxy9bhsuXLgmJJbpPX4SEhNjdv+2oGUcveE919Zp9Jty1PTaPIU5WVV+5cgVrV6/Ksq1rQwW+HOcnonyS7awJLWLN6rx0pUlKBd6dlo63p6QjKcUzU197z2Qk5T+JM+aqmhoASkZEYMHSZWjQMNLN0eXNJ//7GAf277e5T5GBz1/yQVhhzQ75ERFpgsiuh6I6OXoaV7YBt8fX1wfdurXGgvk/Ycb0r9CmTRMoCnNTpH86yLEGABmV1ZptAQ6wspooL/buOwyT6e9BarYAd05QUICw9UrMbANORKR5XSINKBRo+57UaDRiyuTfhcTh7++PF4e+5PCYSSs9vxruibmbbf9bS5UujdZt2jp1zpnTpsBkynre7o2YqSai/FNzZEOSpDyvrxy/24Ten6ThcILnJKxPX7HgrZg0DPkqd2tTP1Gteg0sXr4CT1eq5Mbo8m7ijz9g0sSf7e6f0NWAuk9rfnCSiEh1llRWVmudwQ1twB2pW6c6vvvm31i7ehpeGhqNQoUKCL0+kSvpprIaWk9Wp/HGmii3Hj1KxpGjf6+xeOHCZRWj0S+Rsxy5ZjURkfYF+ALdIu0/HMfOnoWUFDGdTAYNGYqAAPsr+Gw4aMKZq56TWLDn5CUzDpy1XUU+aPAQyHLenyHS09Mxe+bMLNueLS+jfLjmH+yISAfUbANuMBgQv3ot6jdomKfvu3jTghe/TMMX89Nx+bY+P1ssFmDbERNG/ZCGnh+nYsWfeetA8nyLlohbtBhhxYu7KULn/PrzT/i/jz60u7/lcwoGt+JkK4+hz1+/v/BOirTOYnwEmNOFXItrVjtHRGW1LSVKhOGN14dj88bZ+O/7L6NihbKqxEGUHzqorA4EAAO0nqzWftafSFPOnE7AszUqAwASElhZ7QyRsxy5ZjVpVh7aRRJ5g95NFExfb3tNy3v37mHJooXo3bef2+MIDg5G734vYKqdam6LBZi0yohPBvu4PRY1xW6xXVXt7++Pvv37O3XO5UuX4PatW1m29XAwSYGIKC9EtPt2JKx4ccyeNx+ffPyRw2rc7IwmC6avN2HmBhOaPSuj//MG1Kuk+QEvpKYDS/4wYcZ6E85fd26JjIEvDsb7H30Mg0FbSd/ffv0FH3/wX7v7y4VJ+HCgtmImMfgIR+Q8c9pdyP5560LijCKFmax2hpLHyur0dCM2b9mFP/44gBs3buPmzTu4c/cewosXQ4UKZVGxYpmMPyuUyVXRkr+/H/r07og+vTti+/a9mDZ9ITZt3pWnpVaI1KKDHKs+ktWp2s/6E2lKerrxr79fvMhktTOCiwisrOaa1eQNNH9PRJSz0sUkRFWRse2o7QHvaTExQpLVADB85CjMmGrdrvqJ1XtMGNPRgDLFPPOXLynFguW7bf/bu/fshcKFizh13qkxk7N8HegHtK3DZDXljENUlBv2ctUik9gGgwHvvvc+6tWvj3fffgs3rl/P9feaLcCGA2ZsOJCGpyMkvNDMgI71FfhpaG5UShqw87gZmw+bsG6/CfceOXee8PAS+OSLL9C8ZSvXBugCkydNwofv/cfu/kKBEr4e6Ysgf8+8ByAichdL2l1AQLKaa1Y7x5DLtaNPnjyHGbMWY+XKzXjw4KHV/nPnLmHHzn1ZthUtWhgVKpRFvbo10LlTSzz1VCmH14iKqo2oqNpISLiM6TMWY+GiVXj0KDn3/xgiwXSQY9VJG3DtZ/29lr+/H8qUKYka1SurHQplkm78O1nNNaudU6RIQWHX4prV5AnUrhQiEqVPU/tVSocOHsC+vXuFxFG6TBl06NTJ7n6TGZi82mh3v94t3WVGUqrtfYNfGubUOY8cPoS9f/6ZZVvbOgoC/Zw6HRGRFS3dLbVt3wGbtu/EK6+9jsDAvA8JnbpswX9npaP1v1Lwxfx0bDhgxp1EdaZtXLtrwdzNJoz5KR1N3kjBy7+kYf425xPV0X36Ys2mTZpMVE/5/Tf89z/v2t0f5C/h53G+XL6CiMgJoopJRI45epKc2oCnpqbhq28mo3vPMYiNjbeZqLbnzp372L37IH76eSbadxyK6N7jMX3GIty+7fhnomzZCLz7zhhs2jAbb781CmVKl8z1NYlE0kGOVR+V1Trop+5xDAYDihUrirCwEBQvHoqwYiEIC8v4OvO2ggWDAAAmkwl163dHcrKYtRrJMWOmZPUFJqudInbNarYBJ7LCNkqkUU2qyyhRVMLVO7Z/RqfFTEat2rWFxDJq7DgsXbzY7v6lf5gxqoMF4cGafyjJs9gtthPxDaOi8EyVKk6dM3tVNcAW4ETkWrLGhjYCAwPx6utvoP/AQfj8008wb+4cmM15a5d9PwmYvt6E6eszul2UCpXw7FMyaj6V8WelCBl57Nrp0NU7Fpy+YsapKxacumLB8YtmnL3mmvtGLVdTA8C0KTF479137O4P9AMmjvVB9bKe97lPRCSCqPG5woULQZYlmM0c98gLR23Aj584i5df+RAJCZddcq1Dh0/g0OET+OTTiYiKrIMuXVqiVcsoBAT42zy+QIFAvDioBwYO6I7NW3Zhztxl2LJlN0wm55YhIXK1VKPGHkSs6SVZzRttV5FlCUWLBv+VeC4eFvpXAvqvRHRYKIKDC+WpSk5RFDxXs4pVCw1Sx5OWoHfv3kdiopPTyb2c0DWr2QaciEg3ZAmIbqzguyW2k6XLlizGv//7AYoWLer2WKrXeBaNmjTBti1bbO43miyYvMaEf/X2rDUr954x4/QV2wM7Q5ysqr5//x4WL1iQZVv5cAnPltf8Ax3pBIciScvCihfH5199jRGjRuO3Xydi0fz5SElxbiL6pVsWXLplQvzujK/9fYFKpWSEFgAKBkooFJjRprpgAFAoSEKhgIyvFUXCoxQLHqVY8DAFeJRswcNUCQ+TLLifZMHZaxacvpKx39WCgoIwcPAQjJ0wAYUKaa81q8ViwY/ffYcvPv0/u8f4+wI/jvXl5xYRUT5YBHU+lGUJBQsWwP37iUKu5ykMdiqrz569iKEv/RN37tx3+TVNJjO2bN2NLVt3IyDAH61bNUKXzi0RFVUHsmydO5FlCc83a4DnmzXA1Ws3ERcXj3nzV+LGjdsuj40oL8xmIN0kwUfR7JPpX8nqAJUDcSgljTfbuVG4cEGrpHP2RHSx0OAcW2bkhdFoxIYNOzF/4Srs2n3QZeel/JkydQH27DmCoCBN/2prWnCwwGQ124ATEelK90YG/LzciHQbSyanpaVhzswZGDN+gpBYRo4ZazdZDQALtxkxsp2CkEKeM/kzdrPtiQIlIyLQum07p84ZN3euVWKmeyPPSvITkfq0vmrK05Uq4dMvvsJb7/wbs2dMx7SYGFy9mr9OXSlpwMGz2qwqKly4CIYMG4Yhw4ajSJEiaodj0927d/Hq+HHYsG6t3WP8fIDvR/midgWOnblTTo2ftP77bU2zg9VEqjGniut8GBxcmMnqPJJttKi5dOkahrgpUZ1dcnIKlixdhyVL16FUqXD069sZvXq2Q+HCttu6lwgvhgnjX8TYMQOwfsNOzJm7DNu374WFnQRJJSnpmk5WBwA6qKxONerujk+4MaP7Y8L4F4Vd78SJs1iwcDWWLF2Hu3fd/2FAeXPjxm2sW79d7TB0LShI3Nsik9VERPpStADQqraCFbttZKsBzJg2FaPGjrP5MO1qzZ5vjipVq+LY0aM296cZganrTPhHd89IvN5JtGDtPttJj0GDhzg1KdNisWDm1KlZtvkoQOf6bAFORK4l20sOaSzLFRwcjDHjJ2DE6DFYGb8cC+bFYcumTUhLS1M7NJcICQ3F8JGjMGjwEAQVKKB2OHbt27MHY0YMw5Ur9icMBPoBX47wRf3KTFSTujT2NkbkFEvaPWHXYoFR3hlstAH/17tf4vr1W8JjuXTpGj7/YhK+/2EaOnZ4Hv37d0XVKhVtHqsoClq3aoTWrRrh4sWriI2Lx4IFq3D7jrifNyIASE2XUdBfm5NI8ThHLUPjyWquWZ0zEesfpKcbERsXjx69xqBr91GYOm0BE9XksXx8BA3qm9NgMXGtd1KHZufSEelAv6b2E5mXL13CujVrhMUycsxYh/vjthhxP0lQMG62aIfJZkW7v78/+vYf4NQ5t27ejLNnz2TZ9vyzCoK1m78gIr3SWTbHYDCgU5eumDxtBvYdPorvfpqI9h07ISBAfwPs/v7+aNuuPb754Uds370Ho8eN13Si+rdff0Gv7l0dJqpLhkiY9pofop7hmBkRkStY0sWNc/v4+Ai7lqfIPjH5zz2HsWvXAZWiyZCSkor5C1ahR88x6Nf/FSxeshYpKal2jy9dugRe+8dL2LhhFr768h3Ur19TYLTk7VK1vdyy770FZRXNV1anpGn6RdQEs9l9yerk5BTMjY1HzJR5qsxUIlKDr6+Ym0aLyf4NDBERaVfN8jIqlZJx8pLte7BpMZPRum1bIbF07toNn/3f/3Dl8mWb+5NSgRnrjRjbSd/V1WYLELfVdjV71x49EBwc7NR5p0+JsdrWvRGrqonI9XSWq86iQMGC6Nq9O7p2747k5GRs3rgBu//4A/v27sXhQwedXuPanYKCgtCiVSu079gJzVu2QmCgpoe+AAAPHtzH6y+/jFUrVzg8rlYFGV+N8EVR7ebbSSXsLkuUDwLH6ESNO3oKWZYgZbuR+umnGSpFY9u+fUexb99RfPzxT+jcuQWiozvgmcrlbR7r42NAh/bN0KF9M5w7dwlzY5dh4aI1bA1PbqWDouBAzSerU7X/IqrOaLI9cJcfyckpiJkyH9OmL8S9ew9cfn4iLRM2w9HsGa30iIi8UZ+mCj6cZTtZvWXzJpw7exZPlbf9cOpKBoMBL40YiQ/f+4/dY2ZvNGFwKwVB/vrNlGw7YsKV27ZHYIcMHebUOa9evYK1a1Zn2RYeLCGSVWpE5Aayft+CswgICEDb9h3Qtn0HAIDRaMSJ48ewf9++jP/27sHpU6fcOqnelpCQEFStXh3VqtdAvfoN0KRZM/j5+QmNIT8O7N+PcaNG4EJCgsPjukUa8G4/A3w4r4qIyKUsAsfohHV09BDZq6r37z+K7Tv2qhSNYw8SH2LmrCWYOWsJalSvjOjo9ujYobnd1u9PPVUKb/1zFF59ZShWrtqMOXOXYd8+28t8EeWHxiurAT0kq1O0/yKqzmR0bbJ6+469+M973+DSpWsuPS+RXoi6aRR5I0yUV5yUT+RYx3oKvl5oxMNk698Wi8WC6VNi8J8PPhQSS7/+A/Dtl1/iwQPbresSky2Ys8mEl9rqd1Bk7hbbSY/6DRqiSrVqTp1z5rRpMGWb9Nm1oeIxCSUi0hZ7ldXZK4X0xmAwoFr1GqhWvQb6DxwEAHj08CEOHTyIfXv3YP++fTi4fx9u3LwJY3p6vq9XsFAhFCsWhkqVK6N6jRqoWq06qtWojvDwEvk+txpuXL+Ozz/5P8yLneswwa/IwCvdfTCoBbPURERuwWS1ZmVPVk+eMl+lSPLm0OETOHT4BD759Bd0aN8M0dEdUPPZZ2we6+fni65dWqFrl1Y4efIc5sYux5Kl65CY+Ehw1OSpWFntAjp4EVVnEttzUAAAIABJREFUctGM5QeJD/HZZ79i3vyVLjkfkV4Ja8djzv9gDRERqSPAF+jcQMHsjUab++PmzsUbb/9LyNqeQUFBGDh4MH787lu7x8xYb0T/5gb4+7o9HJe7djejstqWIcOcq6o2pqdjzqyZWbbJEtA9ikkAInIPneek8ySoQAE0jIpCw6ioLNtTU1OR+OABEhMT8fBhIh4mPsz098THf38IACgaEoLQ0FCEhIYiJCTk8Z+hHrPOZ3JyMn79+SdM/PEHJCUlOTy2dDEJ/x3ggzoVOT5GROQuFoFjdL6+OnwoU5HBkPUZbe/eIypF4pykpGTMm78S8+avRKVKTyG6V3t07dIKhQrZXs+jUqWn8O93x+H114ZhefxGzJm7DIcPnxQcNXkaHRQF6yFZrfkXUXWuqKzet+8oXn71Q9y4cdsFERHpm6gBEJE3wkRE5Hp9m8qYvdH2vgcP7mPRgvno13+AkFiGvDQMkyb+jLQ02xUBdx4C87aZMKC5/pKxS3eZYLbR7qFEiZJo0669U+dcuSIeN2/cyLKtwTMyShTlswcRuYeaXRsuJCTg1MmTeL5FC6vqJJH8/PzgV6wYQosVUy0GtVksFiycPw+f/e9/uHr1isNjZQno97yCCV18dDnZjIhIVwSO0bGyOm8y37tcu34Lt27dUTGa/Dl58hw+/t9P+OLL39CmdWMMGtQdNapXtnlsQIA/evVsh1492+Ho0dOYM3cZli5bj+TkFMFRkyfQwXLLgTI0n6zW/IuouvyuBbVq9RYMHvomE9VEj4mrrGYbcCJnWCyCR3uZuyI7yhWXUb+y/XvVqTGThcVSLCwMPaN7Ozxm6hoj0l27eowQS3farl4f8OJgGAzODfRMnzLFahurqonIrVQsrb5x4zqGDhqAqLp18OVnn+LypUuqxeLNdv2xE13at8Or48flmKguGyZh8qu+eLMXE9Wkf97UWYJ0zJwq7FLCxh09hCFTstpTKoxTU9OwdNl6TJ22MFfHV61aER/89xVs3TwX7/1nPCpXLu/mCMnT6KAoOFAG4K92FI6kpDFZnRNjPiqrJ8fE4ZVXP0JqKpNmRE8Im+HIZDURke71aWo/wXnsyBH8uXuXsFhGjB7tcO3TG/ctWLRDX9nq/WfNSLhhXVbt5+eHFwYOdOqcJ0+cwM4d27NsKxIEtKjJZDURuY9ko0MEIGbNaoMhY1D82rWr+O7rr9C4QT0M6tcXK5Yvc8k60mSf2WzGxvXrMHhAf0R364qDB/Y7PF6WgIEtFMT9yw+1KnA8jIhIFJHdD1lZnTeKwfOS1U8YsnW8OX/+Eg4dPmH3+KCgAPTr2xmLF07E3Nnfolu31vD393N3mOQBdFBZ7S8D0PS7Y6pR8xl/1ZlMzg06fvLpRHz2+SRYLHaemom8lKibRguT1UREuvd8DQXFiti/X50msLq6fIWKaNO2ncNjYlYb4YIVZIRZvNN2sF26dUfRokWdOuf0qVOstnWqr8CHuWoiciNZVu+5O/taj2azGZs2bsCoYS+hfu3n8OF7/8HuXX/ku2sb/e3u3bv45acf0SyqIV7s/wI2rFub4/c0qCxjxpu+eL2nD/xYdEeZWMBxOyK3EzhGJ2r5QU8hSRLu3LmP+/cTceDAMbXDcSlZzppAPHnyHKJ7j0f3HqMxe85SPHyYZPd7a9asgk/+9wY2b5yNf709GhXKl3F3uKRjOsizGmQAmh6WMfFZKUcmJx4oY6bMx5SpC9wQDZH++foK6rPGNauJiHTPoAC9Gtm/nY5ftgy3bt4UFs/IMWMd7r9824IVf+ojW52aDqzaY/s+d8iwYU6d89GjR5gfF2u1vXuUpufvks5xbjCp7UlltS23b93Cb7/+gl5du6B+rZp4559vYsumTay4dtL+ffvwjwnj0aBWTfzvww9wISEhx++pVkbGL+N98esEX1Qro/mqFyIijySyspptwPPm+vVbiGocjQaRPbFj5z61w3Gp7BMKjY+TYceOn8F/P/geTZr1xTvvfokDB4/bPUehQgUwaGB3LF/2G6ZP+xIdOzZn9T5ZMZk0n6xWNJ+sNps1/yKqzpTH8pg1a7fh8y9+dVM0RPrHymoiIsqLXo0UGOzcUaenp2P2zBnCYqlTrx7q1qvv8JjfVplg1kHybN1+Ex6lWAdat159VKtew6lzLpw/D48ePsyy7dlyEiqW5DMHEbmXmmu2Ggy5e765eeMGZkybigF9e6N2jer4x4TxWL1yJVJSUtwcob7du3cPc2fNQqe2bdC1QzvMj4tFamrOa5+WKy7jy+E+mPVPXzR8hklqyj/1KrB5H0UeQOCa1Uwk0hNKtjbg5mwddJOTUzB/wSr06TsBXbuPwsxZS5CY+Mju+erVrYEvP38bmzfOxhuvD0eZMiXdEjfpj0n7Y0DaT1abmKzOkTEPbcAPHT6BN978BGY9jFASqcRXVDseJquJiDxCaGHJ4XrHM6dNc3rZFmfkVF19/roZa/dpv7raXgvwwS85V1UNANOnxFht68aqaiISQM1kdfaB0Ny4f/8e5sfFYviQF/HsM5XQp2d3fPPlF9i5YzvS0vgcc/zYMfz0/Xfo2aUzalevijdfexWHDh7I1feWCpXwfn8fLHjXF62e0/SQHBGR9xBZWc024PSYrGSdrOYoz3PixFl8+NEPaNKsL95+5wvs33/U7rHBwYXx0tBorFoRg8m/f4I2bZo4dT9InkMHeVbFAI2vWc024Dkz5/JFSkpKxsuvfISUFHEzxYj0SNgMRxMHeYiIPEWfpgpW77X9YHn16hWsWbUS7Tp0FBJL67ZtUaHi0zhz+pTdYyatMqF1LUXV5Ikj1+4Cu05Y3+OGh5dA+47OvY67d/2B48eyrnEW4Au0r8NqNiJyP9nO+60k4I04v2tjpqamYuf27di5fTsAwM/PD7Xr1kVkVCM0jIpCrdp1xC2lpJKUlBRs37oF69euxbq1a3Dl8uU8fb8kAVFVFfRrKqNRNcXuzwMREanDInCMjslqesKQvbI6F8u9pqSkYuHC1Vi4cDUqVXoKvaPbo0uXVihUsIDVsZIkISqyNqIia+PWrTuYN38lYuNW4MqV6y77N5A+OLGSsGgGAzReWc0C4JzltlLn629i+EZElAv5HczJLZHr4RDlFT9+ifKm7tMyyodLOHvN9m/P1JjJwpLVkiRhxKjR+Ofr/7B7zMlLZmw+bEazGtpM1C7dZbtV+YAXX8x1O9vsbFVVt62jINCfGQMiEkDF2UGKvbUqnJSamood27Zhx7ZtADKS11WrV0fVqtXwTNWqqFK1KqpUqYoCBQu69LoiXbp4EUcOH8LhQ4dwcP9+7Nyx3al26IUCJXRrKKN3UwNKF+PnDRGRZlnEjdGxDTg9kb3a2ZjH5V5PnjyHjz7+CV98+TvatW2K3tEdULt2NZvHhoYWxaiRL2DE8H7YsnU35sxdhs2bd8HEalGvYLZo/j5U0XyyWgfl6arLzRvKgQPHMHPWYgHREOmboshQFEED90xWExF5lD5NFfxfrNHmvu1bt+L0qVOo+PTTQmLpER2NLz77BDdv3LB7zKSV6WhWw09IPHm1dKf16+jr64sXBgx06ny3b91C/LJlVtu7R2n6UYiIPIiaIxs+BvdOxk1NTcW+PXuwb8+eLNtLlS6dkbiuWg1VqlbFU0+VR4mICBQpUsSt8eSFyWTCmdOnceTwIRw5dAiHDx/C0cNHcP/+vXydt3pZCb0aG9ChngI/FtDpnl4m8lr0EiiRBlkELtXn68sPBsqQfQw6N5XVtqSkpGLR4jVYtHgNKlYsi97RHdCta2sUKmRdbS3LEpo1rY9mTevj6rWbmDdvBeLmrcCNG7edujbpg1H7cxK0n6w2M1mdo5wqq9PTjXjn3a+4TjVRLoiqqgYAi5kt+YmIPEnnBgq+XWxEkp2392lTYvDBx/8TEouvry+GDhuOT//3sd1jDp23YMcxMyKraKu6ev9ZMxJuWN+3du7aDSGhoU6dc/bMmUhPzzpJrFxxGc+V19a/nYg8l5ptn5VcdKRoVE1B3YoSth01Y/9ZC4ym/I8fXLp4EZcuXsSaVauybA8MDESJkhGIiIhAiYiSKFkyAiUjIlCyZASKhYUhKCgIgUFBCAoKgp+f85Oq0tLScOP6dVy7dhXXrl7F9evXH/95DdevXsO1a1dx9coVpKbm/7lMkoDq5WS0qSWj5XMKIkI4lkVEpCtmIzKmpmh/eQ7yHNkrq015rKy25fTpBPzv/37Gl1/9jrZtmqB3746oW6e6zWNLhBfD+HGDMGZ0f2zY+AfmzF2Gbdv2wMLZTx5HB3lW7SerXfB85PGMOSSr5y9YidNnEgRFQ6RvQteNYWU1qUjP9506Dp08XJC/hI71FMRttX1vNj8uFv/81zsICgoSEs+AF1/ED999i0cPH9o9ZtJKIyKraGud0cU7bb9+g196yanzmUwmzJw+1Wp7jygmqolIHMnOHYyQNatzkawOKQAMbWPA0DZAUiqw+6QZ246asP2YGRdvuvbuKykpCWdOn8KZ06dyPFZRlIzEdeDfCeyAgACYzCakp6UjPT0NaY//TE9LR9rjP9PT05CcnOzSuLOTJaBWBRmta8loWUtBWGHNDwISAdD3syCRW5nTAdn9z0asrKYnsldWm1y4sHBqahqWLF2HJUvXoUL5MoiO7oDu3VqjcGHrZVoURUGrllFo1TIKly5dQ2xcPObPX4nbd/LXaYa0Qwd1rNpPVutg4W/VmXNIVk+fvkhQJET6J3TdGIEthoiISIzeTQ12k9UPExOxYF4cBr44WEgshQoVxgv9B2DSLxPtHrPntBl7z5hRu4I2Erep6cCqPdYPALXr1sWzNZ9z6pzr167FlcuXs2wzKBI6N9D0YxAReRgVl6zOVWV1eqZKgUA/oFkNGc1qZHw2XLxpwfZjZuw6YcbhBBOu3XVbqFZMJhMSHzxA4oMH4i7qQMkQCXUqyqj7tIQm1RSEFGKCmojIU1hMaZAEJKu5ZjU94Y7KalvOnL2ATz6diK++/h1t2jRBn+gOqFfvWZvHlioVjn+8OhQTxg/CmrXbMGfuMvzxxwG3xEXi6GC5ZcUAQNPvjjp4EVVndLBm9fbte3Hm7AWB0RDpm8jZjRZWVhPZpP3JfkT2VYqQUKuCjH1nbN+fTZ8SIyxZDQBDR4xEzOTfYUy3/5kzKd6In8dro7p63X4THqVYvwsMHjrM6XNOnxJjta1ZDRlFC/I5g4jEUbMNuCEXyeo0o/0ASxeT0KeYgj5NFQA+uP3AgsMJFhxOMOPI4//uPXJhwBpSLkxGnacl1HlaRp2KMsKD+dlBROSxLGKKSlhZTU8YsiWrc+qgm19paelYtmw9li1bj6eeKoXevTqgW7fWCA4ubB2bwYD27ZqhfbtmOH/+EubGLseChatx/36iW2Mk93CQQtQKg+Yrq00WPgjkxFFl9bTpCwVGQqR/QteN4ZrVREQeqU9TA/adsT3QceL4cezcsR0NI6OExFKyZEl06doNC+bF2T1m+3EzDp23oEY59e+7bbUADyteHB07dXLqfOfPncPmTRuttvdkC3AiEk3F0urcJKvT87AGW0ghCc1qSH9VXgPApVsZCewj5004nGDBsYtmJOuokZQkASWLSqhYUkLFkjKqlJZQu4LMymkiF1CzswRRXlhMaQJWrOaa1fQ3OVsbcLPANsPnzl3Cp5//iq++mYw2rRujd3RHNGhQ0+ax5cqVwj/fHIlXXh6CVau3YM7cZdi794iwWCn/uGa1C7ANeM7szbi5cOEKNm3eJSyOsmUjMHrkC5BkCZL0+D9krMElyTIkCY634/G+v74fNrY9OQ6PvzfrcbIsAVJO34/Hx8pAtmvLj49DtnNmbPv7++XHcfcf+BoSEi47fmFIV0S24mFlNRGRZ2pVS0bReRLuJNoe+J8WEyMsWQ0AI8eMdZisBoDfVqXj25HqVldfuwvsOmF98z9g0IswODmgM2PaVFiyLcxYvIiEyKqafgQiIg9kL1kjCRgWf/L862gANN2Yv2uUCpVQKlRCuzoZg65mC3D5lgVnr1lw9poZZ68+/vOaBUkqz9kNKSTh6ZISKpbISExXLCmjQgkJgX7qxkVERCoTNE7HNuD0RPY24EY3tQF3JD3diOXxG7E8fiPKlo1A7+gO6N6tDYoWta629vPzRZfOLdGlc0ucOnUec2KXY8mStUhM9NAWOx6Ea1bnExPVuWOyU8M/b8FKq8E5dypZIgzdurUWdj0tYNsWzyP0/ymT1UREHslHAXo0kvHbStsPmqtWxOP6tWsoHh4uJJ5nqlTB881bYOOG9XaP2XTIjJOXLagUod5s26W7TFYPUD4+Pug/cJBT50tNTUXcnNlW27tGKqq24yUi76R2ZaHBYEBamv1S5/wmq7OTpYz24aWLZa3AtliA6/csOHM1ayL72l0L7iRakJaPOPx8gGKFJYQVlhBWBAgrLKFYEQlhhWWEBQPFCkkIKyLBj4/xRC6l9vsbkcsIGqfjeDI9YTBkTc2JrKy2JSHhMj7/YhK++TYGrVo2Qu/eHdCwwXMZhXzZPP10Ofz7nbF447VhWB6/EXPmLMOhwydUiJpyw8jK6vxhC/DcMdmprN6166DQOB4kPsTu3QdRsmRxhIeHWs0M8hTJySk4efIcjp84izu376kdDrmY0NmNZh31xSPvo/0Zd0SaFt3YgJjVJpvrAhmNRsyaMR2vvv6GsHhGjR3nMFltsQC/rTTis5fUGzhZutM6Q9GpS1eEFivm1PmWLFqIe/ey3qtJEtAt0jPvUUm7+JFKgPrJnJyS1WmCCnkkCQgPlhAeLKFRVSD7kFRisgW3Ey24/QC4/cCC2w8seJgqIcAXKOBvQaCfhCB/CQX88fjvQFCAhCA/CwwKx5CIiMh5FkHL9bGymp6Q5axtwNWorLYlPd2IFSs3YcXKTShTpiSie7VHjx5tEVK0iNWx/v5+6NmjLXr2aIujx05jztxlWLZsA5KSklWInOzRQWGwtpPVOngBNcFWsjolJRWHD58UGseRI6cw8MXXAQCyLCGsWAhKlAxDyZLFUaZ0CdSvXxO1a1WDn5+6LSbz4tr1Wzh+/Mzj/87i+ImzuHDhMsw66JtAzhE5u9HCZDURkccKD5bQtIaMDQds39DOmjEd419+xen21nkV2agRajxbE4cOHrB7zJp9Jpy/rqBccfHrOe8/a0bCDev7q8EvDXP6nNOnxFhtq19JRkQIkxlEJJ7a7zwGg+PPm3SNNH0qGCChYICEcmF5/U61X2Ei9QlsrkjkmYRVVutnbJzcS2uV1bZcuHAFX371O779bipatohEn94dERlZy2a1ddUqFfHB+6/gn2+MxNJl6zBnzjIcP3FWhagpO7P2C4MVAwDNTuUxab80XRNstQE/ePA4jEYX9/HKA7PZgmvXb+Ha9VvYt+8oAODnibPg7++H2rWrISqyNqKiaqNqlYqqxWiLyWTGzp37sCx+AzZs2Il79x6oHRIJ5iMoaQCAldVERB6ud1MDNhyw/V5/4/p1rFwRj05dugqLZ9TYsRg7coTd/WYL8NsqEz4aJD5ZvXin9eTL52rVwnO1ajl1voMH9uPA/v1W23tEafbRh4g8nNrLD2QfDM0u3cQsFxEReTdRRSWsrKYnrNasttNBVwuMRiNWrd6CVau3oHTpEoju2R49erRBaGhRq2ODggLQt08n9O3TCQcOHsecucuwYsUmpKSI6V5A1uysJKwlBk1XVvNZKXdsVVb/ueewCpHkLCUlFdu378X27XuBL4Gazz6DsWMHommTeqrFZLFYsH//MSyL34CVKzbh9h229vZmIm8YLVyzmojIo0VWllGmmIQLN23f1E6LiRGarG7fsRPKliuHhPPn7R6z4k8TRnUwoFSouKxKajqwao/1k9OQYcOdPuf0KVOsthUOBFo8Jz4RT0QEAJJk+7PAVlWKOygGx885rl6zmoiISHcEjdMxWU1PKNnagJt1kFEEgIsXr+Krbybj2++nokWLSPSJ7oCoqDqQbczOrPnsM6j57DN4+61RWLx4LebOXY7TZxJUiNq76aAwWJGh4WS1WfsvoCaYbKxl8OeeQypEkncHDh7HiJHvILr3eGzc9IfQa5tMJvw6aQ5atRmEfv1fwcyZi5moJqFtwGFiZTURkSeTJCC6qf2BiD927sCJ48eFxaMoCkaPG+/wGKMJiFktNmOxbr8Jj1KyJnFCixVDx85dnDrf/fv3sGTRQqvtHRsY4MtxIXIDtl2l3FF3fMMnh2R1GpPVRETk5UStWS107JE0TTHop7LaFpPJhDVrtmLYiH+hddtBmPjLLNy8ecfmsYUKFsDAAd2wbOkkzJj+FTp1asHfBYE02GE+O40nq/nQnysmGz9phw6dUCES5x06fAKjRv8bo8b8G4mJj9x+vXPnLqFvv1fw1deTcfnydbdfj/SDbcCJKDtOnaP86NZQhp+Dj5ZpMZPFBQOgV+8+CA8v4fCYxTtNuH5P3I24rRbgAwa96PRncuycOUhJSbHa3j1Ss489ROQFZJUbO+RUWc1kNREReT1hldVM0FGG7G3A9VJZbcvly9fxzbdT8HyL/hg3/n1s2brb7rF161THF5+9hU0bZuHNN4ajTJmSAiP1TnpYs1rTyWodlKZrQvY24CkpqUISvu6wceMfiO4z3m2tICwWC2bMXITuPUfj0GF9JfRJDJEzukSthUNEROopFCihfV37t9sL58/Dw8REYfH4+PhgxJgxDo9JNwFT1oqZ0X3tLrDrRNYHcl9fXwwY9KJT57NYLJgxdYrV9qplZFSK4LMFEalH7XcgH4Pj5xyjkdUCRETk5QSN07GalJ5QlKyzGW0t96o3RQoXRJkyEYgoGZ7jscHBhTF0SDRWrYhBzORP0bZNExhymGBJzjFqfx6EIgPQ7P99HU8kEcqYrQ34rVt3VYrENc6fv4Q+fSdgzdptLj3vjRu38dKwt/HRxz8hJUVMWxfSH6HrxnDNaiIir9Crsf3PlkePHmFe7FyB0QAvDBiIokWLOjxm/lYjbj9wf+Ji6S6TVTelbj17oVhYmFPn27BuLc6fO2e1vXuUZufnEpGXsLc0taAlq3O8ECuriYjI21m4ZjUJlr2yOnueRy9kWUKzpvXx/bf/waaNGdXS5cuXzvX3S5KEyIa18O03/8bG9TPw6itDEBFR3I0Rex8dLLms7cpqHbyAmmDO1gb89m19J6sB4NGjZEx4+QOsW7/dJedLSkrG0GFvYfuOvS45H3kuka14RN0EExGRumqUk1C5lP3+r9OmTBEXDICAgAAMHTHS4TGp6cD09e5/UF6ywzo7MnzkKKfPF/Pbb1bbfA1A+7oq998lIq8nqz28kcPi6ukmtQMk0rAc5u/xt4fIQwiqrGYbcHrCkL0NuA4WFs6sVKlwvDxhMNavm4lfJn6E1q0b57syOjS0KEaO6Ic1q6bh118+RovmkVYV6JR3Olhy2aDpZDXbgOeOVWW1BySrgYw2jm+9/TkuXLyS7/O88eanOH3aPa3FybMIbcVjZoU/eQd+mhMB0Y3t33KfOX0K27ZsERgNMHjIUBQsVMjhMXM3G3E/yX0x7D9rxoWbWZ+Ynm/eApUqV3bqfGdOn8KWzZustreqpaBgAN+JiEhdar8LWXLIthlNlpzy2USkcfwdJsofUcv1+fgYIAlrrUJaJmdLwhp10Abc19cHHTs8j8m/f4I1q6Zi9KgXEF481OXXkWUJTZvUw08//hfr1s7AuLEDUdwN1/EWOsi1aruy2sSbrFyxqqy+dU+lSFwvMfERJkz4IF9tu7//YZrLKrTJ87ENOHmLnAYyvOkjmIM6JELHejIC/ezvnxozWVwwAAoWKoQXhwxxeExSKjBzvfv6wi7eaf0gPmK04/W0HZkyeTIsNn6hu0dq9nGHiLyJDgaldbCWHRFpUE7vbpLq03WIckngOJ3BwGcUslFZreFkdeXK5fHOv8Zgy6Y5+PKLfyEqsrawSRfhxUMxbuxArF87Az/+8D6aNK4HWfW2Rfpi1H4XJR8ZgGYfR/jzljsmk2dWVj9x/MRZ/PfD75363lWrt+DnibNcHBF5suy/T24lcY0aIiJvEegvoUNd+wMSa1evwpUr+esmk1dDh49EQECAw2NmbTThUYrrZ3SkpAGr9mR9DKlSrRoaNWni1PkSHzzAfBtrf0eESKhXiS3DiEh9ag9v2JrMk52Bb5dEROTNJHEJZKHjj6RZSrZJC0aTtlJ1BQoEonfvDoiL/R6LF07EwAHdULhwQdXiURQZLVtEYdKvH2P1yqkYMaIvQkKCVYtHTxRZ85U6RhmAZt8ZdfACaoIp25vYrVt3VIrEfRYuXI1Fi9fk6XvOnr2It97+PFcP5URPpKW7r4LMisw1aoickVMbSyKt6tXE/uCHyWTCrGlTBUYDhISEoN+AAQ6PSUy2YM4m1z8urN5nnQQfMWq00+eLnTsHjx49streLVLRQzEjEXkByd74hqA3qZyeiw2KxPdLIiLyapLsK+Q6JpMZZh0sIEvup8hZZwpqpbK6Tu3q+L+PX8fWzXPxwfuvoEZ155bqcqdSpcLxj1eGYtxYx2MalEEHuVaTppPVrKzOvcwJ66SkFBUjcZ+ffp6Zpw/ynyfORHKyZ74W5D7paeJa/kiKmJtgIiLShiqlZVQrY79sbdbMGUhPF7tExIjRY+Dj43jy1PT1RqS4cPm2dBPw64qsk8PCw0ugS9duTp3PbDZj6uTfrbbLEtClIbuYkAZoflyARFB7eCOnZLUv59ESEZG3E5SsFv3MR9qlKNkrq9VL1YWEBOOlodFYsXwyZs74Ct27t4G/v4O1zDTCrLFqdK2Std9BySgDEFhGmDc6yPZrRubWIZ7aRuTChSvYuGlnro69fPk64ldscnNE5InSRN4wsrKaiMjrRDuorr596xbily4VGA1QokRJ9Ordx+Exdx8CcVtdd3+5q+7DAAAgAElEQVQZu9mEizez3ucPGTYMhhyS5vZsWLcOCefPW22PfEZGODuCEZFGaL1q2c/A8RciIvJukqBxOqFjj6RpipK9slps4lVRZDRrWh/ff/ceNm2YiTdeH46nniolNIb8MpmZrM4NRdL8vb7GK6u1n+3XDHOmX0pPTVYDwJSpC3J13OSYOI9+HXKjWLGiGDmiH8aOGQA/P1bw5la60Dbg2p+dRkRErtWuroIgf/sZi6lTJguMJsPoceOtZnRnN2WtEWku+Ih8mGzBryuyDs4EBQXhhYEDnT7nlN9/s7m9W5S4NeeIiHKidue4nCqrfRSNZ9OJiIjcTVhltWZrB0kwtSqrS5UKx8sTBmP92hn4ZeJHaN2qEQwGfXYlY0v93NFBrlXbyWpWVuee0Zi5stpzZ5Ps2nUAx46fcXjMnTv3MX/BKkERaVflyuXx6itDMH7cIAQE+Ksdjm6kiWwDzspqIiKvE+ALdKpv/ylhz+7dOHrksMCIgLLlyqFT164Oj7l134JFO/L/2PD7ahPuZVtauu8L/VGoUGGnznfm9Cls2WzdTadIENC8JpPVRKQd9iqrJY2sWc35zURE5PUEJatFjj2StimGrM+s7qys9vX1QceOzREz+VOsWTUVo0e9gOLFQ912PVHMZs2mNzVFB7lWjSerObE31zJXEZs9vPXB1GmOq6vjV2xASkqqoGi0q1ixon/9PadqKfqb0HVjmKwmsknzt09E+RTd2PGM5akx4qurx45/OceEyeTVRhhNzv+GXrsLzFiftYpAURQMHT7C6XNO+f13mwmYDvUN8OHtDxFpicp9wHOurBYUCBERkUaJKirhmtX0hJKt3NUdnWIrVy6Pd98Zg62b5+LLz99GZMNawiZLupvRaMSFC1fVDkMXWFmdT7L2s/2akbma2pMrqwFg+fINSEpKtrt/+/Z9AqPRrmKhfyerDQaOPOSW2Mpqli8QEXmjpyMkPFve/pPC4gUL8ODBfYERAZWfeQat27Z1eMzVOxYs2+X8feYPS9OtWom379gJpUqXdup8iQ8eYH5crM193SN570NE2qL2+FBOyWpfg2cMWhJ5ohx+ffN8HBHZwcpqEix7ZbWr1l8uUCAQfXp3xLzYH7B44UQM6N8NhQoVcMm5teDChSv44svf0Oz5FzBn7jK1w9EFPaxZbYCGk9WK2k9zOuJNldXp6UYcOHgckQ1rWe0zmczYtfuAClFpDyurnSN2zWomq4mIvFV0YwUHz9q+Z0tOTkbsnDkYNmKk0JjGvfwqVq9c6fCYyauN6NxAyfN9+olLZizfZf3YMWL0mLydKJPYuXPw6NEjq+1Vy8ioFMGkCxFpi9YLWHz5aEJERF5OXGU116ymDIZsY/YmY/5SdXXrVEevnu3Rrl1T+Pv75etcWpOebsTqNVsRFxePP3YdyHEiJmWlg1yryQBAs++OOsj2a0bmWTdGN7SL0Jq9e4/YTFYfPnwCDx8mqRCR9oSFhfz19+wffGQfk9VEj/EjmMit2tZW8Pk8Ix4k2f5lmzF1Cl4aPkJoe66azz2HJs2aYcsm6zWgn0i4YcHqvWa0r5u3J52vFxlhzvZPrd+gIWo+95wzocJsNmPq5N9t7usexfseItIee+/mwt7nc6qs5lsnERF5O0VMco/JanpCztab2Zm8TkhIMLp3a41ePduhXLlSrgpNM86du4TYefFYtGgN7t4V24HOk+igi7VR05XVOuijrhmZZ92YPbwNOADs23/U5vbtO9gC/IlqVZ/+6++Kgb9MuZWWlibsWqJmbBJ5Gk6eJE/g5wN0biBj5gbbt+Lnzp7F5k0b0ez55kLjGjfhFYfJagCYtDId7er45bpKcNsxM3Ycs74/HT5qtDMhAgA2rFuHhPPnrbb7+SDPiXQiIhHUHiDK6f7JzyAmDiLyQBrvHEGUa5KYcTq2Aacnsi/dmdu8jqLIaNK4Hnr1ao/mzzfwuK6qqalpWL1mK2Jjl2P3n4fUDscjKNr/rNZ2G3CZldW5lrkNuMms2f+lLnPgwDGYzRbIctbfst27D6oUkbYULx6KUqXC//ra0z6w3ImV1UREJEp0Y4PdZDUATIuZLDxZ3TAqCnXq1cOe3bvtHnPmqgUbDprQombO9xdGE/D1QuvBmPLlK6BVmzZOxxnz+ySb21s+p6BggPafwojI+6j9zpRTq0QfzqMl0j2OohLlj6SIGadLT2eyOi+6dW2NGjUq4/TpBMyes1TtcFwq+5h9TpXVpUuXQM8ebdG9WxsULx7qztBUcfpMAmJj47F4yVrcv5+odjgeRdF+ZbW2k9WSBMgSrFoGkjVTplk3kuqPwe6XmPgIp0+fR6VKT2XZfunSNZUi0pa6dWtk+ZptwHNP5OxGiclqIiKv9lS4hDoVZew5bXv29Pq1a3Hp4kWUKl1aaFzjX34Fgwf0d3jMrytyl6yeutaIU5etb+ZfGjnSquVZbp0+dcpu9Xf3SN7zEJFGaXzRaj+DtuMjUhOHJfNH429/RH8T1AGRldV506hRHXTu1AKnz3hisjrrM7Gtymo/P1+0bt0YvXq2Q4P6NYUuFSZCSkoqVq7ajNi4eOzde0TtcDyWDrpYaztZDWS0yjKbPOsX0B0yV1bLOlgt3RX27juSJVltsVhw7fpNFSPSjnrZktWKgQO3ucXKaiIiEim6sWI3WW02mzFj2lS89c67QmNq3rIVqlarjqNHDts95thFM7YdMaFRNfv3GOdvmDEx3vpztWjRoujVu4/T8dlbqzoiREK9St5xH0xE+iOp/PZkySHd5sM24ERO87C8AZHXElVUwjWr8+bJJOfSpUpAkqQcu8XoiaPK6mcql0d0r/bo3LklChUqIDo0tzt58hzmxsVj6ZJ1eJD4UO1wPJ4OuljrIFnNG75cyfxG5i1VtEePnc7y9Z279zkzDUBQUADat2uWZZuig6kzWiH0Z4hrVhMReb2WtRQEz0vHXTvPZnNnzcQ/3ngTvr5iJziNe/lljBkx3OExv6y0n6w2mix4b7oRaTbGYQYOHgJ/f3+n4kp88ADzYufa3NctUuFgMWmSB42nUT7YGx8SVR2T08CuLx9NiIjI2wlKVnP8Om+erOvs5+eLsLAQXL9+S+WIXCd7sjooMAB9+3RCdK/2qFbtaZWicp/k5BTEr9iE2Lh4HDhwTO1wvIoO6ltNBgCansqT0Uudo045ydwiwlsqq+/efZDl62tXWVUNAAP6d0PhwgWzbGNlde6JXDdGYrKaSBeY/CJ38jUAXRoaMHWt7VvyO3fuYOniRegZ3VtoXO07dkL5ChVx9sxpu8ccOGvGrhNm1Kskw2zJSISYLRLOXTPjywVG7D9rq4WZH14cMtTpuObOmY2kpCSr7bKU8ToSEWmV2vcTOSar2QaciIi8naBxOq5ZnTeZE7plypT0sGR11jxO7NzvYDB43nPt0WOnERe3AkuXrcPDh9bP8+R+Oliz2qj5ymovybvmmzdWVt+7lzVZffUak9WBgQEYMrin1XZv+ZlwBaGteBQ/cdciIiLN6tlIwbR1RrvVl9NiJgtPVsuyjLETJuC1lyc4PG74d2l5Om/3Xr0QEhrqVExms9luC/DIZ2SEBzt1WiIiIdTuGpdzslpQIERERBrFNuDalHlcu0zpEti9+6CK0bhOmdIl4eOTdYKEJyWqk5KSsWz5BsTGxePw4ZNqh+P1dNB4Vw9twDWf8dcEc6Zkdfb2EZ7q/v3ELF9fu3ZDpUi0Y9zYAShSpJDVdm/5mXAFka14WFlNREQAUDYsY63lXSdsr129f98+HDywH8/WfE5oXN169MRXn3+Gy5cuueR8kiRh+MjRTn//+rVrcSEhwea+blG81yEibdN8ZbUPx16IiMiLSTIgiXmmYBvwvFEMf2fZypQpqWIk+efn54vWrRsjumd71K//rLDlYEQ6fPgkYuPisWz5BiQlJasdDj2maD/Pqv1kNSurc8eYqQ149vYRnip7ZXX2tuDeplOnFhg6JNrmPrYBzz2j0QiLxSLmZkHQjE0iZ2j+FobIw/RqrNhNVgPAtJgYfPHNtwIjypjVPWrsOPz77bdccr7mLVuh4tPOr7s1ZfJvNrcXCQKa1+S9DhFpm73HC2GDlDkkq/3YBpyIiLyYqKpqgG3A80qR/37WK11an8nqypXLI7pXO3Tp3AqFChVQOxyXe/gwCcuWr0dsbDyOHrO/lBipRwcpQz0kqzlcnhsmIyurjUZN/yi7VY3qlfHxh/+wu59twPMmPd0IX18BVc+srCZyDm8NyAO1rCkjpJCE2w9s/4AvWbQQ77z3PoKDxfa67tPvBXz39Ve4eSP/HWxGjHK+qvr0qVPYsmmTzX0d6yvw4a0OEWmc2oUzZrP9CVEAIOLxh4jcK4c5KX8f594wiPRJ4BgdK6vzJnOuo0H9Z6EoMkwmx/c1WhAUFICOHZsjuld71KheWe1w3OLAweOIjV2O+BWbkJyconY45ICs/TyrSYbGk9Vqr+ukFyZzpmS1l1TRpqamISUl9a+vc3r49lS1a1fDTz/+F35+9mcAessEBlcRtXaMJHPNaiItsHC4hjTAoEjo2tD+53VqaipiZ88SGFEGPz8/DB85Kt/nqV7jWUQ2auT090/53XZVNQB0i/Scdb2IyHOpnazOqQ24H99KiYjImwmtrOaa1XmROdcREhKMqMg6KkaTs+eeq4qPP3oNWzfPxQfvv+JxieoHiQ8xc+ZidO0+Cn36TsD8BauYqNYBRft5VpMBgKbfHRWFA8i5Ycq8ZrUOVkt3lXv3ExHun5HwM5o0Pe/C5RRFxuhR/TF6VP8cW797ywQGV8loxxPg/guxspqIiDLp1VhBzBqj3aqY6VOnYPio0ZAF3+sNeHEwfvr+O9y7d8/pc+SnqjrxwQPMj4u1ua9aGRmVIrT/1EVEpPY7VU4Vl74+akdIRHrFdw/yBGwDrl2GbOPeXbq0xJatu1WKxrbg4MLo2qUlevVqj4oVyqodjlvs3XsEsfPisXLl5iwFhKQPOuhgbdR8G3BWVudO5tYX3pSYfHA/EeHFQwFkbYXu6SIiiuPzT99C7drVcnU824Dnjah2PBKT1URElElEiISoZ2RsO2a7W8zFCxewcf06tGjVWmhcQUFBGDJsOL7+4nOnvr9kyZLo2KWL09efM3sWkpKSbO7rFsV7HCLSB7XXrDZbHHci8+OjCREReTO2Ades7LmO1q0aITAwAElJySpFlEGSJERG1kJ0r/Zo1bIRfHw8r03N/fuJWLxkLWLj4nH6dILa4VA+6KC+lWtWe4qsldXeM2iXuW2KycMrqw0GA5o1rY/u3dvg+Wb1YTDk/gNQzqHymrIS1o5H4KxNIiLSh15NFLvJagCYGhMjPFkNAEOGDcOvP/+ER48eOfG9w/N035KZ2WzGtJjJNvf5+QAd6vIeh4j0Qe13q5zagPt63vgqERFRromtrNZ0o1vNyZ7r8Pf3Q9u2TbBw4WpV4gkvHooePdqiZ492iIgorkoM7rb7z0OIjV2O1Wu2IjU1Te1wyAX0sGa15pPVPmwDniuZq4q9aX3izK2/jR5WWe3n54vSpUvgqXKlULduDXTu1BJFixZ26lysrM4bYTMcmawmIqJsmlZXUKyIETfv2b4H3rRhPc6fO4dyTz0lNK7ChYtgwIuD8ctPP+bp+woULIgXBgx0+rrr167FhQTbM7hbPqegQADbMBGRPmh+zWq2ASfyABxDJXIaK6s1y9byl6+/Ngzbtu3BjRu3BcWgoPnzDdCrV3s0aVwvxyU59eju3ftYtHgt4ubF4+zZi2qHQy7mq/08q8kAQNMN5v19NP8iaoLJ/HcFjsHgeW+W9mRO0mulslqWJSiK8vg/GYqiwGBQ4Ovjg8CgAAQGBiAgwB9BgQEIDPRHYODf24oXD0W5shEoVy4C4eFhkF3UB9+bJjC4gqi1Y0TO2iQiIn0wKED3SAW/rrA9295isWDK5N/x/ocfCY4MGD5yFKb8/htSU3P/+NDvhf4oULCg09eM+X2S3X092AKcNIJPrJQbFpWz1Raz4zbgPmwDTkRE3kz2E3YprlmdN7aWPA0pWgRfffkOXhz8hltzAmXLRqBXz3bo3q01QkOLuu06arFYLNi16yBi4zKqqFn177l0kGdNNQCwvQCcRvj7On6gogyZk7aywDbgT5KxsizDYMiWoFUUyJmStbIsw6AoUAwKFFmGYsh2zOO/G7Ileq2OlxUYDBn7wsJC/oqlRYtIlCoVbhWD8jiuLOfPtC3z+W1t+yseg/z4HAoMmWLLHq+oNcfywuBF65i7grjKao4IERGRtZ6NFPy20giznWeJ2Dmz8fqb/8xXEtgZxcLC0OeF/nbbcmdnMBgwdPgIp693/NgxbN282ea+iBAJdZ/2ngmaRKR/LpqH7LQcK6vZBpyIiLyYxMpqzbLXMbRunep4519j8NHHP8Bs7+HZCUFBAWjXtil69GiLOrWru+y8WnL7zj0sXLgacfNWICHhstrhkAB+PprPsyZpP1mt/Yy/JmSurO7UsTmeeaa8wySxolgnjHNOElsnpLWkRfNItGgeqXYYmqS1/1daJ2oWGSuriezgRz95ufBgCY2qKdhy2PYM8UcPHyJ2zhwMHT5ccGTAqDFjMWvGdBhzUQ3QsXNnlIyIcPpaE3/8we6+7lGK6i11iXKLH2sEAJJk+ydB1GTnnNes5psqERF5MYVrVmuV7KDl9gv9OqNM6RJ47Y3/w/37iU5fw8fHgMiGtdChw/No26YJAgL8nT6XVlksFuzYsQ+xcfFYu247jEb+HHoTHeRZ9ZCs1nzGXxMyt7uoWrUiqlatqGI0pDVMVueNsHY8TFaThuUwnklEbta7sf1kNQBMjfkdg196CbIstro4olQpdO/RE3Fz5+R47PBRo52+zpXLl7F08SKb+2QJ6NyAJYBEpC9qp4LNObQB92PTJyK79PJspJc4ibRIksR9EDJZnTf2KqufaNy4LubH/YhPP/sF6zfsgMmUu3ySv78fmjSuizZtmuD5Zg1QsGCQK8LVnFu37mDBgtWIm78CFy9eVTscUgkrq12AyercMRq1sV4zaZM3rWPuCqLa8UgCZ20SEZG+NKomIzwYuHbX9v7z585hw7p1aNm6tdjAAIwZPx7z42IdJj4aRkahxrM1nb7GpF9+tjvTO/KZjNeGiEhPBM8tspJjZTWT1URE5M0UcWtWsw143uSmCKtUqXB8/917uH79FmLj4rFz535cvHQVN2/egcViQWBgAEqVCkepiHCULl0CtWtXQ7Om9eHvL+7/u0hmswXbtv+J2Nh4rN+w063repM+6KWyOlntKBzx0/6LqAk5zZIm78bK6rwRNsORa1YTEZEdigz0aGTAT8vsfyZN/u1XVZLV5StURPuOnbB86RK7x4wYPcbp89+7dw9zZs60u79bFO9riEh/1K6szmlkxZ+PJkRE5M0EjtEJ6+joIQyG3D//FS8eivHjBmH8uEEAgJSUVCQnpyA4uLC7wtOUGzduY/6CVYibtwJXrlxXOxzSEB1UVidrv7LaV/MvoiaYWFlNDih5+FAnIE3UTaPAFkNE2bFFHJH29YhU8OsKI+zd5m3dvBknT5xApcqVxQYGYNzLL9tNVleo+DRatGrl9LmnxUxGUpLtR5SiBYDmNXlfQ0T6Yy9ZLWzN6hwmuPtydQUiIvJiksBktbBxRw+RnyIsf38/j62efsJkMmPL1t2IjY3Hps1/5LoNOnkXPVRWy9B6slr7L6ImGNnKgRxQ1O45pzPpotqAGwIAiQPuRERkW7EiEprVcPw5EfPbJEHRZFW1WnW0aGW7qnv4qFFOJ19SUlIw5fff7O7vFmWADz86iUiHRCWl7cmpDTjXrCbSP9VGUNVuHUHkApKhoLBrpadxzeq8kBWOa9ty9dpN/PDjdLRqPRCjRv87T+t1k/fReGW1uUiPhFQdJKs1/SJqhplvROQA24DnTUpqmqArSZB8iwi6FhER6VG/Zo4/wxfOn4d79+4Jiiar8S+/kuXrsuXK4YeJv6LvC/2dPmfsnNm4ffu2zX2SBPRsxHsaItInlXPVOSarfQzMNhERkfcSOT6Xkpoq7FqewMBx7b+YTGasW78do0b/Gy1bDcAPP07H1Ws31Q6LdEDjRcFJAKD9NuDafhE1g5XV5Ehe1vYg4N69B8KuJfsGw5Rqe1CeyFNw6JPIefUqyahQQsKZq7bviZOTkzF7xnSMHjdecGRA7bp10TAqCqdOnMDL/3gN/QcOgsHH+dI8k8mESRN/trs/6hkZpUL5jkJE+qR2slqSJIcJa3atICIibyb5FRV2LZHjjp6ARVjA5cvXMW/+CsxfsAo3bnAcmfLOT9t5Vr0kq1kxnBvmHNafIu/GD/W8uXv3vrBrSX5FgURhlyMiIh3q18yAj+bYX6JiWsxkjBg9RpXP+8++/BqhoaEIKlAg3+eKX7YMFxIS7O7v1ZQLqhKRfsl2ktWSoGl9vr6+SElJsbvfbAEUzgciIiIvJfkyWa1V3lqEZTKZsH79DsyNi8f27XtgNms62UgaJkmAn0HT+UN9JKs1nvHXDKORldVkH9ul5I3Im0bJN1jYtYjcRe1KIXfz9H8faV+nBgq+WWzEw2Tb98VXrlzBqhXx6NCps+DIMlp/u8rEH3+wuy+ssIRm1blWGRHplySpO7bh5+fvMFltMgNcEpJI5ziESuQ0WVAb8EePkpGezjWr80KWvesG5eLFq4ibvwILFqzGrVt31A6HPICvwaL1sU19JKv9fTWd8dcME9uAkwOKl85Ac9bdu0xWE2lZDksuEnmcAF+ga0MZMzfYv9+bPGmSKslqV9m6eTMOHzpod3+PRgqTKESkbyoPEPn5+wEOGkixWRuR9+DzFJE1UW3ARXZz9ASyLEHSeJbNFYxGI9au247Y2Hjs2LnP4dItRHml8apqQDfJalZW54rJpPkfOFIR24Dnzb37TFYTEZG29G5qwKyNJruDi7t3/YHDhw6i+v+zd99xUlX3/8ff987M9sYuLEsvUqyxIBYsYEnUWJKsJSqWaDQmGhNj9BvTfulFY2IXew0WNHbRGEtEjShVQJHuwtLb0rZM/f2xqJQpO7sz594783o+HjyAuXfv5zDLztw5n/P5nP2+YnZgGTLujtsSHvPZ0ulHci8DwNtMtftOpKCgIOnx9taSuT8ZDABAPKbm52gBnp5cn9NuaFiuCU9N1LPPvaYNG1jIgOzwQI71i2R1i8MDSYo9qzuGymokk697e3SWyVWOtqGVmwAAbxtYa2nUnrbem5v43viBe+/VP25NnPR1qzmzZ+ndSZMSHh+9r63aShIo8C4KIyA5v61IYWFR0uNhpl4A1/L6+4jTr39AR5hKVm9sIiGZjlxMVgeDIf3nP+9qwtMT9eGHs6iiRtZ5oHt1i0Rldc6I0LMLSeTiG3s2NTVtMRaLymoAQEedPdqv9+YGEx5/4bln9Ytf/z9179HD4Ki6Ltle1ZJ0xtF+QyMBgOxJmKsxlMUpLCxMejwSJZsEAMhTdoEsf6mRUCbnHHNBLhVgLV68TE89PVHPPvcfKuxhVKHf9TlWr7QBJwnbEZEwldVIzE+yOi2bNm1WNBqTbWd/woZkNeACrr9nA9odua+tvt0tNa6L/582FApp/KOP6MdX/9TwyDpvaUODJr70UsLjfbu3V5QDgNfZDr+UFRYlT1bTBhzwPj7WAJ1jG5ybY8/q9Hi9AKutLah/v/aOJkx4WVOnzXF6OMhTHqisbpYkWy5PVhdSWd0htAFHMraPSd50RKMxbdmy1UgsizbgAIAOsi3prKOSf1h/9OGHFAqFDI2o6+69a1zS+9jTj/DROhJATnD6paywIEVlNVMvAIA8ZXJujora9Pg8Oqe9cGGD/vyXcTpq9Nn6v59dT6IajvJA9+r2ZHVVfUNUUpvDg0nIA1l/V4hEeJ6QmNdXoTnB1EpHu6DKSBwAQG741iifCgOJj69ds0YvvfC8uQF1wfr16zXhiccTHg/4pG+OogU4gNzg9MKbVG3A2VkMQGc5vRgH6CrL4Nzcxo0kq9PhpTnt1tY2Pffcf3TO2Kt0ymmX6pFHn9XmzWaKoYBkCv2uv9H/og34539J/snFIR7I+rsCldVIJpf29zDF1EpHq4DKagBAx1WUWDr5EJ+eeS/xvd8D996rb51+hsFRdc5D99+n1tbWhMePP9BWdZnBAQFAFiVKVsdiZiaPUrUBZ2cxILFYiqlJpxejAOgak3NzVFanxwtbW86bt1gTnpqoF158Q1u2bHN6OMBuCgtcn2PdLVntyo1TPZD1dwUqq5GMl1ahuYWplY5WoEKybMnQJBUAwPvOOTp5snrWRzM1bcoUjRg50uCo0tPc3KxHHnwg6TlnHkVVNYDckSiZFQwGjcRPVVnNlAKQA1w/Fw24E3tWu5fPpQVYLS2tennif/XUUxP10axPnR4OkFSR+3OsuyWrXcmy2vetbguxTDEZKquRjBdWobmNsZWOli0rUKVYcIOZeEAOYA4G+W5YX1sH7mFrxqLEHzgeuO9eVyernxg/Xk1NTQmPD6qzNGKIN/cnA4B4EiWrw+GwkfgFKfasjsViopkvACAfWYXmktVUVqfHbQVYn8xdqAkTJuqll9/U1q2uTakBOyl0f/fqnZLVLQ4OJKWiQFRtIXe9MLlNmGR1VkUiUUWjUUUiEYXDEUWj0e2/RxSORBWNRBSORBQJRxWJRhQJRxTZfv7nf45GY/L7fPL5ffL7fQr4/fL7/fL57S/+XFVVoUAg81VEPj+Tvena2GRupaNd2E0RktUwzPW3KQCSOnu0XzMWJa7Ge3Xiy1q5coV69eptcFQdEw6Hde/d45Kec9aR3PsDyC1WgpuvkEsqq8MREtUAgPxksg34RpLVafH5nJ/T3ratRS+//JaefOplffzxAqeHA6StqMD1ldUtkgcqqyWppDCqTc1MWCUTdaBnV3NzizZt2p9w5tgAACAASURBVKJNm7eqtaVV4Uh0e2I20p6kjeycrN0xgft5wnfHY+HIjkngHX7f5RqfH4tEdrlueJe425PGOyaTo5Ht19vhvHiPffl7xGiLddu2VNujRn371qlPn7rtv/fUsKGDtM8+Q2V1ciMkt61C84Kmpi3GYlkG2w0BHZVqXzYAzjr+AEvdKy2t2xT/hzUcDuvRhx7S//38F4ZHltqLzz+nFcuXJzxeVCCdehj3LgByi51grjUYChmJX1hUlPR4NEplNQAgP5mcl6OyOj1Ozml/8slCPfHkS3rp5bfU3OzqWk8gqRL3J6u90QZcksqLolrp9CBcLhOV1a2tbZo9e55WrFyjzZu3tieit//avHmrmjZt0aZNm7V501Zt2rzVWLuyfBKNxrRq9TqtWr1OU6fN2elYz57ddfxxo3T88UfokJFfSevNmjbg6TO5h4zJFZyAF5AnB1Lz+yydeaRP415OfD/22KOP6Ec/uVpFKRIUpt11x+1Jj584wq/yYhImAHJLKMFH9oihz9UpK6tdP4cFIBU+RwGdY6oNeEtLq9razHRUyRWm57Tb2oKaOPG/evyJFzVr9jyjsYFsKS92/Y3+TslqcyWEnVBWRIvrVCLhzj1Hkz+Yqbcnfajp0+bo408WkoB2sdWr12n8Yy9o/GMvqKKiTOeN/Ya+f9m5KigIpPxan59kdbpMrnS0CquMxQIA5I4zj/Tp3lcjCkfiT01u3LhRz/3rXzp77FjDI0vsv2++oU/nzk16zthjuG8BkHs2JygRKC4uNhK/e48eSY9HoiwSAgDkJ9tQZTVV1ekzNafd0LBcTzz5kp559jVt2uTqVBmQtrIi1yert0hfJqs3OjiQlCrcn/l3XDSa3nM0Zeps3XLLg7tV78IbNm/eqjvHjdcrr76t3//uJxp58H5Jz/cl6jmHhKisBgC4XU2FpeMPtPTq1MR1NA/ef6+rktXjbk9eVX3wUFvD+pAwAZB7trTEf62urDKzcLV3795Jj29rpQ04ACA/mZqX27iRZHW6sjmnHYlE9eZb7+vxJ17U++/PUIz98JCjKopdXwy8UfoyWd3k4EBSorI6tY62AV+7doN+/ssb9e67U7M8IpiwZEmjLrjwGp115tf1/359pXy++G/gVFanz+Se1aZWcAIAcs+5o/16dWriVnKfzp2r/737rkYdeaTBUcU3c8YMTX7/f0nPGXusP+lxwIuY9oIkbUlQWV1RUWEkfu8+fZMe37CF/6kAssNiHQxcztSe1VRWpy8bc9rrNzTpiSde0oSnJmr16nUZvz7gNh7IrzZJHklWe6CnuuOikdTP0aLFS3XJpb/QypVrDIwIpsRiMT054WX5A379+pdXxD0nnf2t0Y7KagCAF+w/2NaefW192pj4XvCB++5xRbJ63O23JT3ep8bSmP3oBgMgNyWsrK50R2X1us0kqwGv46cY6ATbLytQZiSUybnGXJHJOe1Vq9fp/vsn6KmnX1Fra1vGrgu4nQc6VzdJ0uezQa5uA17u/sy/41JVVk+ZOlvnnHsVieocNn788xo//vm4x/wkq9PWtGmLsfYvViGV1QCAzjtnTPIE7xv/+Y+WNjQYGk18ixcv0muvvpL0nLPH+GVTeQMgR21pjv/ZoqKy0kj8HrW18vsTd69YT7EXgE7i9g1eZhssIKGyOn2ZmNNetmyl/t9vbtZXv3aBHv3ncySqkXc8UFm9UfoyWU1ltcdFwon/wy1Z0qhLv/cLbd681eCI4IQ//3WcPpr16W6P0wY8fZFIRFu2bjMSy1S7ISBnsI8QsJOTDvarsiTx8Wg0qocfuN/cgOK45847FY0mvqcvKZTqD6eqGkDu2tIa//FKQ8lq27bVs64u4fH1tAEHXIufTiB7TM7JbSRZnbauzGkvXrxMP7vuBp349Ys14amJCoXCGRwZ4B3lRa7Or7ZU1TcEJa8kq92f+XdcJMHkXyQS0bU/+ysrhvJEJBLVbbc/stvjVFZ3jqkVjyZXcQIAck9hQPrWqOR7PT/5xOPattWZhYtr16zRv56akPSc0w7zq6yYuhwAuWtrgsrqul69jI2hd+8+CY+t30Q6DACQf0x2OyRZnT6fnf6C5paWVv35L+N0ymmX6PkXXlckRUdaIJf57JhKCl2drP4iN+2JNuBlVFanlKiy+vY7HtWcOfMNjwZOevfdqZo9Z95Oj7Fndeds3GjmJtIqNLNPHYDOIX0GL/j20b6kLbS3bN6sRx9+yNh4dnTXHbcrGAwmPG5Z0jljuFeBd9HwAx2xuSX+i/TgPfYwNobefRLvW72ORmwAgDxksrK6iT2r05bunPa7707VyadeqkcefVbRKDfpQJm7q6qlHXLTnqisrqCyOqVIdPfnaMGCz3TPvU84MBo47c5x43f6O23AO8dUZbUVqJIsWp8CADqvd42lo/ZN/l5y7913qa3NbLedVatWpkySH7G3TwNrWRYCILdtaYk/YbrHkKHGxtArWWX1ZiZ0Ac/jxxhIm2Ww2yGV1enr6Jx2U9Nm/ey6G3TJ936hFStWZ3lUgHeUF7s+t7pbZbWrk9VUVqcWiez+HD3z3GtxH0fue+utyVq5cs0Xf6cNeOdsNLXi0bJlBSrMxAIA5KyzxyRvBb5u7Vo9+dj4pOdk2m033ZQyQT72WO5TAOS+Tdt2zyJZlqVBgwcbG0Pv3okrqzdsiamZ3cMAAHnGNlpZTbI6XR2Z0161ep3OOvtHev6F1w2MCPAWl+9XLXmtDTh7Vqe2axvwWCymiRP/68xg4Arvvjftiz/bPqp2O6OpaYuxWCZXcgIActPhw20NrE3+nn/XnXcoHA4bGc+ypUv1xOOPJT1nUJ2lw4dznwIgt8Vi0rzG3ZPVvfv0UVFRkbFxJKusjsWkJatdP5kFOCJ1wTIdYgCvYs9qd0tVWb1q9TpdcOE1Wrp0haERAd7iuTbgVfUNWyWZmbXqhHIqq1PatQ341KmztXr1OodGAzd4992pX/yZyurOMVZZLck2eHMMAMhNliWdPTp54nd5Y6Oee+ZfRsZz899vVDgUSnrO2DF+WczvAshxi1fF4rYB32OPIUbHkWzPaklasooewgCA/GK0DTh7VqfNZyf+fEuiGkitwoNtwCXJta+WRYGo/D4+NCUTCe+c0H/x5TcdGgnc4v33Z3zRBt5HsrpTTO1ZLUmWwbZDAHbGHQZyyWmH+VRSmPycO2+7TdFodheDLlq4QM/+6+mk51SUWDr1UO5RAOS+GYvjv+YOGWZuv2pJ6t2nb9Lji0lWA57GTzCQPlPzcW1tQbW2st9GuhLNaYdCYV1y6c9JVAMpeK6yetcH3cgDvdUdtWtl9euvv+fQSOAWm7ds1SdzF0iS/ClapiA+k+15aAMO02LMZAA5qbQodQJ40cIF+vcrE7M6jn/87W+KRJKv4K0f5VNRQVaHAQCu8NGi+PMZIw4eaXQc1dXVqqioTHh88SrmXQAA+cVUp0NagHdOojnte+59QgsXNhgeDeA9Xq2sbopzomuUu/9JddSOe1Zv29aiDRtcWygPg5YtWyWJyurOMllZbRfXGYsFeB15diC5s0f7U55z+y23ZC3+3I8/1ssvvpD0HJ8tnTOG+xMA+WFmnMpqy7J0+KgjjI/lgAMPTHhsyUrusgAA+cUq7mUkjsk5xlwSb067oWG57r7ncQdGA3iPByqr4yarXV1Z7YEn1VHhyJfPz8pVaxwcCdxkzZr1kkhWd5bRPatL+hmLBQDIbYPrLB0yPPne1XNmz9J/38rOtjE33vBXxVK0bzh2f5/qurFZNfID3Uzy24at0tK1u/8nGDZ8uGq6dzc+ngMOOijhsWXrYgpRJwAgw7jjg2vZBbKLao2EYr/qzok3p33/g08pGAw5MBrAezxQBBy3DbirK6s9UK7uqOgObcBXrVzr4EjgJmvXtierbduSZfHxIF0mOxTYpSSrAQCZc87o1AvV7shCdfWM6dP1+muvpTxv7DEspAOQHxK1AB915FGGR9LuwCTJ6khUWrySQgHAs5xaHMV0EzzKLukrU/+B6YLaOT7fzouwN2/ZqhdeeMOh0QDeU17k+ryq99qAU1mdXHiHNuArV5GsRrvPK6slqqs7Y8OGJrW1BY3EIlkNt4nRbBvwtNH7pa5c/vCDyZry4QcZjXvj9X9Jec4+/W0duEfyym8AyBXxWoBL0qgjjjQ8knYHHDQi6fEpC7gHBADkB5NzcStX0gm1M3adz37++dfV2trm0GgA7ykvdn1e1XttwKmsTi4S2aGymmQ1tpv0zhSdd/7VOvvcq3b6P4KOicViWrHCzM2kXVwnWSwoAABkhs+Wxh5rdu/qyf/7n96dNCnleRefwPsdgPzx7ie7fw6zbVuHjTrcgdFI1dXVGjBwYMLjH87jcyMAID+0V1ab0di4ylisXOL37/zZcerU2Q6NBPAm2oBnAZXVyUV22LOaZDU+t2nTFk2dNkczZ36Scu9IxNe4fKWZQJZfdnEvM7EAAHnhjFG2youTV1f/98039PGczHzg/9tfU1dVD6y1dez+JKsB5If/fRrVwhW7fw7b/4ADVFFR6cCI2h1y6GEJj01bGFOE6RcAQB7wGaysblxOsrozdm0DPnfuIodGAniTB/Kq3msD7oHe6o5qawvqxK9frK+ecKFenvhfp4cD5Izly1cbi2WXmlvRCbgaa2uAjCgpsnTmUakTw5morv7vm29o6pQPU5530dd8stnXEECeeOT1cNzH6888y/BIdvbVE05IeGxrS0yfLOVmDPAitnIC0mOysno5yepO2bEN+NatzVrWaKioCMgR5e5OVsckbfr8L55pA+6B3uqOisVi+uyzRi1btpJ9G4AMMtmmxy7pbywWYBSJKcAx5x3jU0GKbuCvTnxZixct7HSMWCymv/31rynPq+smnXIIe1UDyA/zG6N6f+7u8xiFhYX6Zn29AyP60tFjjlFRUVHC41PmUywAuAo5aCArTO1ZHYvFjBbD5JIdk9Vz5y6kcyiQJpe3Ad9cVd/wxQcmz1RWV5W6+kkFkKPMJquprAYAZFZNhaVTDk1eXR2NRnXnbbd1Osa/X5moObNnpTzvwuP88vtYvQIgPzz0evw5jJNOPsXRFuCSVFxcrKNGj054fMo8igUAALnPLjGTrF67doOCwZCRWLlmxzbgn8zt/AJrIB+VFEYV8Ll6gcdOOWnPJKu7lcZvnwUA2WRyTxlTKzoBr2MhLZCeC4/3yUqRI372mX9pxfLlaV87Go3q7zdcn/K8bmVS/REpSrwBIEes2ij9e3r8ZPXZ5441PJr4vnbCiQmPTV8cVRtz6kDO4vMUIFn+ElmFNUZimSyEyTV+/46V1exXDaSjusz1OdWEyWpXtwGvLqOyGoB5ZvesJlkNAMi8gbW2jtkvefvtcCikcXfcnva1X3juWc2fNy/leWOP8auoIO3LA4AnjX8rrHCcKYwBAwfqsFGjzA8ojuO+doJsO/57Q2tQen0mczAAgNxldL/qFbQA76wd24BTWQ2kxwM51Z1y0jt+MllneCBpobIagBM2btyk5uYWI7FoAw4AyJaLvpq6qvnJx8Zr3dq1Hb5mOBzWTTf+LeV5JUWWzh6dvBU5AOSKFetjevrd+PMXZ519rqxUrS4Mqamp0Zhjj0t4/Jn3XD+5BWBXVEwDHWZyDo7K6s77vA14W1tQixYtdXg0gLdUuz+nulNOesdZqw2Swrs85hplRVEF/DGFwu74YAcgfzQ2rtKwYYOyHscu6inZASlKzz0AQGZ9ZbCtAwbbmrk48T6kbW1tuu+eu3XdL3/VoWs+9eQT+mzJkpTnnXWkT+XF3MMDyH3hSEw/eyCo5rbdj5WWlursc881P6gkLrrkEr35+n/iHpu2MKpla2Pq14PX7454Y2ZEbSEpEm3/FY1KUW3/PRpTJGopEmv/c/tjlqKxmCpKpBMP9quq1Ol/AZJJ1TbbJWtQAKTBZHfDxsaVxmLlmqamLVq6dIUWLVqqSISFdEA6PFBZvWbHv3yRmK6qb4g1PTNgjaTexofUQTVlYa1qCjg9DAB5pnG5mWS1LFt2SR9Ft36W/VhACuxjBuSei77q14/vDiY955GHHtTlV16piorKpOcFg0Hd+o+/p4xZ4JcuOC63q6qbW2PauK09IRGTFI1JisUUi1mKxr58PBaLKRprf32NxtpntfcdwOx2XuA9NW/c/mJEsz6L/w3/wZU/UvcePQyPKLmjjh6tPYYM1aKFC3Y7FotJz00O68pTmYNJZfxbEd3wdOcXHP/9mbBOOtini0/wa2At7wvwHv7XwovsEoPJ6uVUVnfW7Xc8qtvveNTpYQCe5IFk9U57JOxaRe3qZHW30gjJagDGGd23uqQfyWrAbZh9QY4YvZ+tQXWWlqxKnDnbtnWrHn7gAV151U+SXmv8Iw9rxYoVKWN+4zCfaipy94eoJShd8I+gFizvXDbynh8V6NDhyfcTB+AN782N6qHX47fa692njy697PuGR5SaZVm66JJL9Kvrfhb3+AvvR3X5yZKPl6mEPlka1U3Pdq0zVjAsPT85ordnR3TXlQXaqx9POABkm8nKapPzigDwueoy17cB36myetc7YFe/cnpgJQCAHGRybxn2rYYpFHkB+ceypO8cn7rK+YF771Fzc3PC4y0tLbr91ltSXsdnS9/pwF7ZXvbb8Z1PVEvSuJdd/+ERQAes3xzTrx4OJexMc90vfqWioiKzg+qg0888S+UVFXGPrdkU0/tzmYdJZFtrTP/3QEihDD1FTdukS28JqWENd+roHLf+z6FNOtzI1PxbJBLVypVrjcQCgB15IJ+6Uz7aU8nqbu7fEBxADjKarDa4shMAkH9OPsSv7pXJZww3bNigx/6ZuNXaQ/ffp3VrU0+4fG2ET3275+7s5KNvRvTq1MR7gHfEjEVRfTCva9cA4KxoTPr5QyFt2BI/TXTgQQfptG99y/CoOq6kpETnX/idhMcfe8v1k1yO+f3jIS1bm9n04JaWmB5JUKEPAMgcU/Nvq1atZa9lAI6odn8+lcpqAEjHcoN7y5CsBgBkU8AnnXdM6urqe8eNUyi0e1vTrVu26K47bk/59ZYlfTeHq6qnLojq5ue61vb1c3dRXQ14VjQm/eHxUNJFJ7/+7e9lubys8Iorf6Sa7t3jHntvblT/+5RFNbv613tdX7CUyIsfRrQpcYMTAEAXWYFyWYFKI7FMzikCwI48kE/1cGW1+3usA8hBjSaT1SUkqwEA2XXmkT6VFiVPnKxatVJPT3hyt8fvvfsuNTU1pYxx1L62hvZxd3Kms9Zsiuna+0MKZ+hz3/RFUX1IdTXgOeFITD9/MKhn3kv8YlB/xpkaMXKkwVF1Tll5uf7vul8kPP6PZ0KKurW/sAMWrYzp+qcys2ApnraQNOcz3hcAIFtMbsFnck4RAHbkgT2rvZusri51/UoAADlo69Zmbdq0xUgsH5XVQGoZrk5KtL8kkKvKii2dcWTq6upxt9+2U8u6jRs36r577u5QjEu+lptV1aGIdPW9idv9dhZ7VwPeEgxLP7k3pFenJU4o7rXPPvrT9TcYHFXXnHXOOdpn3/3iHluwPKbn32c+RpJag9I19wXVlkauujOV9YtWkqxG+vhcA3SMXdrfWCyTWwsCwOcKAzGVFLr6frK1qr5hp4SLt5LV7l8JACBHmbq5tAq7y/IVGYkFAMhf5x3rk9+XfPK84bPP9NLzz3/x97vuuF1bt6RevDViiK39B+/6MSM3XP9USLOXZP4DH9XVgHc0t0mX3xHUpNmJf2Zramp0/0OPqKSkxODIusa2bf3mD39IePz2l8JqCRockEv9ZUJYi1clzwgWFRXpyqt+on8+MUEzPp6rOfMWaMKzz+m6X/5KlZVVHYqzNMN7YQMAvmS0sppkNQAHeCCXulsu2mPJalbyAnCG0X2rDd40AwDyU22lpVMPTZ1QvuO2WxSLxbR2zRo9/MD9Hbr25afkZlX1c+9H9NQ7qT+PFBcX68xvn61/PjFBb77zrt6Z/KH+cettOua445N+3V0TXf9hEsh7m5tj+t5tQU2ZnzhR7Q8ENO6++9Wnr/fu6Q897HB9o74+7rF1m2J68LX8fp16ZUpEz72f/DkYMXKkXn3jLV3zs+t01OjRqq6uVll5uQ497HD94IdX6o1J7+irJ5yQMlZza6ZGDQDYlW2wq+Hy5a5OtwDIUd3c36V6za4PeCpZ7YEnGECOMrtvtfcmtgAA3nPpiX75U3QDn/fpp3r9tdd0+623qKWlJeU1R+1p6+ChuVdV/cnSqP70ROqer9179NAzL76kG2++RUeNHq09hgxV/wEDdPqZZ+mhf47XjTffkrDSctrCaNIEGABnfbI0qnNvCKbsrvD7P/1Zhx52uKFRZd6f/nK9+vWP3x714TfCWr4+fyt+f/9E8kT1gIED9ejjT2rQ4MEJz+lRW6u7739QB44YkfRa6bQZBwCkhz2rAeS6XKisXifJtTMkVSVh2ZndphIAOsRk2x6Te+cAAPJXnxpLpxySugr6+j//UeMfeTjleZYlXfmN3KyqnjI/qmCKz3r9BwzQMy+8pL332TfhOWd+++yEe8JK7F0NuNVjb4V1wY1BLUvRmvn8C7+jsedfYGhU2VFeUaHbxt0tfyCw27HWoHT1PaGUr4e5qrUt8fff5/Pp5tvuUGlpacrr+Hw+/ePW21RUlHj7pxaS1dhB/i4RAbLDVGV1MBjSmjXrjcQCgB15oEt18mR1VX1DRO0Ja1eybamyxPVPMoAcZDZZba4dEQAgv116oi9ldfWC+fMVCqWeNT/+AJ/27p97VdWStN+g5P+uXr1665kXXtKAgQNTXiscTvxcTlsY1dQFrl07DOSdzc0x/eTuoK5/OqxQiqmI0888S7/9wx/NDCzLDjzoIF37s+viHvu0sWOdJnKRnaR6Yt/99tNBBx/c4WsNHryHjjz66ITH24KkJ+EhFBbBY+wSM/NuK1asVizG6zkA8zxQWZ2yDbjk8lbgHniSAeQgk3vM0AYcAGBK3+6WTh6ZIlvdAT5b+uGpXb+OW+3dz06a1P/BD3+oHrW1HbpWKJT88wzV1R7EHGROmrU4qrP+EtSbs5IvILFtW7/6zW/1j1tvi1uN7FWXXX6Fjh49Ju6x596P6On38q+QwLYS/7Dvf8CBaV8v2de0kqwGgKywCrrJ8qfugpEJ7FcNwCk1Xq+s3m63jLabeKB8HUAOWr7CYLKaymoAgEGXnuiXr4sF0ace6tfAnrlZVS1JRQXSkF7x/322bevMs8/p8LVWrlie9PjUBVRX5xpSTt4SjsR0zythXXRzUCs3JP/ulVdU6MFH/6lLv/8DQ6Mzx7Is3Xz7HQk7Rlw/IaQ5Dfn1v9tO8ja3x5AhaV8v2ddsbk77cgCADjA558Z+1QCcUl3q+kXw3q+s7ub+JxlADmptbdO6dRuMxKKyGgBgUr8eXauuLvBLPzg5d6uqP7ffoPg9Lnv17q2SkpIOXWPlyhVavz71vnVUVwPOmP1ZTGdfH9QdL4UVTrFOftDgwXr+5Ykac+xxZgbngJru3TX+yafUs65ut2PBsPTTe4Nq2ubAwBySpAu4Fi1cmPb1kn3N6qb8WggAAKaYnHMzuaUgAOzIA0W/HaqsdnWy2gNPMoAcZeom02RLIsCNUk7NMXcHZNylJ3W+uvqso3yq65b7mxX2r43/BDVv26ZtW7d26BpzZs3u0HllxR0eFoAMaAlKf3s6pAtubNOC5alvNI4aPVrPT3xFewwZamB0zurXv78effxJVVZW7XZs1caYrrwrqM3N+XFzlmzP6pkzZqR9vZkzpic81hZS3jyvyBy2xgVSM1pZTbIagEM8sJ3ybnlof0dOcpNupSSrAThj+fLVOuCAvY3Eskv6KbL5UyOxAADo38PS10f69OIH6d1rlxRK3z0xd/ZoTaa4IP7jGzdu1N3j7tTV1/5fymvMnvVRh2J976R4H9MAZMN7c6P64+MhrVjf8SzPu5Mm6aB995Ft2/L7/bJ9Pvl9Pvl8vu1/9sv2tR/z2T75/NuP2b72x/w+FRUVqaSkRMXFJe2/l5SouLh4+2PFKi4p+eLPJSUlKtr+e0lJaftjpaUqKSlRYWFhFp+ddsP33FMPj39M5551hpqbd+5PPWtxVBffHNRdVxSoe2VuL1xKVlk9Z/YsfTD5fR162OEdutaC+fP17qRJyc9ZEdOIIbn9nAKAaSYrq5fTBhyAQ7q5v+h3tzbgnktWe2BFAIAcZXKvGbuUZDUAwKxLT/Rr4pSIImlsl3zesX5Vl2VvTG5SmiQfdN/dd+mC71yk7j16JDwnHArp6QlPpoxzxD4+7dM/d/f/BtyiaVt7NfVLH6Y/kROLxRQOt89NBIPBTA8tLT6f74vEdmlp6RfJ79LSUhVv//3zZHjpDgnuQEGBAoHADr8KVFAQkN8fUKAgoIJAgQIF7Y8HAn5179FDv/vjn/Sza36qaHTnN4oFy2O68B9B3X1lgfp2z93kqs9OvKAhGo3q6h9dqX+/8ZbKysuTXiccDuvqH12ptra2pOd9OC+qEUN4PwCATLJL+xuLxZ7VAJzg98VUUezqZHVE0m77o5GsBoAOMtm+xy4baCwW8hMt4gDsakCtpRNH+PTylI59qKkqlb5zfO7vVf254oLECZht27bplpv+oT/8+S8Jz7nnrnFa3tiYMs73T8yf5xRwyitTIrrh6ZA2dKyDv6tFIhFt3bJFW7dscXQcjevaE9Z3XVGgoX1yM2FtWZaS7UfTuGyZzjnzDP3tppu15157xT1neWOjrrvmp5r10cyU8aYvSmP1GACgQ3ylA4zEaWlp1YYNm4zEAoAdVbu/O/W6qvqG3W50PZes7lFBshqAM5YvN/fy6KvY01gsIB6S2UB++t7XfXplakTRDrwGXPw1v0qLcjMhEU9JUfLjj/3zUY04+OAvWvTuudde6lFbq1WrVmr8I4/oX/uhxgAAIABJREFU1pv+kTLGYXva+spgquiAbFm1MaY/PB7Wux+7fgLHk9Ztiunim4O6/QcB7Z+Dr2VfO8inJ95OPic166OZOvmEr+q8Cy7UqCOO0H77H6CCQECzPpqpqVOm6KH779O2bdtSxgr4pIu/ypYQAJBJlq9YtqFktck5RADYkQdyqHFfID2XrK6rcv0TDSBHmays9lXGX4kPAEA2Day1deLBPk1MUV1dW2npnDH5NYleXpz8eDgU0o+vuHynxyorq7RpU1OHY7BXNZAd0Zj05Nth3fpCWM3JOy+jizY3x/S924K6pj6gM470ycqhNU3Xnu7XwhVRTV2QvOI5HArpofvv00P339epOLYl/fHCAh2+V+4l/AHASXbFcMky89pqcg4RAHZUVxVyegipxM1Bx3t1XqNkfY0cVlEcUXEBrZAAmLdi5RpFO1JqlgG+iqGSxYQ1AMC8y07yyU6RXLjsZL8K8uxtqqw4/YxLOonqEUNs9iYFsmDRyvb21H99ikS1Ka1B6Y9PhHTprUEtX+/a6aW0+X3S3y4pUF237Gbgf3amXyeO4P0AADLNV2mui2Hj8pXGYgHAjmorXV/wuybeg7tNMVXVN4SanhmwUVJ11ofUSbWVYTWsLXB6GADyTDgc1ooVq9W3b132g9kF8pUPUmTzguzHAgBgBwN72jphhK1XpsZfINq/h6VvHpZ/+yrXVlqqLJE2NWfn+pd9Pc+y/4AhAb/0y2/7FQxbCkdiCobU/nvEUigcUyis9l8RKRiWQuGYwl/8uf3voR3+Ho7EFAxbCm7/8+fnBMOWQpH2r20LtV8vHI61f12kPXa+mTI/qtP/2KarvunXt4/250SVdXWZdMv3A7rgxqDaslC08r2T/Dp7NO8H8BZLOfDDjbxgsothQ8MKY7EAYEderaxOdAe8XC5OVvesDJGsBuCI+QuWmElWS/JV7EWyGnABpl6Qjy47KaB/T2uLu3f15acE5M+/XLWKCqRLTwroxn9l/oPfVwbbOnQ4VXRANvTvYenLd3Pn3tVjMSkclUKh9kT554nsYEQKh6VQJKZQqP3vXybQYwptT4IHw9uT358n2SPt1wpFrO1f035ucHuyPbQ9qf55Qj4cialt+9/DkR0S7F/EkSJZaGLXEpT+MiGs16ZH9bvzAurXw/t3Vnv2tfW7sQFd91Bm3w8uPN6vK04hUY3Oy78lMUB6TFZWz1+wxFgsANhRT/dXVjfGezDRXfBSSftlbyxdU+f+JxtAjpo3b4mOPeZwI7Hsyj2lxheMxAK8hEkYIPsG1VmqH+XTB/Oj8lntW7v5bKl3jZXXrUnPHu3T+s0xPfbfcEYq6moqLJ15pE/fPjoPs/9AnrEsKeCTAj5LJe2P7HqG+UHtIhrTF4nstu2V6LtVjoeVOMn+RQJ912r19j8/OSms84/zq2eV8//WrjpppE9zG2N6+PWuz08V+KVfnxvQaYfyXgAA2WSysnrePJLVAJzRs9L1ldXL4j2YKFkd92S3qHX/kw0gR82bt9hYLJM30QAA7OrX5wacHoLrBHzSVd/069xjfLrzpbBemBzpVCXisL62zjvGp5MO9uXd3t8A3Mu22hOnBX5LpZJ2r0j3fpI5k378Db8WNEb1v087X5JeW2nppssKtO8AnlsAyCa7uJesQKWRWGvWrFdT02YjsQBgVx6orF4a78FEZRGuTlbXVbn+yQaQo+bNN5msNteeCAAAdFxtpaXfjg3oX78s1DH7d6zS3LakY/a3df9VBXrq5wX6xmEkqvNFjJYgQE7y2dL13+18a/Mj9rb1xHUkqtEBvI8AXWZyjs3k3CEA7Cjgj6lbqevzp3GT1cnagLuWB8rYAeSopUtXqLW1TUVFhVmPZRf3lhWoVCy0KeuxAABA+gbVWbr5ewX6aHFUNz0X1oxFu1fXlRRZ+tbhts4Z7c+JvVoBAF+qKGl/Hzj/xjY1t6U+v7pM2n8PW+cd49fBQ/N3Ww1kB4ujgMRoAQ4gH9RWhGW5e9ohKGl1vAOebAPugTJ2ADkqEolq0aKl2mefoUbi+Sr3VHjdB0ZiAQCAztl/sK2Hri7Q27OjuuX5kBatjKlPjaVzj/HrW4fbKi1y96dFAEDnDelt6cXfFGpbW3u1tW1Jtm3JtmPyWZJlW7ItyW/HVFbM+wHyj8snzZEn7ApzldXz55OsBuCMuirXF/o2VtU3xF1e59FkteufcAA5bN78xSSrAQDAbkbvZ+uofQs1Z0lU+w6yZTM5CwB5oXulpe67PbrrmwBvCgDgFKOV1SSrATjEA4W+CXPPiXoONcrFO6IUBmKqKok4PQwAecpkOx+TN9NAtjAtByCf2Jb0lcEkqgEAyBWp2mtTOQy4nF0gX/lgI6HC4bAWLXL1DqsAcpgHCn0TvkDGTVZX1Tck7BvuFrXuXyEAIEfNm7fYWCyS1QAAAAAAAEDn+CqGSlaiBrOZtXjxMoXD5C0AOMMDldXpJau3c3UrcA/0XgeQo0y287HLh0lWspdqAAAAAACAjklVKQ7kGlqAA8gXHsibpt0GPOkXuYEHytkB5KiNGzdp7doNRmJZ/hLZpQOMxAK8IsbsCgAAAAC4A23Q4XK+ij2NxTLZjREAduWBjtS5V1ntgXJ2ADnMbCtwczfVyCMZzPeyRxsAAAAAAHAjo5XV86isBuCcOvcX+XaqsjphhtsNqKwG4CSTbX18FexbDQAAAAAAAKTLbBtwKqsBOKOsKKqSwqjTw0gl9yqr66qorAbgHCqrgeyhyzcAAAAApIfPUcDurMLusgprjMRqatqsNWvWG4kFALvyQIHvpqr6hs2JDno2WV3r/iceQA6bb7Ky2uAKUAAAAAAAACAXmJxTMzlXCAC78sDWyUlzzp5tA96jPCw72egBIIsWLV6qcNjMG4Bd2k+Wv9RILOBzrMoHACAzeEsFAABwhsluhSa3DASAXdVVub7AN2nOOVm6d5Uk16bibbs9YQ0ATgiFwlqypNFQNEu+iuGGYgEAAAAAAADeZ3S/aoNbBgLArmpztbK6qr4hKml5xoeTQT3dv1IAQA4zeRNq0wocAAAAAAAA6DCzyWoqqwE4p879Wyd3urJacvm+1R7owQ4gh5ls72OybREAAAAAAEAmWE4PAPnL8stXPtRIqGg0pgULPzMSCwDi8UC+tEvJalfvW92LymoADjJZWW1yJSgAAAAAAHCHmNMDADzKVz5YsgNGYi1dulytrW1GYgFAPL26uT5f2rk24B35Yqf1rQk6PQQAecxoZXUFyWoAAAAAAACgI4y2ADc4RwgAuwr4YqqlDbhz+lW7/skHkMNWr16nTZu2GIllBcpkl/Q1EgvAziz61gEAkqDiDQDgBrGYM+9IfFyCW5ndr9pc90UA2FXvbiHZ7n5DjklanuwET7cBp7IagNNoBQ4AAAAAAAC4i200WU1lNQDn9K1xfWHvqqr6hqQJXU9XVncvD6swwDp2AM4x2gq8ck9jsQAAAAAAQOoOGu4uZALyl6/C3Dza/AUkqwE4p2+16wt7UxZGp0pWN2RoIFlhWZ74JgDIYfONJquprAYAAAAAAACSsQqqZBfXGYm1bVuLGhtXGYkFAPF4oLI6Za45abK6qr5ho6SNGRtOFvRz/zcBQA4z2ga8gmQ1AAAAAAAAkIzJ7oQLFixxbM94AJA8UdS7KNUJqSqrJWlhBgaSNexbDcBJ8xd8pmjUzA2pXTZQlr/USCzkPj5GfYkPlQAAAAC8jk81wJd8VfsZi2Vyi0AAiMcDldUp88zeT1ZXu/6bACCHtba2admyFWaCWbZ81QeZiQUAAAAAAAB4kL/mYGOxTHZdBIBd2bbUq8r1edI8SFZTWQ3AYSZvSk3ebANuRSE0AMBLeN8CAAAwy2yymspqAM7pVRWS3+f6D515kKymshqAw0y2+/HXjDQWCwAAAAAAAPASu2ygrMLuxuLNX0CyGoBzPLBfdXNVfUPK1rSeT1bXVoYU8Lt+1QCAHGaystpXfYBk+YzFAwAAAAAAHsD0KCDJbFX1ihWrtWXLNmPxAGBXHtivelFHTvJ8stq2qK4G4KxPDSarLX+pfJV7GYsHAAAAAAAAeIXJZLXJOUEAiMcDldUdyjGnTFZX1TeskbSly8PJIg98MwDksMbGVVq/fqOxeOxbDQAAAAAA3MCyunYcyDRftbl5s5kz5xqLBQDxeKCyOjPJ6nQu5hQPfDMA5Ljp0z82FotkNQAAAAAAALAzq6BKvoohxuJNnz7HWCwAiMcDxbz5k6zuV+P6bwaAHDfN4M2pr2aksVgAAAAAAMD92LIakPzVIySZKecPhcKaPWe+kVgAEI9lSX3cv01y/iSr2bMagNNMVlbbxXWyS/oYi4f8FGOmAwAAAAAcx0czoON8BrsRfvzxfLW1UUQHwDm1FWEV+F1/p5BHyWoqqwE47JO5i9Ta2mYsHq3AAQAAAAAAgC+ZnC+bPsNc4QoAxOOB3GibpMaOnJgTyeq6ypACPtevHgCQw8LhsGbN+tRYPJMrRQEAAAAAAABXswPyddvfWLhp00hWA3CWB1qAL66qb4h25MScSFbbttS7m+u/KQBynMkVlX72rQYAAAAAAAAkSf6qfWX5Co3FmzGTZDUAZ/Wrdn1ldYdzyx1KVlfVN6yQ1Nzp4RjQt4ZkNQBnmdy32lcxXFagzFg8AAAAAADyUYxmjoAn+AwWdnz2WaM2bNhkLB4AxOOBvGhmk9XbLerEQIzp6/4VBABy3IyZnygaNfQp1rLlqx5hJhYAAAAAAADgYib3q55msGAFABLxwJ7VWUlWu7oVuAdWEADIcVu2bNPChZ8Zi2fyJhwAAAAAAABwK5PzZNOnzzEWCwAS6ev+PavzL1ndz/0rCADkAbP7VpOsRufRyq7jLMvpEQAAAAAAgETsskGyCmuMxTM5/wcA8dSUhVVcEHV6GKnkX7J6YA+S1QCcN22auZWVvm4HSJbfWDyg00j2AgAAAEBWsSAZ+cxkQcfGjZu0ZEmjsXgAEM/AWtfnREOSGjp6cs4kq3tWhrywigBAjjO5stLyl8hXtbexeAAAAAAAAIDb+GtGGotFVTUANxhc2+b0EFL5rKq+IdLRk3MmWW1Z0iCqqwE4bPny1VqzZr2xeLQCR7awKB8AAAAAco/pCmy2VYIJPqP7VZOsBuC8Qe6vrE4rp5xOsrpRkqtT9YN6unp4APLEtOnmWoGTrEa+osUdAAAAAACwCrrJVz7YWLxpJKsBuMAg91dWZydZXVXfEJW0OO3hGERlNQA3MLnC0uTKUSBXkfcGAAAAAMCb/DUjJJkp4W9rC+rjj+cbiQUAyQzO48pqSVqQ5vlGDaayGoALmNy7xi7qKbukr7F4QDx0dQMAAAAAAE4w2XVwzsfzFQqFjcUDgHiqy8KqLOnwdtBOSSufnG6y+tM0zzeKymoAbvDpp4vU3NxiLJ6/+0hjsQAAAAAAAAC38NWYmxebNs3c1n8AkIgH9quW0swnp5usdvWGDHVVIRUXRJ0eBoA8F4lE9dEsc2t7aAUOAAAAAECOirFxEZCQXSB/t68YC2eymyIAJDLY/ftVN0v6LJ0vSDdZ/Uma5xtlWdJAqqsBuIDJfatNtjsCAAAAAADuQ04b+cjfbT/JLjASKxaLacYMV6dHAOQJD1RWz62qb0jrziTdZPVcSa6+9fHANwlAHpg23VxbIF/5MFmBcmPxAAAAAAAAAKeZ7Da4aPFSbdq0xVg8AEhkkPsrq9Ou5EsrWV1V37BNaZZumzaoh+u/SQDywEcfzVUkYmhbAsuWv3qEmVgAAADYSapKNirdAAAAssNkt0GTXRQBIJnB7i/azW6yejtX97oY1NP13yQAeWDbthbNX7DEWDz2rQYAAAAAAKZZltMjQD4zmqxmv2oALlBdFlZlScTpYaSSdh65M8lqV78qU1kNwC2mTzPXCtxfM9JYLAAAAAAA8kWqDhluSdbSyAP5xi4fLKug2li86dNcnRYBkCc8UFUtUVkt9eoWUlHAUOtdAEjC5IpLX/X+kh0wFg/IJtqlAgAAAACAZEwWbqxfv1FLl60wFg8AEvHAftXN6sR20jlXWW1b0oAenlhZACDHmdzLxvIVU10NAAAAAACAvBDoOdpYLParBuAWg9xfWT23qr4h7VKkziSr58rlnWU88M0CkAdWrlqrlSvXGIsXqDvGWCx4n6vfyAEAAAAAOcElXdKRayyf/LVHGQs3bbq5rf4AIJnB7q+s7tTqnrST1VX1DdskNXQmmCke+GYByBMmV176e44xFgsAAAAAAABwgr/6IFmBCmPxqKwG4BYeKNbt1FbSnamsllzeCtwD3ywAecLovtUVw2QX9zYWDwAAAAAAuATts5BH/HVjjMVqbW3TJ3MXGYsHAIlUl4VVWRJxehipmKms3q5TmXFTBrFnNQCXmDbNbJsgkzfrAAAAAAAAgGmBnua2wps161OFw2Fj8QAgkcHeKNSlsvpzvauDKvCznBCA8+YvWKKtW5uNxQvQChwAAAAAAAA5yi7qIV/V3sbimeyaCADJDHL/FsjNkpZ05gtzMlltW9JAqqsBuEA0GtO06eaqq/21R0q231g8IB9YTg8AAAAAADIkRr9weJy/5xiZ/KT+4ZRZxmIBQDIe2AJ5blV9Q6duNDqbrJ4rl++E4oEVBgDyxKR3phiLZflL5a8ZaSweclfM1e/yUsztAwQAAAAAg/iEhHxhsqtga2ubpk6dbSweACQz2P15z05vId2pZHVVfcM2SQ2dDWqCB1YYAMgT70wyl6yWzO7bAwAAAAAAABhh+eTveZSxcJMnz1QwGDIWDwCSGdzT9XnPTnfl7mxldZeCmjCkzvUrDADkiaXLVqihYbmxeP66McZiAQAAIDmagQAAuoK3EeBL/uoDZQUqjcWb9M6HxmIBQDI9KsKqKI44PYxUHElWd7qc24ThvVqdHgIAfMFkK3BfxXDZxb2MxQMAAAAAAACyzW+wBbhkdj4PAJLxSM7TbBvw7VxdWd2jIqxupa5fZQAgT7w9yexKTNM37wAAAAAAwEG08kAeCNSZ2/puyZJGNTauMhYPAJIZ3tv13aSbJS3p7BfnbGW1JA3v7YmVBgDywJQps9Taau4NxeTNOwAAAAAAAJBNVmF3+ar2MRbPdOEJACQzzP35zk+r6hs6vXKuq8lqVy/ZG9bL9SsNAOSJtragPvjwI2Px/D2OkGy/sXgAAAAAAABAtgTqxkiyjMVjv2oAbjLc/fnOLnXj7nSyuqq+YZukhq4EzzaP9HAHkCdM7nNjBcrkrznYWDwAAAAAAIDdmMstIscFDG5519rapqlTZxuLBwDJVBRHVFcVcnoYqXQpWd3VsrtPJA3s4jWyxgM93JEnLMtSdbdK1dbWqHv3am1rbtaaNeu1Zs16BYOuf5FBhrwzaYr0S3PxAj3HKLx2srmAAAAAAADAEa5ufwl0leWTv/YoY+EmT57JnG2eCQT86tGjRrW1NaooL9W69Ru1Zs0GbdiwUdEor7BwlkdynV3aOrqryepZkr7exWtkTZ/qoEoLo9rW1pVu50B6hg4dqGOPOVz77jNUtbXtb3A9elTL74//49bUtPmLxPWyxpV6e9KHev/9GWprCxoeObJt6bIVamhYrgED+hiJ5+85RprzVyOxAAAAAAAAgGzwd9tfVkGVsXi0AM9dgYBfhxyyv44Zc6j69+/TPn/fo0bdulXIsnZvBRGJRLR23cYv5u8//XSR3nzzfX0yd6EDo0e+GuaNLtKzuvLFXU1Wz+ji12eVZUlDe7Vp5mfFTg8FOczns3XQQfvquGNH6dhjD1P/fr3T+vqqqgpVVVVo2LBBkqRzzj5VLS2teve9aXrjzf/pv//9QE1Nm7MxdDhg0jtTdL6hZLWvci/ZxXWKtqwyEg/eEku5KNTdq0bdPToAAAAAAJAp/rpjjMYzuZUfsq+8vFRHHzVSxx13hI4+aqTKyko6/LU+n091Pburrmd3SdLxx43SD684XytXrdWbb76vN978nz78cJbC4XC2hg9omPv3q95QVd/QpW2ju5qsnt7Fr8+64b1aSVYjK2pquukH3z9Hp5x8rKqqKjJ67eLiIn31+CP01eOPUCQS1dSps3XX3Y/p/cmuXh+CDnh70oc6/7xvGovn7zlawc+eNBYPAAAAAAAAyCST+1UvWdKoxkYKP3LB/l/ZU5dffp6OGHVQwq6nndWrrofGnnuaxp57mrZubda/X3tHd9z5T61YsTqjcQBJ2rO36yuru5y46upP6CJJWySVd3Ug2TLMG73c4SHFxUX67sVn6uKLzlBJSfYXQvh8tg49dH8deuj+eufdKbrx7/dr3rzFWY+L7JgyZZZaW9tUVFRoJF6g5zEkqwEAAAAAQFbs3jQXyCyrsEa+bvsZi/f2JFqAe13//r119U8u1oknHG0kXllZiU6vP0GnnnKsxo9/Xnfd87g2bdpiJDZyX1Egqn7dXb9lbJeT1V3azLmqviEmaWZXB5FNw73Ryx0e4PP5dPa3T9Hrrz2sH15xvpFE9a6OOnKknv3XOP31L9eqV69a4/HRdW1tQX3w4UfG4vlrj5KszK4cBAAAAAAA7sJWSchVgZ6jZXJZBPtVe1dNdZV+/asfauJL9xlLVO+ooCCgiy46Q/957WF99+IzVVhYYHwMyD1De7XJdv/KMGeT1ZkaRDYNqg0q4Od2DV3zlf2G6+UX79Vvf/Mj1dR0c3Qstm3pm9/4ql6d+ICuuPw8WZb7X6mwM5P73liBMvlrRhiLBwAAgJ3xaRQAAKDz/AZbgLe2tmnq1NnG4iFzxo79hl7798Mae+5pGW/5na6K8jJde82levWVBzVq1EGOjgXe54H9qiWXJKtdvW+1z45pSE9PfDPhUqeccqwefeTvGjiwr9ND2UlhYYGu/OEFuu3W3zhS5Y3Oe2eSuWS1ZPamHgAAAAAAAMgIy95eWW3G5MkzFQyGjMVD1wUCfv3pjz/Vr395hUpL3TVH3quuh+69+8+64PxvOT0UeNhw9+9X3SxpXlcvkvOV1ZJnVh7AZSzL0k+uukg33nCdq1t2HH/cKD3x2M3q06en00NBBy1dtkINDcuNxQvUHWMsFhCPxS5mAAAAAAAgTf5u+8sqqDIWjxbg3lJTXaWHH/ybTq8/wemhJOTz2frFz3+gP/7hagUCbNWI9A13f37zo6r6hmhXL5KJZPUnklz9bHlg5QFcpri4SLfd+htd9r1znB5KhwwbNkhPT7hdIw/ez+mhoINMtgL3Ve4lu4jFDAAAAAAA5Cz2nUAO8vc0W4Bhcr4OXbPn8MF6+qnbddBB+zg9lA454/QT9dCDN6i6utLpocBD/L6YBru/c3RGCpq7nKyuqm8IS3L1Rg5UViMdVVUVevyxm3X8caOcHkpaunWr1IMPXK+TT6aK1gvenmR2paa/zlzLJAAAAAAAkCEkoZHHAnVjjMVasqRRjY2rjMVD5x1xxAg9/tjN6tWr1umhpGXEQfvq6Qm3q1+/Xk4PBR4xqEdQAZ/rbwQyslV0JiqrJZe3Ah9S1yY7U/9S5DS/369bb/619hw+2OmhdIrf79df/nSNDjhgb6eHghSmTJml1lZzC2kChleiwvtibr8Pcvv4AAAAAABAp1mFNfJ1+4qxeKYLS9A5ewzur1tu+rWKi4ucHkqn9O7dU+Pu/L3r9teGO3mka7Q7Kqu3c3WyuigQ1YDuQaeHAQ/4f7/6oQ45ZH+nh9ElBQUB3XHbb9SrrofTQ0ESbW1BffDhR8bi+WuPkiz2RQE6Y3ZDTI3ryI4DAAAAAGBKoOfRkixj8div2v0qK8s17s7fq6ysxOmhdMmQPQbo73/7hWzb3P9veNPw3q7vGh2SNCcTF8qLZLUkDevliRUIcNB5Y7+ps876utPDyIiamm66447fqaio0OmhIAmT++BYgXL5aw4yFg95JsfvrddtiumSW4JauYGENQBgd7w7AEBui3rkhd6tw8zxj4vIIpP7Vbe2tmnqVFfvdJr3fD6fbr7pV+rfv7fTQ8mIMWMO1U+uutjpYcDlPJDX/KSqviEjlcKZSlbPkhTJ0LWyYjj7ViOJUaMO0s+v+77Tw8iovfcaor/+5VpZFh8L3OqdSeaS1ZIUqDvOaDwgl6zc0J6wXtPk1ikgAAAAAJn2wbyo7nwpnPScdz5q0eZtUUMjAvKE5d9eWW3G5MkzFQyGjMVD+n5x3fd1+GEHOj2MjLr0km/rtFOZr0V8liUNc39eMyP7VUsZSlZX1Tc0S5qXiWtli0d6u8MBdT276+abfiWfL/c2Nj/xhKN10XfOcHoYSGDpshVqaFhuLF6gz8nGYgG5qHFde8J63WYS1gASC0ekba1ShDlrAAA8KxaT7nk1rO/fFtTGrcnv/zdsiWjc800KhfPzcwI1EsgGf+0oWQXdjMWjBbi7nXbqcRo79htODyMr/vD7n2jo0IFODwMu1K8mqOIC108sZKzrdiY3MJ0hae8MXi+jPLACAQ656scXqaK8zOlhZM0Vl5+n55//j9ZvaHJ6KIhj0jtTdP6APkZi2aX95Ot2gCIbZxqJB+SihjUxXXprUA9cVaBuZczKALmmJSitXB/Tig3tv1ZuiGlLS0xtIak1KLWFvvxza0hqC8bafw+1H2sN7pykLiqQyooslRZJZcWWyoqk0iJL5cVqf6zIUllx+2NlxVJ5saV+3S317W7Jzr11lAAAeMKmbTH98uGQ3vm44xPEDatCeuiVTbrk1CraXgMZUNDnVKPxTG7Vh/QUFRXqmp9e4vQwsqawsEA/u/Z7uuR7v3B6KHAZj+Q0XZusHpvB62VUeXFEfWuCalxf4PRQ4CLDhw/Waacd7/Qwsqq0tFhXXnmBfvu7W50eCuJ4e9KHOv+8bxqLV9D3FLWQrAZ2snh5eq2+Fq+M6dJbgrrvqgJVlTIVBXjJtla1J6I/T0ivb/+1ckNMyzfE1JSicipdrUGpNRjTus1SOjtJBvz05h6sAAAgAElEQVRSv+6WBva0NajO0sBaq/33npbKi3ndAQAgWz5uiOqn94W0ckP69wQzFrTp+Xe26ptHOVQQkZ+F3chFtl+BPicYC7dkSaMaG1cZi4f0XPSd01VbW+P0MLLqyCMP1qjDD9L/3s9YR2XkgL37uL5bdExSxhINmUxWu/4nad9+rSSrsZNrf3qJbDv3J/zOPOMkPfLos1q8eJnTQ8EupkyZpdbWNhUVFRqJF+h7slpm/0l8ioVi/B+QpI8Wtemx17ek/XULVsR02W0h3ffjAIkjwIWiUWnxqpg+XhrVJ0uj+rghpoY1MW1u9sZrXyjcPv7FqyLSRzsfqyn/MnHd/svWkF6WelXzWgQAQFdMeCeiG54OKZR8i+qkXpuyTbXdfBq1b3HmBgbkmUDt0bIClcbivT2JFuBuVV1dqUu++22nh2HENddcotPPuEIx5uuw3b79WpweQioLquobtmbqYplMVru+VG/ffi16dWaF08OAS4w6/CAdeeTBTg/DCJ/Pp2t/eql+cMX/c3oo2EVbW1AffPiRRh99iJF4dnFv+WtGKLx+qpF4gJt9vKRN973Y1Ol9ZT9dFtVlt4V05+UBVdESHHBMLCYtXRvTxw3tSemPl0b16bKoWoJOjyw71m+Jaf2WmKYu2Pnxum6WDhlua+RQW4cMt1XXjdclt2C+CQDcrSUo/f6xkCZOiWTkeo+/vlk1FT4N70/BDNAZgb6mW4CTrHarKy4/X6Wl+bH4Z++9hujUU47VCy++4fRQ4AJ+X0zDe7u+sjpjLcClDCarq+obNjY9M+AzSQMzdc1M27ef67+5MMSyLF1zTe7udRHPMcccppEjv6IpU2Y5PRTsYtI7U4wlq6X2m36S1fA8q2tJmPnLQrrnhc4nqj/3cUNU59wQ1M2XFWh4HxJDgAkr1sc0pyGqT5Z+WTm91fULjrNv1caYXpgc0QuT2yfa+3Xfnrwe1v6rewWvUQAA7GrJ6piuvjeoxSszt7IoEpXuebFJ155TrbrqTNYJAXnALlCg19eMhWttbdPUqbONxUPHDRjQR98+6+tOD8Ooq378Hb3670kKBtPbrg65Z2hdmwoDrl/17M5k9XbT5eJk9ZCe7d/gthATNfnu8MMP1N57DXF6GMZd8t2zSFa70DuTpki/NBcv0Odktcz6nRTrYpYOOc31t0NdsHhFSOOe26hQZgontGJ9TBfc2KbfnxfQCSN8mbkogC9sbZEmz4vo3Y+jeu+TqNY05fIrVOYsWxfTsnUR/eu99he7wb0sHTLM1iHDbB081FZlKZ+JgB3FYlLTtvY95tdtiqlpW0zBcHtb/lBYCoZjCkW002OhSEzB0PbHIlI4IhX4peICqbhQKi6wVFIoFRdaOz22058LpbIi8TMJOODVaRH9bnxIzW2Zv3ZLW0zjnmtPWJcV25kPAOSoQM8xsgLm9n2fPHkmiUGXuvCCevn9+bXgp3fvnjrpxNF6/oXXnR4KHOaBFuBShreGzvRP+wxJ9Rm+Zsb4fTHt2btVHzXkR+sIJHbcsaOcHoIjDj/sQJWUFKu52RMvdnlj6bIVWrx4mQYP7mcknl3UQ/7uhyi8drKReICbNKwO6fZnN6otlNlkV2tQ/5+9+46PozoXPv6bma1arXqXZcm9d+OObWwDBkNCDCa0JJDk5iaBtJt237zvTW5uDQkkgZBGEggJ3cZUW8YN9957N5Jsyepd26a8f4xsTGgqu7O72vP9fPzZ1RrvOaxmZ2fPc57n4QdPhThxweAbn7Ihi/VmQegxw4BTF3W2HNXZckzn4Dm911UQBDhXZXCuSuPFjRqSBEMLZWaMkLnpGkVUhhD6NN2A6kaD2maDupbOYHSLQV2z+Vh9C9S2GNS3GFE917gckJsmkZdu9qDPTTfv56VL5KWZP3tc0ZufIPQlTW0G//uyyqq9Ydq9+hFqmzT++HoT31qSjk2J/Get2M4n9AX2frdYOt47G8TaWKyaN296tKcQFQsWzBTBaiFeqkTHdGZ1WCcXCaOLfCJYLSTsh53DYWfWrMmsXr052lMR/sHK0g089ODnLBvP3u9WEawWEs7FWpUnXmnEH4jcMs5Tq1VOXtB5+It2vG4R/BGErmrpMNhxQr+SPV3XIpZbI8kw4OQFnZMXdJ5eozK0UOKWKQqLrlHIShXnLiE+6QZcrDc4W2lwtkrnbJXBmSqDd6t1AnGQMOUPQlmNQVnNR5//kt2Q3xnAzk2XKMyUGFooM6yfRLZ47wpCl6zep/E/L6k0tllzrXG2MsSzq1u4/6ZUS8YThHgmKS7s+QssG0/TNNas3WLZeELXjRo1hLzcrGhPIyqunTUZl8uJ3x+Bsh9C3IiDzOoLaYvL6sL5hAkYrI6LHQlCBI0cOZj8vOxoTyNq5s+bLoLVMai0dKOlwWpHwU34DvwYjMjuJBeEWFHdoPL4K420+7u+KJXmVchNVzhZHuzWWFuP6dzz8yCPfcXBwHyxcCwIH8Yw4FiFGZjeelTn0Ls6usiejppTFw1++arKr19XmTZM5papCvPHKbgc0Z6ZIHyQYUBlg2EGoyvNoPTZKoNzl+IjKN0bbT447TM4XfnB65m0ZIlhhRJD+8nmbaHEwDwZe2JVzxSEj1TXYvDfL6qsP2j9d+Bdx/1kpyksmm5daWNBiEe2vHlINo9l4+3ceZCGhmbLxhO6LlGrogK4XE5mTJ/I+ne2R3sqQpSkJWkUZsT8F5uwx4LD+rUlbXFZZdPy4kqgIJzPG05xsCNBiLBE/rADmDtnKooio4l6mjHl7LlyTp06z9ChAywZT3JmYsuegVojNi4IfV9tk8avlzXR2tH18166V+E7d6aT7lX426pmdp/o3ma38hqD+x4J8N9fcHDdWNGjThAuO1tlsGK3xsrdGlUNIns61ug6bDuus+24TpIzxIIJCrdOUZg8VBbtDYSoUTU4Wq6z97TOntM6B87ptIs96B/Q1Gaw86TBzpPvXe/YFBiQe1UAu/M2wyve0EJieXOnxs+XqbR09O7aY/wQJ0fPBwmp3X+eFdvbyU6zMWWEqOcvCB/FYXEJ8JWlGywdT+i6+QlaFfWy6xfMFMHqBBYnMczd4X7CSOyx3UEM963OTlHJSVGpaRHbixPV/PmJHaxOTfUyadIYdu06GO2pCP9gZelGy4LVAI5+t4pgtdDnNbbqPLasgea2rgeqMzoD1ZmpCgD335yK1yOzfm9Ht8Zu98N3ngzywPU2vnqzDae9W/9cEPqMmiaD0j0aK3abZaeF+NARgDd2aLyxQyMvXeLmaxRunaowME8EuYTICoTg8Ls6+86YwemD53X83StyInRSNThdaXC6UmPFVY9npUpMHCQzdZjMNUNlinPE+1rom6qbDP7z+RCbj/bu+sPjkrnn+hQmDHGy96Sfv6zoWSbms6tbyExVGFTQvS8GXQ2NGzG6D1ASpxihCyRbEra8eZaNp6oqa9ZutWw8oesKC3MZNmxgtKcRVXPnimSzRBYn1aF3hvsJEy5YDebOhPVHvdGehhAFmRlpDE/wDzuAWTMmiWB1DFpZuoFvf+t+y8azFy6EAz8CXbVsTEHoCqPLyzEfr7lN59dLG2ho6frFfWaKwrfvTCczRbnymATcMcdLapLMa5vbujU7wzD7WK8/qPGTe+xMHCyyrIXE0O6HNfs1VuzW2HNKR4/RxVMAu00iLVkm1aOQmiyTmiyT5JRRZLApEooCiixh67y98rMMiiKhdN4ahkEgaBAIGfg7bwNX3fpDBoGg/r6f2zp0Wtr1MJ31IudSo8FTq1WeWq0ysr/M7TMVPjVNwSH2/wph4A/CgXNm5vTeMzqH39UJisvTiKprNli9T2P1PrMccnaqxJShZuD6mqEy/bJEZEmIf8u2aPzy1VCvKzGMGuDkvhtSSPWY1/GThrmoqldZuaO928+lagZ/fL2J79+dQXaa8sn/IEJiNagtJDZ73gIkxW3ZeNu276e5udWy8YSumzlzUrSnEHXp6amMHDGEw0dORnsqQhSMiv3MaoM4ClbHtNFFfhGsTlD5BTnRnkJMEK9DbCovr+TYsTOMHDnYkvEkeyr2nNmELq23ZDxBsFKrz8yorm3qek+6zFSF7yxJJyPlwxeOrr/Gg9cj8+zqlm731n232uCLvw6yZJbCt2+z4xHV/4Q+KKTClmM6K3drbDysxUTvWI9LJjf9chBaIdUjk5bc+XPnfbczukEZVTNoaNGpa9aob9Gov3zbeb87LQyscKxc51i5zu9XqnxhvsKSa224RW9roZsaWg3eOaSz7oDGrlM6IRGcjqraZrNFw4rd5nVTfoZkBq6HmMHr/AwRvBbix4U6g/94PvS+kvg94bBJLJ7jZfa4DwbPFs1IpqpBY/+p7kfC23w6v3u1iR/ckxH1axBBiCV2UQJc6FSQL9atwVy/F8HqxCNLMLJfzGdWn0hbXNazMjMfIxLB6j2AGqHnDos4qfkuREBOdma0pxATxOsQu1aWbrAsWA1g73erCFYLcenjsgE6AjqPL2vkUkPXA9VZqe/1qP4400a6SXbL/PnNZoLd7FVnGPDyZo2Nh3X+7W47144WWdZC37D/rM5buzTW7Ndpbo9Oqo7dJpGXoVCYZacg20Zhlo2CLNuVLKhYZlMkctIVctI//PwTVI0rAeyGFo3KOo3ymhAXa9Ue9cwMl7pmg0eXq/zlbY17r1O4e66C1y0W3YWPdqnRYN0BM0C9/2xsV1xIdFUNxpU2AABFWdKVrOtpw2XR81qISS0dBn9apfHiRrXX1RlK8uzcf1PqR342S8AXFqZQ16RRUdP93XnVjSpPvtnEQ4vTUWL/UkUQIk6yJ2PLnWvZeKGQyrp12ywbT+ienByxbg2QnZ0R7SkIUTAgJ4DHGVsb1j9ERBKWwx5QTltc5mtaXnwImBju5w6X4YV+bIqBqokvWIkmNzcr2lOICbm54kM/VpWu2sj3vvtly8az598AsgN00QhQ6Bv8AYMnXmniYm3XV6iy08yM6rRPCFRfNnqAk28tSed3rzbR7u/+BWR1k8FDvw9y02SFHy6xkZ4srkeE+OMPwlu7NF7YqHKm0rqIk4RZBaEgy0a/bDMgXZBlIyfdhtxH30oOm0R+po38zPd/ddMNuFSvUl4TorxapaI6REWtSjBkbQSwqd3gt2+p/HWtymdn2/jcPEUEsoQrymoM1h3QWHtA52hZzC+6CB+hos6gok5j+TYNWYKJg2UWjFeYP14mJ02834XoCqnw4kaVJ1dptHT07jNQluHmacksnOJB/oQgssMm8bVPp/Kz5xtoae/++e1keZAX1rZw3w0pPZytIPQd9vzrkRSnZeNt3rKb1tbul/IXrJGbI9bvAXJEsDohjUrQftUQueznHcRwsNphMxiSF+D4RVGDM9GInVkm8TrErosXqzl46ATjxg63ZDzJnow97zpClW9bMp4QR+Iw2ymoGvz21SbevdT17IacdIVvL8kgLbl7KQ0D8u388N4M/vxWM+XVPat1XLpHY/sJnR/cYWPRNdHrWScI3VHVYPDiRjNg0dsF4a6QgIJsG8P6Oxje38HgQgcuhwiMgFke7HKwftpI8zHDMLO1yqvNIHZFtUpFTQh/MPK/q3Y/PLVa5bl3VBbPVLh/gY28dPG7SkSnK81+yOsOaJytisMLii6y2yQcNgm7XcJhM3/WdbO0v6aDphtomnmrdt52t41ILNIN2HNaZ89pnYeXwZgSmQXjZRZMUCjMFO95wTqGAW/v03j8dZWL9b0/1+Sm27j/phSK8+xd/jdpXoWvfiqNXy1t7FG1k21HfOSkK9xwjafb/1YQ+hJ7v1stHa+0dKOl4wndI9atTSKzOjHFSVXo+Mis7rQd+HqEnjssRhf5RLA6AYkPO1NSkhuPx017e1yc/BJOaekGy4LVYPYFEsFqId6FNPj9a02crex6lYCcdIXvLMkgtZuB6suyUhW+d1c6yza0selgR4+eo6nN4Ed/DbFyt8Z3P2NnYL5Y5BVi057TOs+9o7HhsBbxYEtWqnIlOD2sv4Nkt6iP2VWSBHkZNvIybEwZYX7X0Q0ouxTi2LtBjr8b4N1LoYiWXw6E4IUNGks3a9wyReFLN9jon5PY57a+G659jz8Iq/ZqLN2iceTd+InIShJ4k8z+9WnJcucfhTSvTEqSgtMu4bC/F5h22N8LUPfkqDYArTOYHQwZtHbotHbotPn0K/dbr77f+ceKDSc9YRhw6LzOofM6v3xVZXjRe4HrAbmJ/b4XImvvGZ1Hl6thq9gwZ3wSi2cnY7d1/7gtybdz3w0pPL2yZ60bX9/cRnaajQlDrMsqFYRYItlTsOfMtmy8QCDI+ne2Wzae0H1i/d4kgtWJaXTsZ1a3A0ci8cSRzKyOaaOL/CyN+VkK4ZaTI07yl+XkZHL+/IVoT0P4EKtWbeKHP/hnJMmaBR573gIkxY2hic0LQnzSNIM/vdnMyfKuB6rzMmx8a0l6r/vZ2hSJu+Z7GVJk57nVLT1eTN5yVGfbsQCLpih8bZFNZCYJMSEQghW7NZ5/R+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wFywE2bpjf9OmXSJ5J4Y5nQ5SU73RnkZMyM4WQftE43HqlGQHoj2NT7I7bXFZRBYRIhKsTltcdqZpeXE9ELPvqDhJpxfCzG4XF/6Xidcidl2qrmPf/qNMmjjakvEkWxK2vHmELq6wZDwhNsTImmav6brBX1Y0c+Rc1y/m8jJsfHtJOim9DFRfbdJQF0XZdv78VhMXutEv+2q6AW/u1Cjdo3HHLIV/WmgjK0Us7grWq2oweHmzxitbNZrbI3O2yM+0cc1wF2MGOinItvUoQ1HomSSXzIShLiYMNTOvq+pVjr8b5FhZgNMXQj0qY/pxdMPMuH17n8bCSQrfW2wjK1X8xuNZIARv79VYtkXj4PnYyaJO9chXSuMXZtnIz7JRkGnrUaZkrLF/RO96MMuOXw5k1zZqZiuAGpWLtSqqFr0rvnNVBk9WqTxZqlKUJbFggsItUxQGi00rQg/UNBk8uUpl+VYNLUynnUlDXdy1wIvHFZ7vBLfOTOZSvcqBM91fZA6pBr9/vYkf3JNBhrfnm/ZiZeOKIHSHo98tlo63UpQAj2k2m9i4fJndHqk8UyFWjeznR479S+WIpQBH8ojfASyK4PP3SmFGiDSPRlO7OAEmktrahmhPIWaI1yK2rSzdaFmwGsDR71YRrBbijmHAM6taurUglJ9pZlSndDGTqTty0hW+f3cGL7/TytbDPd8Up2rw4kaN17Zr3DPXxgPXK6Qkxf7VqhD/9p0xS32vPxSZUt9pXoVrhrm4ZoSLftnii3esuBwAmzcpiZBqcOZiiP2n/ew96ccXCN+qt2FA6R6NTUc0vnazjXuus6GICu9x5VyVwdItKm/t0i3pWf9RFBn659rpl20GpAs7A9ThCjjFG5siXSn/fzVNNzejlFeHrvSxv1irhn1DSldU1Bk8vUbl6TUqo0tkFs9QWDhJwSM6swmf4EylwTPrVFbu1lDDlMOT7lW4fU4yE4eG9wCUgPtvSuWRFxt6tHm1pV3nd6828b27MnA5xLW/kBgkRzq2nJmWjef3B3hngyi1Gsva2334fH7cbnGRINbuE0+cJNjujNQTJ2ywGmB0Px9bTiZHexqChWpq6qM9hZgQCqk0NbVEexrCx3j77c383//zdWSLtlPZ8q5Dsnkw1O6XLROEaDAMg+fWtrD7RNd7uRRkmRnVkex/a7dJ3Ht9CkP6OXh+bQvBUM8XhP1BeGq1ysubVb6wwMZ919lIEq3shAjYeVLnjytV9p4Jf4Q6ySUzYYiTa4a7GFLkEBnUMc5ukxhR7GBEsYM7r/Ny+FyQncd8HHs3GLYMzXY/PLJc5bUdGv/nTjuThyRmgDGebDys8/Qalf1no5NFLXcGp4cVORha5GBQoR1HH8iWjjRFhn7ZNvpl25jRuQdW1+FSgxnALqtWOVURpKq+ZxVheurIuzpH3tX5xbIQN05S+MwMhfEDxXlAeL9dJ3X+ulZl67HwnXfsNokFk5K4caonYucQh13iq7el8fPnGmjp6P7cK+tU/vxWE1//THo8ZFYJQq/ZCxaCZN0m1nc27MDvj/kSuwmvpqae4uLCaE8j6upEsDrhxEmwOm4zq2Pa6CK/CFYnGBGsNtXW1mOI+lAxra6ugd27DzF16jhLxpMUF/b8BQQrXrdkPEHorZffaWXb4a4HqguzbXzrjsgGqq82ZYSL/rk2nlvdwtnKUK+eq80Hv31T5YUNGl++0cYdsxScopODEAbbj+v8YaXKgXPhDUDZbRKjBzqZMtzFqAEObIpYbY1HNkViwhAnE4Y4affr7D0ZYNcxH+eqendOu+xMpcGXfh1k0TUK/7JYtD2INYYB7xzS+GOpxokKa4PUkgRFOXaGFtkZWuRgcKFDZBmGiSxzpVT6tFHmYy3tOicrgpwsD3KiPEhDS2T62P8jX9Dsa//ado2BeRKfmaFw61SF9GTxu05Umg6r92k8s1bjeJjPO+MGO7ljjpfM1MhXV8zwKnzl02n8+uXGHm30OvZukJfXt3LXfNGzVej7HP1utXQ8UQI8PohgtUlkVieeUUVdX+eMkrK0xWWXIvXkkQxW7wJ0IGa3yI6Kj50KQhiJYLVJvA7xYWXpBsuC1QD2freKYLUQN7pTZrtftln62+ryoHkZNv7lrgy2HPLx2ubWXpfTbWg1+PmyEE+uUrl9psJnZyvkpokFXaH7Nh81M6kPvxveheCB+XZmjnUzYYhLBJb6GI9LZvY4N7PHualt0th13Meu435qm3of1FqxW2PDYY2v32Lj7jmiNHi06Qas3a/xZKnK6UprNrdKQEG2jaFFDoYVORjSz4HbKc4hVknxyFwz3MU1w81ym7VNGifLzeD1yYogbb7Ib1Y4d8ng0eUqj72uMneMmW09fYQszgcJoiMAy7epPLteo6ohvOedvAwbS67zMqLYEdbn/SQD8+3ce30Kz6xq7tG/33Swg9x0hesmJoV5ZpEhiVO20AOSMxNb9jTLxuvo8LFp0y7LxhN6Tqxbm2rqRLA6kfTLDJKWZM2m0V6IaIJyxILVaYvLWpqWFx8HRkVqjN4a1dmwXBcJpglDfNiZxOsQH1av2cKP/+0hFCXyu78B7LlzkexejFCrJeMJghWKcmx88w7rA9WXScC1Y92MHeRk6Tut7DvV+12STW0Gf3lb5a9rVOaPV7h7jsLEwWI1V/hkGw+bQeqj5eENPBTl2Lh1ZjKjB4g69YkgO01h0fRkFk1P5lxliJ3HfOw+4ccf7PmXqnY//GKZymvbNH70Wbs4p0WBrsOqvRp/WqVy7lLkvyBLwMBCO5OGupgwxEVqsvidx4rsNIXsNDezxroxgPLqEAdOBzhwOkB1Y2RLhqsarD2gsfaARppHYt44mesnKkwdJgLXfdHFeoNlWzSWbtZo9YX3vONySCyanszcCUlRO3amjnRRWa+yZnfPWm0t29hKVprCmIHi+kromxyFN4NkzXoXwPr12wkEgpaNJ/ScWLc2iczqxDI69rOqIYL9qiGymdVgRtpjNlid5NQZnBfgVJW48EsUNbXiww7E6xAvGhub2bHjADNnTrJmQNmOveBGgmXLrBlPiGl9YR9XUY6db92RRlKUAtVXS/XIfPmWVA6fc/HSulYaWnu/W/JyqcTV+zSG9ZO5Z67CTZNFiXDh/SJZyjcvw8atMzyMH+oSvagT1MACOwML7Nx2rZcthzt4Z18HTW09P85OVxo88Ksgt0wxS4NnesWRFWmaDit2afz5bZWymsh++l8OUE8c6mKiCFDHBQkozrVTnGvn07OSqapX2X86wIHTfi7URjZw3dRusHybxvJtGqkeievGylw/QWHacBmbdbENIcxafQar9+m8uVPjwDmdcHcnk4Bpo9x8+tpkUpKif465bVYyl+pVDp/rfo9cw4CnVjTz3bsyIjAzQYg+e79bLB1PlACPH2Ld2lQrXoeEMr44LqpAx2dmdacdwJciPEavTBzQIYLVCeTChUvU1TWQlZXYF/v7DxyP9hSELlpZusG6YDWdpcBFsFroA4pz7Xzj9tgIVF9tzEAnQ4scvLm1jQ37O8JW3eXkBZ2fPKvzq1dVFneWCM9LF0GeRGYYZnbak6Uqpy6GdyU4K9XMrJ0ywiXKPgoAuJ0S10/2MG+ihz0n/Kzd287FXgSy3tpllgZ/8BY7d81WkGPrVN4n6Aa8scPMpL5QF7kgtYS5qWHiMDODOk0EqONafqaN/EwbN0/zUNesdWZc+zlfFYroRsfmduNKf2uvW+K6cTI3dAau7ZFe1RJ6TdVg6zEzQL3xsEYwQvscSvLs3DnPS0le7OzclCT44qJUfvFCA5V13f8fD4QMfvdakzh3Cn2O7MrBljnFsvFaW9vZsnWPZeMJvSPWrSEUUjl69HS0pyFYaEJJR7Sn8EmCwL5IDhDpy/rtEX7+XpswoIMXt6VHexqCRQzDYP07O7hzyc3RnkrUqKoqerTEkTVrt/LTf/8WNps1qzD2nFlIjnSMYKMl4wlCJJTk2fnG7ekx2+/SaZe4Y66XKSNcPLemhYqa8K3YNbUbPLVa5a9rVeaNVbh9liidmWgul/L989sqZ6vCGzpIS5a5aVoyM0a7xTElfChFNsueTh3p4nhZkLV72jle1rNyi20+eHhpiO2BcCcAACAASURBVNe2qfz3/Q6GFMTmOT0e7Tuj87OlKicvRKYXsQQMKOgs8T1UBKj7qqxUhQWTk1gwOYmGFo1dx/3sOu7nUkNkM65bfQZv7NB4Y4dGshvmjFG4dpTM9OEyacniPBFLjpaZAerSvTpNbZHbzpCSJHPbtclMHeWOyUovTrvE125L4+HnGnrUA76pVaMpDFWZBCGW2AsXgWTd9cG69dsIBkOWjSf0zsGDx6mvbyQzM3FjNjt3HqCtLeaDl0KYpHs0irNjvk3BgbTFZd0vFdMNkY5+HAdagJQIj9Nj44t9SBJhLz0kxK7167cndLB61+5DtLb2rGeSYL2Wlja2bN3L3DlTrRlQsmEvvIng+eetGU8Qwqwk3843FsduoPpq/XPt/PDeTLYd9rFyR1uvSuf+I12/qudjssSC8TILJylMGiIjx/5LI/RAIASvbdd4Zq3KxfrwXtgmu2VunOJh9jg3dps4gISuGVHsYESxgwu1Kuv2trPnhB+tB6e5kxcN7v15gO8utvPZ2aL2b29cajT45asqb++NTNAjNVnm2rFJzBjlIs0rfleJJCNFYeFUDwuneqioCbHzuJ89J/y0tEdmQ8RlbT6zjP2KXRqSBCOKZKaPkJkxQmbcAJF1HQ1nqwzWH9R4a5fGu9WRXWhzOyWum5DEgskeXI7Yvj7JTFH450+l8diyRlQtcq+L0SeaOQmJwF70KUvHKxUlwOPK5WSzJXfcFO2pRM2atVujPQXBQnGQVQ0R7lcNEQ5Wpy0u05uWF+8CFkRynN5ITdIYmBPgbLUoBZ4otu/Yj8/nx+12RXsqUbFufcwXPBD+QWnpRuuC1YCz+E4RrBbCy6K1o4H5dh66PT3mF6uuJkswa6ybqSNdbDzoY/Wu9h5lXHycpjaDZVs0lm3RyEqRuH6iGbgeN0AWJZz7gFafwYsbNZ7foNHQGt4FSrdTYsFkD/MmJuG0i4NF6Jl+2Ta+sDCVT89MZv3+DrYc8uEPdu9YDYTgf14KseOEzr/fayPVE2fHY5RjB4EQ/HWNylNrVPwR2LA/qMDO3AlJTBjiEiXbBYpy7BTl2Fk828uJsiC7jvs4cCZAMBTZN4JhwLFynWPlOn95G9wOmDxUZsYIhekjZAbkxtl5I040txvsOKGz7bj5p6Yp8ic8j0tm/qQk5oxPiosNqpcNKrRz13wvz65uifZUBCGqFO9gbBkTLRuvpaWNrdsiWrlWiIB167clbLDaDNaL9ftEMmGA6FcNkc+sBvN/ImaD1WD2rRbB6sQRCATZsmUP118/K9pTiYr167ZFewpCN10uV+RwWNN7S8mYgJIyHK3lhCXjCUI4DCqw8+Di+ApUX81uk1gwKYlZY9ys29vBur3t3Q7mdEVdi8ELGzRe2KCRly5xw0SFhZNlRvUX0YV4U9ts8Pf1Gsu2qLT7w/vcDruZqXT95KSY6/suxK80r8Li2V5unOKhdGc7mw74up1dtv6gxtEynZ89YGfi4Ng5NmO5Stea/RqPLlepagjvJO02icnDXMydkERRjkhfFT5IlmBkiYORJQ6CIYMDZwLsOu7jRFkQ3YL3jC8Im4/obD5ibgLMz5CYNlxmwiCZsQNkSnIksWmvBzQdDr+rs/WYGZw+VqZb8vsESPHILJhkVnpxxOkmuhmj3VTVq6zbGxcZVIIQEY4Bd1s63uo1W1DVyLaoEMJv+/bETTY7dOgEtbUN0Z6GYKE4yazuM8HqmDa+xMfSHYnbAyERrVu/PSGD1ceOn6HqUm20pyF0U1tbB5s272bB/BmWjekYcA++gz+2bDxB6A2bIvH5halxG6i+msshsWi6h7kT3Ly9s52NB32E1MisAF5qNPjbOpW/rYOiLIkbJpk9H8cOED2uY9m5KoO/rVd5a5dGKMxrLnabxKyxbhZO8eBNEgeBEBkel8wdc7zMHZ/Ea5vb2Heqe7stqpsMvvRYkH++ycZXFtpEJu9HOHXR4OGlIfacDm+1jnSvwuxxbmaOcZPsFi++0DUOu8SUES6mjHDR0qGz54TZ37q82rr+oVUNBq9u03h1m1kG3+uWGF0sMWaAzNgSmTElkuh5/SF0Hc5XG+w/awand57UaLM4+SfNq3DD5CRmjukb7UgWz/ZS3aBx5HxE2z4KQmySHTj6327pkKWrRAnweBQIBNmydS/XL5gZ7alYbq1INEsoKW6NQbkxf01Qm7a47FykB7EiWB3xWua9NXFAXOxcEMJo7bqtNDX9M2lpMdtOPSKWLSuN9hSEHiot3WBtsLr/Z/Af+R8MLczpeoIQAapm8OiLDXzhplRGFDuiPZ2w8LhkFs/xMm+Sh9IdbWw94kOPYNvHijqDv7yt8pe3weOCa4bKTBuuMH24TIkomxl15y4ZrNmnsXq/xpnK8G9eyExRuHacmxmjRfBJsE5WqsKXb0nlXFUSyze2cq6y60ErXYffr1DZdVLnfx+wk5smzlOXtfng8TdCLN2ihfVzY0g/B3MnJDFusBNZvNxCL6QkycybmMS8iUlcalDZddzP7uN+6lsi00v9o7T6DLafMNh+4r03SlHW+4PXgwtkXH3j0rJLVA3OVukcrzA4XqFzrNzg1EU9Iu0DuiIzVWHhFA9TR7qwKX3nxCNJ8MVFqfzihQaq6sO38zA/08bYgaJqpBDbHIU3ITmsSxhrbGxmx44Dlo0nhNcrr6xKuGB1IBDkzTfXRXsagoXGl/jiodqPJQnJEQ9Wpy0uq2taXnwGGBzpsXoq3aNRnB2krDaBvoUkuLa2Dv7wx+f51x9+NdpTsUxZ2UVeXiqC1fFq/Ts78PsDuFzWfPmU7CnYC28mWL7ckvEE4WrZqTbyMmxcauj64k1Lh84TrzSyYLKHT81K7jOZwWnJMncvSGHBZLNs7p4T/m6Xze2udj9sOKSz4ZC5eJuXbpbNnD5CZtowWWQdWeRslcHqfRpr9mucrQr/71wCRg5wMmecm1EDnPHw5Ujoowbm2/neXRnsP+XntS1t1DZ1PWC194zOkv8J8u/32pg3TongLOPDjhM6P3k2xKXG8JwzFBmmjnQzb2ISBVmi1LcQfnkZNj41M5lbZyZz9mKQXcf97DsVoMMfwR16H6OizqCiTmPlbvM8JEmQmyZRkitRnCNRkit33krkZ0hxvXHDH4Szl3SOl5uB6ePlBqcrdYIxUCk3N93Gwqkerhnu6rPVM1wOia/dlsbDzzXQHobjPd2r8I3FaaJ9ixDzHCXWlwDXNGs3Qwnhs2HjTnbvOcw1k8dEeyqW+fuzr3Gpui7a0xAsFCclwC1JSLbqG+dmYjhYDTCxpEMEqxPMc8+/wefu+wyFhbnRnoolHvnlX0SPljjm8/nZsHEnC2+cbdmYjpK7RbBaiApZhjvmenlieWO3/p0BrNnTzqkLQb54cyrZaX0ncJGdpvD5G1P4zLXJbD7kY9PBDlrarVnIvdRo8Np2jde2a0gSDO/XGbgeLjOmRCZJJHCEzZlKg9X7Ndbs0zh3KTKbEjwumemjXcwel0RWat95jwjxb8JQF2MHu9h4oIPSHe1dXrxvbjf4zpMhPjtb57uL7TjtEZ5oDPIH4devhXhxkxaW/tmSBJOHubhlRnKf+iwVYpcEDC50MLjQwZ3XGZwsD3LwbIDDZwM0W3S982EMw7wOutRosOMEwHsBD4cNirLNAHZJrkRBhkRmikSGFzK95n13FJeY2v1Q2WBQWW9cua266ufGNosaTXdDv2wbN07xMHGoKyE20WWlKnzlU6k8vqwRrReHeZJL5qHFaaR5xflaiG1y8gBs2dMsHXNl6QZLxxPC7xe/eJKXX/pNtKdhiebmVp588sVoT0Ow2IQBFvdX6ZnNVgxiVbB6E/CARWP1yIQBPl7dnRbtaQgWCoVUfvXY0zzy83+N9lQibv/+Y6xZsyXa0xB6aWXpRkuD1basKSjeQWitZy0bU7DOJy5mR3n9amSJg1EDnBztQS+3sksh/vfZeu6an8KUEa4IzC56vEkyN0/zcMM1Sew7FeCdfR2UWdjv0TAws28qdJ5aDbIEJbkSI/vLjCqWGdlfYni/xCqZ2RtlNWYPyAPndPae1imvjdwbrzjPzpxxbiYNc/WJfo9C36TIMG9iEtNHuSnd2caG/b4uV5N4aZPGvjM6P/+Sg4F5iXOMH35X5/8+E6KsJjznjzEDnXxqZjKF2SKTWogOmyIxaoCTUQOcGAugrCrEwbMBDp4JdKvqTqQFVbMKytmqj87YczsgM0Ui09sZxE6RyPBKpHkk7DawK2C3gU25fF/CrnT+3Pn3sgyBEHQEoCNg0O437/sCxpXHzFvo8BvUNENlvUGrL/aC0R/G7ZS4ZriL6aPdFOcm3m6jIf0c3DU/hefWtPTo39ttZoZ2fqY4Zwuxz1lyF+b2JGvU1zeye/chy8YTIuPQ4ZOsenuTpeuh0fKHPz5PS2tbtKchWMjj1BmaF/MtOAP0sczqjRaN02Oib3ViWrHiHb54/x2MHBnTif+99vNHnoz2FIQw2LRpFx0dPpKS3JaN6Si5G9/h/7JsPCE+Rerr5u1zkjleFuhRz01/0OCvpc2cKAvy2flenPa+FbiwKRJTRriYMsLFucoQ7+zrYP8Zf0T7Wn8Y3TD7KZ+7pPHWLnOxVpZhUJ7UGbyWGdVfYmg/GUeCr6EFVThWbgamD5zV2X/OoCnCWU12m8SkYS7mjHNTnJd4C8BC/HI7JRbP9jJzjJu/rWrhfFXXNuWcrjS4++EAP1xiZ/GMvp1hpmrwh5Uqf1mthuXcP7ifg9tmJTOwQJwrhNghASX5dkry7Xx6VjI1jRoHz/o5dCbAuapQWCoJRJIvCBfqDC7UxfhELSZJMKzIwYzRbsYNdib8JrqZY9wcPBvgyLnubdKVJfjSolQGifO2EA9kG47iJZYOuertzei6OP/2Bb/81VMsmD8Dm63vLipUVlbz3PNvRHsagsXGFvvioeXJzrTFZd3PJOoBS97haYvLzjctL64AiqwYryeyvCr9MoNcqBepQInEMAx+8cifePqph6M9lYhZvXoz+/cfi/Y0hDDw+wOsX7+dW26ZZ9mYjuLb8R19GHTrMjcF4bK8DBuzxyWxYX/PN5TtOObjXFWQLy1KpSinby7kDCywM7AglabWZDYe9LHlkC8sve96StfNgNHpSrN0OJgZQoMLZAbnSxRlSxRlSfTLluiXZWYb9TW+IFTUGpTX6hx518yePlZuXR/IrFSF2eOSmD7ahUf0LuyyYMigw6/TETCQJFBkCZti3iqKuUlEkUFR4rtPaTzJTbfx3bsyWLO7nRXb27uUZe0Pwk+fC7H7lM5P77P3yY0yZyoNfvRMiJMXen+uL8oxg4AjS8T3YCH25aQrXD/Zw/WTPbR26Bw+Z2ZcnygPElJFQCLWZaYqTB/lZtooFxmiZDVgZsi//E5LtwPVAHcvSGHsoNjvx5MIJd2FT2bPvwHJmWnpmKWiBHifUV5eyUsvreDeez8d7alEzK9+/TTBoFh7TTQT46NftWWJyFZ+dd8I3GfheN02scQngtUJaPuO/Tz19FK++IC1O/yscPFiNT/56ePRnoYQRstfXW1psFpyZGAvWEjowpuWjSkIV1s03cOu4346ehF8rWnU+MULjdw2K5nrJiVZWHjMWmlehU/PSubmaR72nPSz+7ifUxVBYmEzuarBiQqdExUf/Du3A/plSRRly/TLkjrvm7cFGWawMBY1t5uZUuW1BhV1hhmcrjEfq2ux/kV3OSTGDHQyZYSLkQOcffY4747mdp1L9SrN7Trtfp0O/+VgtHn//Y8ZXS43DXwgmG23S2Qky6SnKGR4FdJTZDJTFNK9ChlemSSxaaDHZAlunOJhzEAnz6xqoaKma4s4K3drVNYbPPZVO2mevvGO0A342zqV376p9nrzS066wq0zk83esOGZniBYypskM2O0mxmj3QRDBsfKghw84+fIuWBUN+0J72e3SUwY4mTGaDdDihzifHOVI+cCPLe2hea27h+vt8xIZuYY6yquCUJvOQfcY+l4ZWUX2bvvqKVjCpH1yC//wqTJYxg+bGC0pxJ2b7y5jjffWh/taQhRML4kLvpV98lg9SZiPFg9YUAHb+xNjfY0hCh45NE/M3Bgf+bOmRrtqYRNR4ePrz34Yxobm6M9FSGMtu/YT0VFFUVF+ZaN6Sy5WwSrhajxuGS+sySdp0ubqazr+cq8qhks29jKifIgn1+YQrK77waO7DaJ6aPcTB/lprVDZ98pP3tO+DlXGYp2K/IP5Qu+l4n9jyQJvG6JNA+keMzbVI9EahKkeSTzvufyffPvXA4zuCVJ5q0sSeZ9+R8fN+/rBrR2GLT4oNVn0NrReeszH2+96vEWn0FDC1TUGbR0RP/VTHbLjBvsZPxgJ8P6O7ApibkEfDkoXVmvUnXlj9arTS6fxDDM84qqARjgh6ZWDT6iXLXLIZmB6xQzeJ2RopCbYWNAvp1UT989H4VTQZaNH96TQenOdkp3tnWp9PWBczqf+0WQ337dQf+c+H5/1DUbfP+pEPvO9O64TvMqLJrmYfpot6gQIPQZDrvE+M7PQ92AsxeDHDwT4ODZAPXNH91TWogMSYIB+XamjXQzebgLl0OcbK7mCxgs3dDKjqM9W6C+dqybm6d5wjwrQYgc2VOELWeWpWMuXVaKEeu9IoRu8fn8fP3Bn7Ds5SfIyOg78ZtDh0/ybz/+VbSnIUSBy64zojDm+1WHgO1WDWZ1ZnVMmxAfOxmECNB1g+9+73946YXHGTy4ONrT6TXDMPjBDx/m1Knz0Z6KEGaGYbDslVV859sPWDamLWcGsqcYvb3MsjEF4WqF2Tb+9d4M3tjaxrq9Hb3qT3jkfID//ls999+UyrD+fb+aijdJZs74JOaMT6KxVWPvyQB7Tvopr46P8lKGAS0dBi0dQK1YbADI8CqMG+JkwmAngwodCVVa0RcwKK8OWRqUDhd/0Lgy53+U7lUY0NmTdUC+nf45toTv3/lRZNmsuDF2kINnVrV0aRNTea3B5x4J8thX7YwfGJ8bAw6c0/nun0PUNff8PGhTJG6e5mH+pCRxfAl9mizBkH4OhvRzcMdcLxdrVQ6fC3CyIsj5yhBBUS48IjwumZElDkYNcDKyxNGnN4b2xtHzAZ5b00JTD7KpAcYPdnLX/JQwz0oQIstRchdYWFdBVVVefXW1ZeMJ1qmsrOYb3/wpf33659jt8d/rp7q6jgcf+gmBQDDaUxGiYEx/PzYl5q9L96QtLrOsVrll7+q0xWWnmpYXXwLyrBqzu/LSQuSnh6hq7Js9LYWP197u46tf/zeWvvQb0tPje4fWY48/w9p126I9DSFClr/6Nt/8xudRFKtq40o4Su7Cf7Tv9nYXYp9NkVg823ulDGxDS8+zZJrbdR5/pZF5E5O4dUYyDntiLNqnexUWTE5iweQkaho19pz0s/ek/0ODZ0JsycuwMX6Ik3GDnRTnJs51qqbD+cogx8uCnCgPUnYpFBNl7cOtsVWjsVVj3ylzV7UiQ2G2GbguyTNvc9JjtB5+lBTl2PnXezNYsb2dNbvbP/G4aGo3+KfHgvzn5+0snBRfr+WyLRo/Wxoi1ItT9aBCO/fdkEJuevwv6glCdxVm2yjMtrFwqgdNh7JLIU5fCHL6QpCzF0MEQn3wg8UCElCUa2f0ADNAXZJnT6gNdN3lDxos29DKtiM9T5IZXOjggZtTxessxBfJhqP4TkuHXL9+O/UNTZaOKVhn774j/PQ/Hue//vNfoj2VXvH7Azz4jX+ntrYh2lMRomSC6Ff9AVZ/W90EWPsJ1U0TSzpY0RjfgUqh5y5cuMQ3v/UfPPWXh+N2h9aKFe/whz8+H+1pCBFUW9vAho07mT9vhmVjOoqX4D/2KBgiqCVE15B+Dv7f5zN5aX0LO4/1vFyOYcC6vR0cOB3grvleRg1whnGWsS8nXeHmaR5unuahsk5l/2k/J8qCnL8U6lJpXSHy+ufazZKmQ5zkZcTnNUlPVNapnCgLcrzcDCQEEzCIoOlQXh2ivDp05ZuhxyUzsMDO2EHmpgWRsWZuYvr0rGTGDnLyzKpmaho/fhNTUIV/fTrExTqDL91o7XuqJxVBQir878shXtna881ZLofEbdd6uXacW/SJFQTMzUADC+wMLLBz4xQPug7lNWbw+syFEGcuBvEFEu9zp6vcTomRxU5GDXQwssRJSpL4LOqK42VBnl3dQmNrz8/n+Zk2vnZbmqiMIcQde/58ZFeOpWO+tHSlpeMJ1lv2yiqGDCnhC59fHO2p9IhhGPzf//coR46civZUhCiaMCAugtWbrBzM6pWvjcR4sHrCAB8r9otgdSLbvecw9z/wA37z+E/irgfG3599jZ89/IdoT0OwwNKlpZYGq2VXNvb8+YQq37ZsTEH4KC6HxBcWpjJ2kIvn17TQ3osSwPUtGr99tYnJw1zccZ03IRfdCrJsFGQls2g6BEIGpyuCnKgIcqIsSFWdGpN9rvuiVI8ZjBzcz8G4QU4yUuIr+7Onmlo1TpSbmdMnyoK0dIjdEh+m3a9z+FyAw+cCPL8WBhU6rvRnTZRj5aMMyLfzo/sy+euqZg6cDnzsf2sY8PgbKhV1Bv92tx0lRk/5tc0G//KnEIfO9/z9MGagk7vne0nzJvbxIQgfR5ahJM+sYnH9ZPMcUVWvUlGjUl4ToqJG5UJNCH8wMa+GMrwK/XJs9M+1M7TIzsB8B3KMnjdjkT9o8MrGVrYe7l3LwbwMG99YnIbbKQLVQvxxlNxt6XgXL1azffs+S8cUouN/f/YHWlraeOjBzyHFUckJn8/PD374MGvWbo32VIQostsMRvWL+X7VGrDFygGjEayOaXGSfi9E2N59R1jy2Yf4w+/+kyFDSqI9nU+kqir/8V9P8PLLYvdgoti8ZTeXquvIy82ybEzHgHtEsFqIKROGOBlYkMnf327m2Lu96/Gz56SfY2VBPnNtMjPGJG4GmtMuMXqgk9EDzUzz1g6dk5cDieXBXpVfF94jS+YmgYEFDgYW2BlUYCczNXECSs3tOjuP+dh5TJSh7wnDgDMXgpy5EGTZhlaKcuyMH2IGrvMzEycL/2oOu8Q/3ZrGyu3trNze9ombbF7dpnGpweDRf3LgcVkyxS47cE7nu38KUdfSs+CYN0nmzuu8TBoWY/9jghAHJOnyJj4bU0ea7yEDqGvSuFAToqLWDGRXVIf61OYqSYKcNBtFuTaKcmwU5dgpyrHhcYnIdE+dKA/y7NstNPQimxpgxmg3d87z4hAZ1UIckpMKsOfOsXTMZa+UovfFvkHCh/rt757l9Jkyfv6zH+ByxX61vKqqGr729R9z4uS5aE9FiLLR/fw4bDF/rtqftris1coBrV7NOAbUAdZFV7qpMCNETopKTUtiLvQI77l4sZq77vkWjz7yI+bOmRrt6XykpqYWvvnt/2TXroPRnopgIU3TeeWVVTz49fssG9OeMxs5qQC9o9KyMYXoiflLpk6pHpmHFqez6WAHyze2EVR7PvMOv85za1rYedzPPQu8CVV6+aN4k2QmD3cxebi5YFvbZGbBnuzsH1wvgtdd4nZKDMi3M7DAwaACOyX5dpwJ0iv9MlUzOHw2wPajfo69G+iTvaejpaImREVNiDe3tpGTrjB+sIvxQ5wU59kTauONBCya7qEw28Yzpc2f2Id2+wmdzz8a4ImvOcjPiI1X6uXNGg8vDaH28NQ6baSb2+cmiwCTIISRBGSnKWSnKUwY+t7jze06VfUq9c0adc2aedti3rbGaCBbApKTZDK8CoXZ7wWm+2XbcCTYdUmk+AIGr21uZfOh3mVTuxwS91yfwuQ42XgUT1mNgnUcxZ8FybprEk3TeWW5SLBINKtXb+ZCRRW/+91/WJrQ01379x/joW/8u+inLgAwPj4SZi1PPLZ0FTZtcZnRtLx4M/AZK8ftrgkDOnj7YEq0pyHEgPZ2H19/8Md8/3tf4YH7b4/2dD7gzNkyvvb1H1NRURXtqQhRsOyVVXztq/ciyxZ9MZRkHMV34T/+S2vGE4RumD0uieH9nTxd2kzZpVCvnuvMhSD/8/cGbpzi4cYpSdgUsfhymblY6+basW7AXJCrrFO5UBviYp3KhVqVyjo1IfsMXy0nXWFgvuNKX8z8TBuJuoZXUaOy/aiP3cf9vSrZH2myBMlu2ewF2fm7kuB9vzfpyuMSBgb+gEGbT4+pwHtNo8bq3e2s3t1ORorCnHFuZoxxJ1TwcvxgJzl3Z/D715uob/74qO+ZSoP7Hgnym6/aGdk/eq+RqsF/vRji1W09i1JnpircsyCFEcWOMM9MEISPkuqRSfV8+HsuqBofCGI3ter4Ajq+oPn54Qvq+AJG2K6ZnHaJ1GSZtGSFtGSZ1M7bNI9MqrfzMY8Ss+0P4p0B7Drm59VNrb3Oui/Os/OlRalkJVDVHaEPkhQcJZ+1dMiNm3ZSU1Nv6ZhCbDh2/Ax3LHmI3z7x74wbOzza0/mA115fw49/8muCwd6tVQl9x0TRr/pDRSNlaCMxHqyeKILVwlV03eDhn/+Rdeu28v3vfyUmPvRaWtt48skX+fuzrxEI9K70rRC/qqpq2LptD9fOusayMR0ld+I/8RgYIptSiD056QrfvyuD0p1tlO5sR+/FOpGqGazY3sbek37uud7L4EIRAPgwbqfEoEI7gwrtVx4zDDMD+2KdysXaEBdqVS7Wqn0qC1sC0rzKlUyrnDSF7DSb+XO6kvClGtt8OruP+9l+1MeF2uiW+XbYJDJTFVI8MilJ8lW35mPezse8brlHGwoMzKoMbT6dtg6DVp9Ou0+ntaPzMZ9Oc7tOdYNKU5u1wfqGFo1XN7exYns7U0a6uG5CUsKUCS/IsvGv92bwpzebOVXx8dfKdc0GX/xVkIe/6GDOGOujOP4gfPfPQbYc7f7xIUswd2ISn5qZnPDnHUGIJQ6bRH6mrUvnXN0AX0DHHzTwBQz8nfcB3JmveQAAIABJREFUFEVCkc1bm3zVz7KEooCt89ZukxKuYkssuVir8uL6Fs5e7F0QQgLmT07i07O8YlOBEPfsuXOQ3fmWjvnyUtEaMZHV1TVwz73f4c4lN/PQg/eRmZke7Slx+vS7PPLon9m4aVe0pyLEELtiMLoo5vtV68BmqweNVrA6pk0ZFBc7GwSL7dl7hM/e9U1uvOFa/uU7X6S4uNDyOQSDIZ577nX+8OQLNDdb2jJAiFEvLy21NFgtu/Ox584hdGm9ZWMKQnfIMiyansyoAU7+WtpMTWPvAqSXGlR+9VIjM8a4WTzbi9spFgI/iSSZGwdy0hUmDHmvb5Q/aFDTaAbsmtp0mtu0zvsaze3mYx0xlHkrS5CecjkQfVUwOk0hK1UxM3CFKwzg6LkA2474OHwugGbxr1KSICvVLGtamGWjMMtOQZb5O4tkVrsEeFwyHpdM7iesh/gCBlUNKpfqVao6/1yq13rdz/KTBFWDLYd8bDnkY1h/B9dNSGLMQGefz/b3uGS+eXs6yza0suHAx3+/8wXh238M8oM77Nw917pMtpYOg2/8PsSBc91/w6R7Fb50SyoD8+2f/B8LghCzZOny50i0ZyJ0ly9g8Na2NjYe6Oh1lRVvkswXFqYyssSaDbJGDFWFEfomx4B7LB3vUnUdmzfvtnRMIfZomsYLL77J62+s5YsP3MEXH7iDpCS35fO4VF3H448/w2uvrxY91IUPGN3fh9sRO2tfH+Fw2uKyRqsHjUaw+hDQBKRFYewuyU8PUZQZpKJeZFEJH/T26s2sXbeNz955Mw8++DkyMyJ/KBuGwZtvrefXj/2VysrqiI8nxI/167dTX99o6Y5Bx4B7RLBaiHkleXZ+9LlMXt/c+wUkA9h62MfhswGWXOdlUpz0jos1LodE/1w7/XM/+r8JqcY/BLJ1mto1/AEDTTdQNdA0A1XvvNXMLHhVo/PvDTQNVN28BTP72+WQO28l3E4Jt0PG5ZTe93duh4TLKePu/G9SRKnMLjGAA6cDrNjeRmWdNVnUdpvZA/y9wLSN/CxbzGeWup0SA/PtHwguBkJGZ+Bapaxa5WR5kEsNkXktT3b2nM9KVZgzPokZo919ehOOLMOd87wUZtt4aX0rqvbRHwa6AT9bGqKlw+Cfb4781+S6ZoOvPhHkdGX3P6BGFDt44OZUkt3iJGUFTYfmNo2WDp2QetVnj2oQuupzyLx9/9/LsoTTIeGym7dOh5kB63JIOO1y5635s90uJVSfeUGIV+Es+Q0wvL+D+29KJcUjzulC3yC7crHnzbN0zOXL30azeresELM6Onw88du/88KLb/HQg/dx55KbUZTIb0htbW3nyT+9yN/+/qqohCp8pKmD4yJRNioJx5YHq9MWl+lNy4u3ALdYPXZ3TBncIYLVwkfSNI3nX3iT5a+uZtbMScyfN4O5c6eSnp4a1jH27j3CuvXbWbtuKxcviiC18EGaprH81dX805et6wVkz5uH7MpF94tjUohtDpvEkuu8TB/t5oW1LZyv6l1pvpYOnb+saGbD/g5um+1lUIHIZgs3u026kr0sxDYDOHg6wIodbVy0oNR3fqaNESUORpU4GVxo71OZ7U67REmenZI8O9NGmY+1tOucqghyssIMLtd9Qu/l7qpr1nhlYytvbmtj2kg3cye4ycvouyXCZ45xk5dp44+vN9Hm+/iFzN+tUJFk+MrCyL0eFXUGX/1NkAt13QtUSxLcNNXDounJfT4z3ir+oEHT5Q1Sre9V/Ghsfa8KSGuHjhU5MRLgdEikeGTSvQrpXoUM73v30zvvuxzily8I0RKukt9gbqi6dUYyN0zxiI0qQp/iKLkTJOu+z+m6wbJXVlk2nhA/6usb+el//Ibf/+F55s+bwfx505k6dTx2e/iu81ta29i0cRfr39nOxk27aG/3he25hb5pyuD2aE+hKyzvVw3RyawGMzIf08HqqYPbeWVnzCZ/CzHC7w+wdt021q7bhixLTJwwivnzZjBv3vQelQnv6PCxZcse1q3fzoaNO0Wpb6FLli4r5ctfuhPJqlVLSensXf0ba8YTIiKRChH1y7bxvbsz2HbYx2ub22jvZanps5UhHn2xgbGDnNx2bXKfDvAIwj+yKkid5JIZ3t/ByBIHI4sdpHkTawNDikdm8nAXk4eblRwaWrT3Ba/D1f86GDLYdLCDzQc7mDjMxW3XJpOZ0jdf60EFdr69JJ1fL238xID1b99UkSX48o3hP7+fumjwtSeC1LV075PY45J54GbrSsT2NSHV4GKdSkWNSkVNiIoaleoG9Upv4FhgYAbP/UHtY9uYuBzS+4LXGSkKeRlmlYlItz4QhEQVzpLfAEU5Nj53Yyr9svv+9whxSkowkoyj5C5Lh9y6bY+oQil8rJqael548U1eePFNkpOTmH3tNcyfN4PZs6fg9Xq6/XwXL1az/p3trFu3jd17DqNpkW3rJPQdKW6N4QUx368aEjBYHdMmDexAkQ00XVxWCV2j6wZ79h5hz94jPPyLJ/F43OTkZJKTk0luTtaV+1lZGbS3d1BTU09NTT3VNXWd9xtoaGgUvSyEbisvr2TXrkNMnTrOsjEdxZ/Ff+IJEivkKcQzCTOzbvwQJ69tbmPbYV+vj95DZwMcORdg2ig3t8xIJi1ZlO4T+i4DOHgmwMrtbVyIUJC6KMfG2EFORpQ4KcmzI4vL8CsyUhSmjXIzbZTZc62qXmXvST97Tvo/NqjVVQaw96Sfg2cCzJuYxMKpnj6ZvVmQZeM7d5oB69ZPKN36mzfMgPUXbwjfV+YD53Qe+l2IVl/3PoFK8ux8+dZUMhJs00ZP+QIGFTUhLtSoVNSGKK82A9N95WuWP2h09r3/4N85bBL5We+1SCjIslGYbRMl4wWhh8Jd8tumSCya7uH6yR5k8bYU+iBbzrXISf0sHfPlpaWWjifEt7a2DlaWbmRl6UYkSSIjPfW99fvczvX77Ey8KR7q6xupqWkw1++rO9fva+tpbY2LzFghBl0zqCMe1jmOpS0uq43GwNEKVu8D2oDkKI3/iTxOnVFFfg6VuaM9FSFOtbf7OH/+AufPX4j2VIQE8PKylZYGq2VPEbacWag1my0bUxDCweOSuff6FGZ0lgbvbdBNN2DbER+7T/iZNzGJG67x9On+r0LiMYBDZ8ye1JEIUnuTZKaMcDF9lJuCrL6fXRQu+Zk2bpmRzC0zkimvDrHnhJ89pwI0tfYucK1qBqt3t7PtiI9bZyYzc4w7Hr5Md0t+po1vL0nnsaWNnxh4eOx1FVmG+xf0/tjcfFTnu38KEuhm5djZ45K4Y24yNqWP/SLCqK5Z48j5AKcvhKioDlHfrCXsdsqgalB2KUTZpfcfaCke+UoAuzDbTmG2jYJMmwiWCcLHKKsOsWxDa1hKfgMMLLBz3w0poiqT0Kc5S+62dLz6+kbWr99u6ZhC32EYBvUNTdQ3NHH8xNloT0dIAFPjowR41BKNo3KFlLa4TGtaXrwV/j979x0eV33mDf97zvSRRhrJluUiS1azqnsDbOMC2IRQhR1KEtJYEnY3WQhb8u7u82Sf991k2Wt3n01CgISlNxvcwAVjbGNscO+9yxrL3VafXs55/xi5YFRmpJlTRt/PdXEJS2fmvjUajeac+/e7b8xWI36sJhZ7WKwmIl1YvforNDe3wunMUCympfBxFqtTWKpf5C0cZMKvvtcP6/d4sWyju9dtQENhGau2efDVPh/unpSGaaNtLCyQrskysPdkcnZSG0RgRJEFt1bbUDXMwmJJL+XnmpCfa8JD0xw4eSaI7Uf82H080G2r6664fRLmrWnFF7u9eHiaI+VaTw/qZ8Qz7TusWz1dP07/vSS6w/qJO3p+6rz5SATz1ocRieNHYjYJePzODEyssPY4bqoKR2ScOBvCgVMBHKwN4mJT8kYSpIpWj4RWTxCHXcFrnzMbBRQONqFkiAklQ8woHGSC2cT3LkQXm8JYutGD3ccS06bTbBLwwOR0TB9jZ5t+SmmCpT9Mg+5SNOaixavYgpmIdGNiiVftFGKhSgtwQL2d1UC0Qq/pYvWkEi9e/VztLIiIuhcMhvDx0jX4wRM1isU0DZoFwdIPcqCDHoREOiAKwIwxdowbbsWi9W3YfqT3F6Q8fgmL1rdh3W4v7rstHRMrrLwoRboSjsjYesiPNTu8CS8ADR1gxC1VNkwot7IlbRIIAEryzCjJM+ORmcBhVwBbD/ux+5g/riLpjc43hPHHxU2oKDDj4WmOlNr9PjD7+g7rlm4K1v+1OAxBAL4/s2ff/8nz8S2Iys0y4qn7MzGoX+o83r3V1BbBwVNBHDgVwNHTQQRCqb6sLvmCYRlHTwdx9HQQgAeiCAwdEC1eFw8xo2SIia/V1Kc0t0WwYosHmw/4EjY2oCzfjO/dlYF+mRzjQKnPXDAXEJV77yLLMhYu/FSxeEREvZHfP4iBzsR0a0myvrWzup3m51ZX5fmQbpXg9vMEjYi0b8GClYoWqyEaYS6Yg8CxPysXkygJMtJE/OieTEweYcP8tW240Nj7Al1jawRvfdqCNTs9eHBKOqoKLQnIlCh5fAEZG/Z6sW63t9udpvGwmATcVm3DbdU2DMlh4U0poghUFVpQVWhB89R0rNvtw1f7vfAFenb1/bAriN++04DbRthw723pyLCnxvnRwOz2HdYfdl+w/s9FYRhEAY9PT27BYdxwK747KyMlZ4bHQwZQezaE/bUBHDgVwLkr3D2dbJKEay3E1+6M7voYmG1EcfvO65IhJhbcKCV5/BJWbfNg/R4fQuHEVKltFgE1tzsweUTf6NbYt/9iUZQAS6GyLcC3btuL0/XnFI1JRNRTE4t1sav6uLPGdV6t4GpeMdoBwAvArmIOXRJFYHyRF18c0uxobSKia06cdGH37kMYM6ZSsZiWwu8hcPx/ADlxhQ0itQwfasY/PdEPa3d68MlmD4IJuFh19nIYLy5pRskQM+6aYEd1kYUXc0hTmtoiWLvLi437fAndqZhmFTFjrB3TRtuQZk2NwqZeOR0GPHR7Or51Sxo27ffh811eNPZgtrUkA1/t82HHET/mznDg1qrUuACfm2XEs9/Jxn8vaESLu+v3M/++IARBAB6blviCnSAAD9/uwMxxmj09VkSrV8LWgz58td+Hy81s66m2C41hXGgMY+N+HwAgO8OA6kIzqgotKMs3w2zkuxrSr2BIxue7vFi9w9PjxVwdGVViwaMzM5CZzvc/1HeYcqdBTCtQNOaHH65QNB4RUW9MKuW86u6oVqx21riCzYsL1gP4llo5xGJiiYfFaiLSjQ8XfqJosVpMy4dp8GyEzq5ULCZRMhlEYNaENIwvt2LJBjd2HfUnZH73ibNBnDgbxMBsI+4YZ8fECitMvMBLKjp3JYzVOzzYfsQPKYHrjZwOA+4cZ8eUETbOPtUYq1nAzHF2TB9jx67j0Vbvpy/G34bMH5TxzqpWHKgN4PG7MlJiMcKALAOenZuN3y1oRHM3BevnPwxBFIBHbk9cwdpoEPCDuzMwrqxvzqeW5eju/Y37vdh3MtDjtvWJZLMIyEwzICNNREaaiMw08dq/M9NEOOwiDHE+BSQJ8PgktPlktHkltHkluH3SN/7f45cga7TLeWNrBBv2+rBhrw9Gg4DhQ02oKrSgutCCHCd3XZM+RCRg434vPtniSWg3mUH9jJgz3YGKAnPC7pNILyylf6FovKamFqxes1HRmEREPWUQZYwr1MXO6tVqBle7F99n0HixelKJLlY8EBEBAFauXI9//NXTcDjSFItpKf0pi9WUcrIdBvzk25mYPTENyza6sb82kJD7vdAYxnurW7F0oxvTRttx+ygb50GSoo7VB/HZdg8O1QUTer8DsgyYNSENEyusMBpYpNYyUQTGl1kxvsyK42eCWLPDiwO1gbgX5uw+HsCp8w144u5MlOfr/8L8gCwDnpmbjf+Y1wiPv+vixb+1F6znTu19cc5iEvDU/c4+WdxocUvYdNCHTft9aGhVdhe1IERbXOfnGjF0gAnZDgMy0kVk2qPFaTUXlElye1HbK6GxNYILjZFrO5wvNEbg7eb5qZRwRMahuiAO1QWxYF0bBmQZrhWuS/NM/FtAmiMD2HHEj2Ub3bjSkrjXHLtVxLdvTcO0UXaIfFtPfZAhsxLGAVMUjfnRx2sQCnFECBHpQ/VQP+wWbbyH74IEYK2aCahdrFa1Uh+LIdkhDMkO4WyjSe1UiIi65fcHsHzF53js0fsUi2nMHgNjv/EIN+xQLCaRUvJyjHj6QSfqzoewdKMbR04npsDX5pWwfJMbq7Z5cEulFXeMS8OALO5IouQIhWXsORHA5zu9cPVgJ21Xhg4wYfZEO8aUWiGwLqE7pXlmlOaZ4boYwsIv2nDybHzPj2a3hBcWNmHmODsemJKu++LUgCwDnrw3Ey8sbuqy44AsA7/5INoSfM6Unr92p9tE/NVDThQM7DvnmpIMHDwVwFf7fDh4KgBJgR3EghBt956fa0R+rgkFuSYMHWDUbPcHUQAc9uju7cH9jagu+vrXW70SLjSErxexG6KF7O66AiTbpaYILjV5sW6XF2aTgLKhZlQXWVBdaEaWg+9xSD2SDOw+5seqbR6cuZy44pYoAFNG2nDf5PSU6DJC1FOW0qcUj7lg4SeKxyQi6imdbIjd5axxNaiZgKrFameN62Dz4oJzAAarmUd3JhZ7sKTRqXYaREQxWbBgpaLFaiB6csJiNaWyYYNM+MWcLBw/E8TSr9w4eS4xBb9QWMaX+6KzOUcWW3DnuDQUD+k7RQtKrrOXw9h4wIdth/0J34lXmmfG7IlpqBzW93aDpqKCXBOeeyQbu475seRLNxri2HEmA1i704sjp4P48T2ZGNRP7fXQvVOWb8ac6Q58+Hlbl8fJMvCv80M93kWX7TDg53OcyM3S9+MVq1BYxvq9Pny+05PUoqoAICfLgIJcU3th2oi8ASZYzdosTPdEhl1Eht2M4UO//nl/UMa5hjDqzoVQez6EU+dDaOrBfPpECIZk7K8NXOtMM2yQCePLrBg33Mo5vqSYYFjGpgM+rN3pjevvWiyGDzVj7nQHhuT0jddwos6ItkEw5yl7/WnHzgOora1XNCYRUW9MLNFFC/DP1E5AC++qVgP4gdpJdGVSqRdLtrNYTUT6cOjwCRw8eBxVVaWKxTQNugtieiEk9ynFYhKpoTTPjOcezcbBUwEs2+Tp0bzXjsgysPdEAHtPBDBskAl3jbNjVKkVYupcWyeF+IMydhzxY+MBH1wXEruLWgBQXWTB7ElpKBrERRWpaOxwK0YWW/D5Li8+3eqBPxj7ttezl8N4/r1GPDg1HdPH2KHnl6/po+3RxR77fV0eJ8vA//t+CIUD4/tuB/Uz4uc1Tjj7wG7TUFjGV/t8WLU9sbNhb2Q2CagcZsboEiuqC82w99EdjlazgKJBJhQNMmFm++ea3RJOnQvi1PloAbv+UhihsPIDsevOh1B3PoRF69tQMsSMcWVWjB1u4SgUSgq3T8IXu71Yv8fX7ViHePXLMKBmmgNjSi0JvV8ivbKU/BgQlS0vLFjAXdVEpB8Oq4TKIV2fV2qE6l2wtVCs/gwaL1aPK/JAFNFlKzgiIi35cMEn+D9Vf6NcQEGEpfRJ+Hb/k3IxiVRUVWhBVaEFe44HsGyTG+cbEtdSsO58CP+zvAX9M92YMtKGieXWPlHQoN6pPRfCxv0+7DzmRzCU2EKEKADjy62YNSENg/tr4fSBksloEDBrQhpurbJh2SY3Nu33xdyqORSWsWBdGw6eCuD7szORmabfQtSjd2TgQmO429bosgzUno/9d65wkAl/+ZAz5VvGhiMyNu734dNtHrQkYSd1mlXEiCILRpdaUFFgVnXGtJY500WMGW7FmOFWANGfy5nLYZxq33198lwIzQruvpZl4PiZII6fCeLDdUDZUDPGl1sxusQKm4U/Q+qdy80RrN3pweaD/oQvyrCYBMyamIY7x9n5ekPUTjClwzzscUVjtra5seqzLxWNSUTUG1drixrnAbBJ7SS0cLVpDaLd4zT7bu/q6ocD9Ta1UyEiisnyFZ/jV//wU9hsVsVimvPnwH/wvyAHGxWLSUmk/KYbXRpdasGoEgu2H/FjxWY3Ljcn7oLvlZYIPvrSjY+/cmP4UDMmVVoxptQKi0ZnbJLy3D4JWw/5sXG/DxcaE7dg4qrMNBGTR9gwZYSNCyb6IIddxON3ZmD6aDsWftGGI6eDMd/2UF0Qv3m7AU/dl4mSPH22ijeIwE/vd+L5dxvRmKBiXuUwM5663wlzChc6IhKw6YAPn271JLwFtdNhwOji6N/d0jyzHi76aI7RIGDYQBOGDTRhRvvnzjeEcaguiEN1AZw4G1Js57UkAYddQRx2BTFvTRsqh5kxviza3UGr88RJm+ouhLB6hxd7jvshJ/jpazYJmDbajrvG29kJoKf465yyzMMeg2BKVzTm0qVr4PcHFI1JRNQbk0p10QJ8vbPGFfsJf5KoXqx21rguNS8u2AtgtNq5dGViiZfFaiLSDY/Hh09WrsfDNbMViykYrLAUPwH/4d8pFpNICwQBmFhhxfgyKzYf9GHlFk/CChtAdBfS0dNBHD0dxPw1bRhdasHEChvKC8xsE94HhSMyDruC2HrIj30nAwhHEl9UGD7UjNtH2TCqxAoDr8v2eYP7G/GLOVnYdcyPeWvaYm6p6vZJ+MOiZvzoWxnXdnXqTbpNxM8edOI/5zUi2MsC3sQKK74/OzNlf6ckCdG/gVs9aGxN3N/A3CzjtYVhBQNNrHkkwaB+RgzqZ8Qd4+wIhWUcqw/ikCuIQ6eCuNiU+IVQHQlHZOw7GcC+kwGYjQJGFFkwocKK6kILFyVQh2QAB2sDWL3Di+NnEn9t1WxsL1JPYJGaqEOCMdoCXGEfLlipeEwiot6YWOxRO4VYqD6vGtBAsbrdami8WD2pxIPX1/VTOw0ioph9uOATRYvVAGApegKBYy9DjnClK13XVy4siyIweYQNkyqt2HrIj3W7vTh3JbEXeYNhGdsO+7HtsB+ZaSImlFsxqdKGITlaeUtHyeAPyjh4KoA9xwM4WBeIa45wrGwWAbdU2jB1lA0Ds/l8om8aO9yK4iFmvLOqBYfqYisMhCMyXl3RgrkeCdPH2JOcYXLk5Rjxg7sz8Orylh43HZkx1o450x0p+fdQkoFth3z4ZIsHV1oSU6S2mgXcVm3DlJF8PVKayShcG3WC6UBjawQH64I4XBfAkdPBpPz9uVkwLGPnMT92HvMjI03ErVU23FZtQ46THT4IaPNe7yqTjMUUZqOA20fbcNf4NDjsqVukZhMt6i1z3r0QbYMVjbl33xEcO3ZK0ZhERL0xJDuEIdldj5XSCNXnVQPaKVZ/BuDv1E6iK9VD/bBbJHgDqftmlYhSy969h3H0aC3KyooUiylY+sGUPwfBU+8pFpN6JtEt8ug6o0HA5BE2TB5hw9HTQazb7cX+2kDCH/MWj4Q1O71Ys9OLITlGTKqwYUKFVdczYuk6t0/C3hMB7D0RLRAkYwc1AAwdYMTto+yYUG5l21XqVmaaiL+uycL6PV4s3uCOqV2wLAMfrmtDk1vCg1PTdVmwHTPcim/dEsYnW+JfFX//5HTcPSktCVmp78zlMN77rBWui4m5AJPtMGD6WDumjLDBatbjMyX1ZGcYMHWkDVNH2iBJwNH6IHYe9WPviUDMXRZ6o9UjYdU2D1Zt86A0z4zJI2wYU2rhzOA+RpajLeM37vdi38kAIkl46pmMAm4fZcNdE9KQkcJF6qThr2SfYyl9SvGYH3ywQvGYRES9MalEF7uqzzprXIfUTgLQTrH6KwB+AJrtD2cQZYwr9OLLI8rO4iAi6o033lqE53+r7Foga+mTCJ56H1yvTQSU5ZtRlm/GlZYIvtjjxeYDPvgCif/dOHs5jMWX2/DRl20oyzdjRJEFlcMsGJDFXUh60tgawZ4TAew5EcDJs8GkLSoxGQWMHW7BtFF2DBtkSk4QSmnTRttRlm/GWytjL1Su3u5Bizui21bY374tHSfOhnCsPvZ2s0MHmFKyUB0Ky1ix2YM1Oz2QElA0GjbQhDvG2TFmuJXjLTRMFIGKAjMqCsx47M7oiJIdR/3Ye8KflPc2Nzt+JojjZ4L44HMBEyuiiwLz2FkmpTW2RrD5oA+bDvjRlMAROzcyGQVMHWXDLBapiWJmHDAZBmeVojEbGpqwfMXnisYkIuqtifooVmtiVzWgkWK1s8blb15csAHALLVz6crEEhariUhfVqxYh18+82MMGKDcGAMxvQimQXchdF4T4y6INKF/pgFzpjlw323p2HLQh3W7vbjUlPiLblL7zpPDriCANvTPNKBymAVVhWaUDTVz56zGyIguNNhfG23xXX8pue2hcpwGTB1px63VVqRZeUGWemdgthF/91g2Vmx2Y9U2D6QYalXbDvvR5pXwF/c5dbdzttUjxf07Wn8pWtwePtScpKyUd/R0EO+vacXl5t79DRMEYFSJBXeMS0PxYC6a0RuDCFQOM6NymBnhOx044gpi5zE/9p0MJL1w7QvIWL/Hi/V7vBg6wITJI2yYUG6FzaKv1xTq2NX55Rv3+3DkdPIW7qVZRUwZacOMMXZksCsRUVzU2FX9zrsfIxjURStdIiIA0YWe44u8aqcRC81cwNdEsbrdami8WH3bcDf+CwPUToOIKGahUBjvvPsRnvvlTxSNaxn+FIvVRB2wmARMG23H7aPtOHQqgHW7vThcF0xaH4IrLRFs2OvFhr1eGA0CioeYUDnMjKphFgzur6W3gX2DLANnr4RxvD6IY2eCOHEmlPQ2qlazgFElFkyssKG8wMwujZRQogjcNzkdVUUWvLWyJaYC5mFXEP/9YSP+6qEsXRUIFq5r61ERbulXbvztY9lJyEhZHr+ERV+4seWQr1f3YzFF51HPGGtH/0x2/0gFRoNrpCCRAAAgAElEQVSA6iILqossCEdkHKoLYld74TrZM67rL4Uwf20IC9a1orzAgjGlFowqsXBBlg6dbwhj0wEfth7yw+1L3nujgdlGzBhrx6RKK8xsJ08UN0NGGUy50xWN6fcHMG/+MkVjEhH11sh8H9KtyR+b00sygDVqJ3GVlq5SfgbgP9ROoitDskMYlhNE3eXUWRlPRKnvgw9W4OmfPQ673aZYTGO/CTBkj0GkcbdiMYn0RABQVWhBVaEFF5vC+GK3D1sO+hAIJe+ibjgi4+jpII6eDmLJBjec6WJ01/UwM8oLLNyRlASyDJy5HMKx+hCOnwnixNkQvArM+DQZBVQXmjG+zIrqIs72pOQrGmTCP36/H15f0YL9tYFuj6+/FMZ/zGvEXz/sRG6Wlk5JO3aoLrprtCdqz4dwoDaA6iJLgrNSzvYjfixY19arAlKWw4AZY+yYPMLGvzcpzGgQMLLYgpHFFoTCMg7WBbHrqB/7agMIJvE9TkQCDp4K4OCpAN5fA5QNNWPscCtGlViQbmPhWotkAHXnQ9h3MoC9JwK40BhOWiwBQMUwM2aOTUPFMC7cI+oNS+lfKB5z0aJP0dLSpnhcIqLemFLmVjuFWOxx1rguq53EVVq6MrAfwEUAuWon0pWp5W7UXdb/yngi6jta29xYsHAlfvBEjaJxraVPwbP1aUVjEulRbpYRj8x04P7J6dh8wIev9vuSesHuqma3hE0HfNh0wAdRAPJzTSgYaEJBrhH5uSYM7Gfk7NA4STJQfzGE42dCOHYmiJNng4rM8QSuzhK1YHxZ9OK83losk/5ZTAJ+9oATC9e3Yd2u7tudNbRG8J/zmvDzh53Iz9VuG+hQWMa8ta29uo+lG92oKrLorkDS2BrB+2tacagu9jndN8uwi7h/SjpuqbRBZM2wTzEZBYwusWB0SbRwfaA2gJ3HAjhQG0AwnLy/jZJ0fSTKvDVAaXvhenSJBQ7OJFZVOCLjWH0Ie09Ed963eJK7gM9sFHBLlRXTx9gxMFtLlz+J9Em0DoB56IOKxoxEJLz59mJFYxIRJcLUcl0UqzUzrxrQULHaWeOSmxcXrAHwXbVz6crkMjfe+ZLFaiLSl7feXoLvffdBGAzKXaAxDZ4NMS0fkue0YjGJ9MxmETBznB0zx9lx5nIYO474seOoH42tiZ9tfTNJBuouhFB34focMLNRQN4AIwpyTcjPNSE/14iB2UYIequ2JIkvIOPs5RDOXgnj7JUwzl2Ofkzm7vibCQJQMsSM8eVWjCnl7jFSnyAAc6c7MMBpwIJ1bd3Osfb4Jby4pBl/+2g2cpzabAn9yRYPGlp69zp85nIYu4/5MXa4NUFZJd+6XV58vNHd492wBhGYMcaOe25N5+IZgskoYMxwK8YMtyIYkrG/NoCdx/w4eCqIUDIL1zKudZWZvxYozTNjRJEF5flmDM4x6m4BiR75AjIOnorunj5Yl/zW8EC0k8P00TZMHmGDnS3hiRLGXPxDQFR2geGatRtRX39e0ZhERL2V1y+IgpyeL/hVEIvVXfgMGi9Wj8z3IcMWQatPmxdTiIg6cu7cRXy6agO+fc905YIKBlhKfgLf3l8rF5MSRrlyG3UkL8eIvJx0PDA1HafOh7DjiB+7jvrR6lVu3k0wLKP2XAi1524oYJsEDL2pgD0gK7V3YEck4GJje0H6Shhn24vSTW3JX0TQmYKBJkwos2JsmRXOdF6EJe2ZNjo6j/i1FS3dFibavBJeXNKEv300W3MLLs5dCWPNDk9C7mv5Jg9Gl1o1/3rpD8p4+9MW7DnRfTv3zlQOM2PuDIcuWryT8swmAePKrBhXZkUgJGPfyQC2H/bjUF2g2wUuvSHLwLH6II7VRy8cOuwiyvLNKM83o7zAjGwHr/EkggzgQkMYx+qD2HcygGP1QUQUePtqEKMjdm6tsmFEkYWdHIgSTDCmwVL0PcXjvv76AsVjEhH11pSyxJxDJpkPwJdqJ3EjrZ09aqqS3xFRBG4d7sGqvRlqp0JEFJfX31igbLEagLngO/Af/m/IwWZF4xKlCgHRWbBFg0yYM92BY/VB7Djix+7jfsXaS98oGJJx8mwIJ89eL2CLIuBMNyA7w4B+GSL6ZUT/PzvDgGyHAdkZIowG7VZnZDlaLGvxRNDsltDiltDsjuBKSwRnr4RxsTGCcETd5RsCom3aR5VYMK7MqtkdqEQ3qiq04G8fzcaLS5q7XdxxqSmClz9qxjNzszQzY10G8P6a1oQVWS40hrH9sB+TKrW7u/rclTBeWdaMS009W4yT4zRgznQHRuh4Pjcpy2ISMKHcignlVrR4JGw77MOWg36cb0j+OJQ2rxTtYnMkOo9+QJYhWrjOt6As38zZ6jGSZODMpRBOnAnhxNkgTpwN9Wq+fbzycoy4pcqGiRVWzS14Ikol5oLvQDBlKhpz564D2LvviKIxiYgSYYo+WoB/6axx9XyFchJoqljtrHGdb15ccABAtdq5dGVquZvFaiLSnYMHj2Pbtr2YOHGUYjEFox2Wwu/Bf/SPisUkSlWigPaLqGY8eocDh+qC2HE0OvOvp21aE0GSonNNG1sjONHB1wUAjjQxWsx2RIvYWRkibGYRFrMAi0mIfjQKX/u3Oc6ClQwgHJYRjgChiIxwWEYoIiMUbi9Gu9uL0Z5oMbrFLaHZI6HVE4Gk3DXVmGWkiagoMKNymAUVBWZegCVdGtzfiH94PBsvf9QM18VQl8eeOh/Cayta8NP7nZoYN7Bxn+9rnSUSYflmN8aXW6HgVJaYbT/ix3uftfZolrDFJODuSWm4Y5xd04uTSNsy00TcNT4Nd41PQ92FELYc9GHH0QC8fmX+SF9qiuBSkw8b9vogCNFFYsVDTMgfEO0kk5vFUShAdO503YXrxenacyFFWnvfKN0mYkKFFbdW2ZCXo6nLmkSpSTDAUvqk4mFff32h4jGJiHor3SphdIFP7TRi8ZnaCdxMi+/qVkPjxepJpR4YRBkRiWcqRKQvr7+xUNFiNRCda+Q//gog6WJWB5EuGA0CRhZbMLLYgmA42kJzxxE/DruSO/uxJ2QArR4JrR4JdedjL/wIQnRu9rUCtkmAwSAgFJYRjsgIh9FejI4WqNXe/dxbBhEoHmJG5bBogXoIZ2lSishIE/HsI1l485PuW0vvOxnAh+va8MhMh0LZdazVK2HJl20Jv9+Glgg2HfBh6khbwu+7pyISsOiLNnyxxxv3bQUAEyqseGiqA5kcSUAJNGygCcMGmjBnuoy9JwLYfNCHI65gUtuE30iWAdeFEFwXrr9vsZgEDG0vXF8dhZLqBexQWMaFxgjON4RxviGMk+eij4ka7zVvbPNdXWTR5KIf6lgK/4r0GaYh34Joz1M0Zl3dGXy+brOiMYmIEuGWUg+MBl1cn9Jcl2stFqs/A/Cs2kl0xWGVMKrAh12n7GqnQkQUl/UbtuFk7WkUF+UrFlO05sCc/yCCdR8qFpOoLzEbBYwvs2J8mRXhSHTO9NHTQRw9HUTdxZAmdw3HQpaBQEhGQMVd48mW4zSgosCCqkIzhg81w2Li5TxKTWajgCfvc+K1FS3Yfczf5bHr93iR5RAxa0KaQtl906Iv2pI2amHlFjduqbRqot15s1vCq8uaURvHQqKr8nNN+M4MB4oGm5KQGVGU0XB9vnWLW8KWQ9E24Rebkt8m/GaBkNze5vr6AtwbC9gDs43ol2loH4ei7REoNwuGZJxvDONCw/XC9PmGMBpaI5BVfBsmCkBJnhmjSywYX84231qmn2c79YS19CnFY77x5iLIar4AERH10FR9tAC/4Kxx7VM7iZtpsVi9AUAAgKYHXU0td7NYTUS6I8sy3nhjIf71//ulonEtJU8hWLcA0T2WRJQsRoOA4UOjhc/7JgP+oIwTZ4I4Uh8tXp+7HOZvoYqsZgGledd3T3P2NPUlogD8+J5MvBKWsb+26x3WH3/pRpbDgAnlys93PuwKYvuRrgvqvdHslrBhrw93jFP3XPJYfRCvrWhBmze+FU3pNhEPTEnHbdW2lN5RStqTmS5i9sQ0zJ6YhlPnQ9h80IedR/1JW1gSi44K2EC0cJeZLqJfhuFaAfvGj5lpomILVoIhGa1eCa1eCW2e9o/eaMebhtZocbqpNaKZ94dmk4DKYWaMKraiusiMNCsL1ERqMvafBEOWst35Ghtb8NHHmtvwR0TULVEEbh3uUTuNWKxRO4GOaK5Y7axxeZsXF2wEMFPtXLoyucyD369UOwsiovgtXbYWzz7zI/Trl6VYTENGKUwDpyN0YZ1iMYkoWhytLrKguii6BtDtk6K7rtuL15ebIypnmLqMBgFD+htRMNCEYQOjHwdmp3a7UKLuGETgyXsz8dJHzTh6uvPxIDKAd1a1IjNNxPChZsXyC4VlzF/bGtdtzCYB6TYRja2xv56u2ubBlJE21boprN7uwcdfueNuqTy6xILvzcqAncUjUlnhIBMKB5kwd7rjepvw00FVdwHfSEZ0YUqzW8LJcx13LjCIgM0iwmYRYDVHP9osAmxmETarAJtZgM0SLWpLkgxJAiKyjEgEkGRAkmREJCDS/jVJio5HcfuuF6VbvRKCOuhQk2EXMaLYglHFFpTlmzXReYKIoiwq7Kp+f95SBAIcI0dE+jMy34cMmy6us2luXjWgwWJ1u0+g8WJ1fv8g8vsHcfqKchdPiIgSIRgM4Z13P8Yzf/NDReNaSn/KYjWRytJt4rV2mgDQ2BrBkdNBHKsPwnUhjMvNYcXmQaYSQQBys4wYNtCEgoHRj0NyjLpqAUqkFJNRwNMPOvHCoiacPNt5++lwRMaflzbjuUeyMbi/MqetK7d64l7E8/A0B3KzDPj9gqaYdya6fRLW7fLi7knKtjoPhuWYZoffzGgQUDMtHdNHs7MYaYvJKGB8uRXjy61obotgyyE/thzy4VKT9i8SRqToa4HbBwDazzfRcrOMGFliwagSCwoHmriYj0iDDI5imAbdoWhMvz+A995fqmhMIqJEmVKmixbgEoBP1U6iI1otVi8D8J9qJ9GdyWUeFquJSJfmzV+Gnz71KGw25dprGnNuhcFZjUjzAcViElHXsjMMuK3ahtuqbQCiuwovNIZx9koY5y63f7wSRotHp4OvkyTbYUDBIBOG5UZ3TOfnmmA18yorUazMRgF/9VAWfr+wCa4LnResfQEZryxrxj9+vx/MSd5pd74hjNXb42vZVlVowdSR0dfPqaNs2LDXF/NtV+/wYNpoO2wWZV47fAEZLy1p6nSXZ2dynAY8ea8TQwdo9dIBUZTTYcDdk9Jw96Q01F8K4cjpaBeZE2dCCIa5Ek9t/TMNKM2LjqopzTMhO4OjUIi0zlL6F1B6IvlHH69GU1OLojGJiBJFJ/OqtzprXJfVTqIjmjzjdNa4jjUvLjgOoFTtXLoytdyNeRuVa6NLRJQoLS1tWLx4Fb773QcUjWspfQre7b9QNCZ1jJfsqCMmo4ChA0wYOsD0tc+7fRLOXblevD57JYzzV8II6KC1ZE9lpono7zQgJ9MY/eg0ICfTgJwsA+cnEiWA1Szgr2uc+N2CJpy9HO70uEtNESzZ4MYjMx1Jy0UGMG9NGyJxrMtJs4r43qyMa/9+cKoDB2qDaGyLbYekLyBj9Q4P7p+cHme28XP7JLywqAn1lzp/nDsyvtyKx+/M4GIc0p2r72XuGp+GcERG3fnrxetTF0KQuAYv6QZkRYvTpXlmDM8zwelgcZpITwRLP5iG1igaU5JkvPHmIkVjEhElSl6/IApydDHCYLnaCXRGk8XqdssBPKt2El0ZVeCDwyqhzc8LlkSkP2++vRiPPnofDAblXsPMed+G/+DzkLznFItJPZS6NUjqgXRbdG7sjbNjZQANLRGcuxJGY1sErR4JrR4JLR4JrZ4IWjwS2rySZuZH3swgRneW5zgN6J9pjBajnQb0zzSgv9OQ9F2cRBQt+P7i4Sz83w+acLGp80Lqhj1ejCy2oKIgOV2tNh/w4cTZ+C4sPHanA5lp199DWc0CvjsrAy8saor5Pj7f5cWMMXY47Ml7L9bslvCHhU240Bh7odpkFPCdGQ5MHmFLWl5ESjEaBJTkmVGSZ8a9twGBkIzjZ6KF66Ongzh7Ocy3vb10dRxKaZ7pWoE6M53XyTSNT3rqhqX4hxAMFkVjfr5uM1yus4rGJCJKlCll8XXpUhGL1T2wDBovVhtEGZNKPVizP3mr/ImIkqW+/jzWrN2I2bOmKhdUMMIy/Gn49vwv5WISUVIIiLZ07J/Z+U4ZSQbc3mgBu8XzzYJ2q0dCOAJEJBkRCZCk6P9LEhCR2z9K0VX2kRu+dpXRIMBmufqfCJtZgM0a/Wi3CLBaRNivfu2G4+xWAc50A0TWo4lU57CL+Ju5WXj+vQa0djJyQAbwzqoW/PMT/WBPcGcDt0/Ckg3xtWubUG7F2OHfHKVSUWDGbdU2bDoQWzvwYEjGqm0ezJmenPPJhpYIfrewCQ0tsc/DHZhtxJP3Zio2J5xIaRaTgOpCC6oLo0UYj1/C6YthnLkUQv2lMOovhXGpOazZxXZqMxsFDM4xIi/HiLwcE/IGGJHX3wiziW+qiFKFYHLAUvwDxeO+/sYCxWMSESXKFH20AD/trHHtUzuJzmj5DPRLAC0AMtVOpCtTy90sVhORbr3++gJli9UALMMeQ+DYnyB5uWKWKNWJApCRJiIjTcTQBL7tlGRAlqO7o4lI/5zpIn7y7Uz8fkETpE4KRM1uCfM/b8OP70ns6eGi9W3w+GPvCex0GPDoHRmdfv3haQ4cqgug2R3bfX65z4c7x6fBmeBdiBcaw/j9wia0xJgHANxSZcOjdzjYWYL6lDSriIoC89c6NwRDMs5c+XoB+9yVMMKRvlXBzkgTv16UzjEiN8sIgS8RRCnNUvIkBJOyl+P37j2MXbsOKhqTiChR0q0SRhfEtmBZZZrdVQ1ouFjtrHGFmxcXfArgEbVz6cqtwz0QRXDmERHp0t59R7Bz1wGMG1utXFDRBGv538C76++Vi0lEKUUUEN3aTUQpozTPjPunpOOjLztfkb7jiB+jii0YV/bNXc09cfR0EFsP+WM+XgDw/VkZsFk6fwGyWQQ8fmcGXvqoOab7DIVlrNzixmN3dl4Aj1f9pRBeWNQMty+2k1SLScCjd2RgUmViHlcivTObBBQNMqFokOna5yQJON8QxoWmMBpbImhojaCxVUJDa/T/gyH9FbKNBgHZGSL6ZxrQL8OAfpnR//q3/3+6jasCifoaweyEpeRJxeO+9sZCxWMSESXKLaUeGA26eC+4TO0EuqLZYnW75dB4sTrDFsHIfB/21HGeFxHp0+uvL1S2WA3AXPAw/MdeguSuUzQuERERadddE9Jw8mwI+2sDnR4zf20bSob0fh5qOCJj3trWuG4zbbQ9prnZ1UUWTKq0xlwI33TAh7smpHU5ViFWJ8+F8NKSJvgCsV0sycsx4if3ZiI3S+uXBojUJYrAkBwjhuR0/Lvi9kUL140tETS0SdcK2l6/BF9Qhi8gwxeQEAjKSR0XLIqAvX3kyc0fM9OvF6X7ZxiQkS5y7R8RfY2l9KcQTOmKxjxdfw5r1nylaEwiokSaqo8W4B4A69ROoitaPyNdCSACoPdn7Uk0uczNYjUR6dbn6zajru4Mhg3LUy6oYIS1/Bl4dzyjXEwiIiLSNAHAD7+Vid++29DpnGWPX8I7n7Xgr2uyehXr060eXGqKfZbzgCwDHrw99ou3c6Y7cNgV7HQO940iErBisxs/uLt3LTcPu4L488fNCIZjK4VNHWnDnOkOmNj2m6jX0m0i0m0iCnJNXR4ny4A/GC1c+wIyfMH2jwH52u5sQcC1VttXu8kIEK597urXjQYBdosAu/V6Udpq5u8zEfWMYOkHS/EPFY/71luLIXU2B4aISONEMdp9WQdWO2tcna8K1wBNF6udNa6G5sUFmwFMUTuXrkwtd+PFVTlqp0FE1COyLOONNxfh//zL3yga1zz0AQSOvYhI63FF4xIREZF22SwCnrovE/8xr6nT+bCH6oLYsNeH20f1bMHwxaYwPtvujfl4UYwW0eOZ5ZxmFfHoHRl4ZWls7cC3HfZj9sQ0DMzu2Sn63hMBvLaiJaaZuqIAPH5XBm6r5oJrIqUJQvR1zmbR9J4MooThjHP9sA5/GoLRrmjM5uZWLFq8StGYRESJNDLfhwxb7IugVaTpedUAoIcBNJruow4Aw3KCGJIdUjsNIqIe++jj1WhsbFE2qCDCWvGssjGJiIhI84YOMOE7MxxdHrN4fVtcO6NvNG9NW0xF3avunpiGYQO73i3ZkdElsc/XlmVg2aaercg/7Ari1eXNMX1PJqOAp+53slBNRERE14jWATAXfV/xuPPmL4ffr+mNfkREXZpSposW4DKAFWon0R09FKs1X/EHgNv10ZeeiKhDgUAQ789bqnhc05B7YMisUDwuERERaduUkTZMquy80BsMy3h3dXwzpwFgyyEfjtUHYz4+P9eEe27p+ezGR2Y6kG6L7bR7zzE/6i+F47r/+kshvLK0GZHuu43DZhHwi4ezMLLYElcMIiIiSm2W8p9DMMS2wC5RgsEQ3n3vY0VjEhEl2u0VuqgL7nDWuC6onUR3NF+sdta4DgGoVTuP7sysblM7BSKiXnnv/aUqrGgVYK18TuGYFAsZnBlFRETqeuzOjC7bYp84E8ShutgLzx6/hMXrY7+YYDIK+OG3MiD24qw53SbiOzO73iV+lQxg2cbY82toieDFxc0IhLr/m52ZLuK5R7JRPCT+HeJERESUukT7YFiGPaZ43I+XrkFDQ5PicYmIEqU4N4D8/rGfj6pI892rAR0Uq9tpfnd19VAf+jviWwVPRKQlTU0t+Ojj1YrHNQ26C4as0YrHJSIiIm0zGwU8fpcDXY27XBpHcXfxejfcvhi2ILd7YEp6j2dI32h8mRWleeaYjj1wKoDac92PmHL7JLywuAmt3u6/n9wsI/7u0WwM7t/774WIiIhSi7X8F4Co7GI2WZbxxpsLFY1JRJRoM6p0s4FV8/VVgMXqhBEEXT05iYg69MabiyBJyu+otXF3NREREXWgZIgZkyo7n698+mIIe0503xnm+JkgNh/0xR43z4wZY+0xH9+duTMcELqqut+guwJ8MCzjpY+aY5rZXTDQhOcezUJ2hiG24ERERNRniGn5MBfMVTzu+vXbUFtbr3hcIqJEmlmtixbgZ501rt1qJxELvRSr1wPQfCV4RpUunpxERJ1yuc5i7dqNisc15t4OY78JisclIiIi7auZlg67tfNT1+Wb3JC7WGsXjsiYtyb200lRAB6d2fWO7njl5RhxW3XnRfcbHasP4sjpjtvJSTLw2vIW1J3vfvd1RYEZz87NinlmNhEREfUt1opnAEH5ziuvvvaB4jGJiBKpoH8QRQOUHqfZI5rfCHyVLs5anTWuIIDP1M6jO6MLvHCmdb+6nYhIy/740ruQu7rimyTWqr9VPCYRERFpX7pNxANT0jv9+rkrYew86u/0659t9+JCY+wjm24fbU9Ky+z7J6fDao6tBN7Z7ur3V7dif233F0XGl1vxlw9lwWxKZMmdiIiIUoXoKIJ56IOKx928ZTd27DygeFwiokTSUZdlFquTQPNDwEURmF6pmycpEVGHjh6txaerNige19j/FhgHTFY8LhEREWnflBE2DBvY+TzF5Zvd6GiSyaWmCD7d6ok5TrpNxH23dV4Y7w2HXcS3bkmL6di686FvFKWXb3Jj04HuW5nPGGvHj+7JhEFPZ/tERESkKGvFs4Cg/JiQ3//hLcVjEhEl2sxqXdQBfQDWqp1ErPR0+voJAEntJLrDVuBElApe+OPbiESUf8m1VnJ3tWKU3zxPRETUY4IAPHZn53OfLzVFsKWDmdTz1rYiHIn9j94DU9JhsyRvN/KMMXbkOGO7MLxso/van+uv9vnwyZbui+4PTEnH3OmJbWFOREREqcWQUQZz3n2Kx93w5Xbs2XNI8bhERIk0JDuE4YN00QJ8rbPG1f1qZ43QTbHaWeO6DGCr2nl0Z3yRFw4bW4ETkb7V1tZj+YrPFY9rzB4L08AZisclIiIi7Rs6wIRpo+ydfv2TLZ6vFaa3HfbjaCeznzuSn2uKea50TxkNAh6e5ojp2DOXw9h11I/9tQHMX9va5bGiAHxvVgZmT4xt5zYREVGidLaQjLTLWvkcoMLStt//4U3FYxIRJZqOuitrvlv1jXRTrG6n+f7qBlHG7RXcXU1E+vfii+8iElF+8Q13VxMREVFn7pucjgx7x6exja2Ra22yvX4Ji9bHfhFBAPCdmZ3v3E6kkcUWlOWbYzp28QY3Xl3e0mGL86tMRgFP3e9MeqGdiIiI9M/grIZp8GzF465ZuwkHDx5XPC4RUaLppAU4AKxQO4F4GNVOIE7LAPxG7SS6M6PKjRW7MtVOg4ioV07Xn8PiJZ9h7pxvKRr36olT6NwqReNS8py+GMJv32m49u9vFgK+/okbv97Vod3czdf+Gc+x3/xa50Fvvt+uihxdfi1R93PTF+N6/GKMcfPX43tsO8+vdz+jzvP7xt12+XPo/I4T9zPqNEQM95P835VuH9suj9X674rQxdc6v61yvyuxPX6J/HnG/hzv/LnXTTpJ+V0pzjNj9zF/h7dbudWDW6tsWPKlG23e2EeaTKy0omhQ5zOxE23udAd++05Dl0VoAGhq637hYL8MA3Yc8WPHkY4fkw7FWZTvSQ0/2YV/JRYWfOPvQmw3Subh0dso8b1r8OenxB7A+POKP6t4YyiQUp+NoUxOyX9RiPcm3oDmpyxSEkV3VStLlmW88Me3FY9LRJRoAzLCqBwSx3mXenY5a1xn1U4iHroqVjtrXPubFxecBpCvdi5dmVTsQZpFgiegt43rRERf99LL7+HBB+6CyaTsnwtr5XMInV8NyDyJVk0CZ1oHQjLOXA4n7g6JiHIx2bUAACAASURBVIg60eKW8PaqVuw6GvsFBKtZwENTY2vNnSiD+xsxZaQNG/b2foTYhcYwLjTy7ywRERF1zZg9BqaBMxWP++mqDTh6tFbxuEREiTajqk0v4y8036X6Znqspn6kdgLdMRllTClnK3Ai0r/z5y/hww+V7xhiyCiDeci9isclIiIi/dt51B/Xmqt7bklHRpryp8b33pYOm0UfVzqIiIh6QicX9PsMNcauSZKMP/7xHcXjEhElw4wq3bQA13wd9WZ6LFYvVDuBWMyoYrGaiFLDn16ZB78/oHhca8WzgGBQPC4RERH1HQOzjZgx1q5K7HSbiG/fmq5KbCIiIupbjP0nwThgiuJxly1fi5O1pxWPS0SUaP3SwxhZ0PvOWAqodda4dqudRLz0WKzeCOCC2kl059ZSN2xmtq8lIv27fLkR8+YtUzyu6CiCOf8hxeMSERFR3zF3hgMGFc+Kp422IzdLV9O5iIiISIfUmFUdiUTw4kvvKh6XiCgZplW6IeqjY8gitRPoCd0Vq501LgnAErXz6I7FJOPWUo/aaRARJcT/vPYBvF7lV45Zy58BRF7AJSIiosQbWWxBRYFZ1RwMIvDwNO6uJiIiouQxDpgCY/9Jisdd8tFqnD59TvG4RETJoKMW4LroTn0z3RWr2+liZcDMat08eYmIutTY2IJ33lV+1IWYNhTmgkcUj0tERESpzWQUMHe6Q+00AADVRRZUDlO3aE5ERESpS41Z1aFQGC+9/J7icYmIksFpj2BcoVftNGJR76xxbVM7iZ7Qa7H6CwBX1E6iO5PLPDAbZbXTICJKiNdeX4C2NuU7RljLfw6IvIBLREREiXPXeDv6ZRrUTuOaOdMdEPV6dk5ERESaZRo4E8bsMYrHXbBwJc6du6h4XCKiZLi9wq2X8zVdbPTtiC57qzprXJHmxQUfA/iJ2rl0xWaWMKnEgy+PsK0bEelfa6sbb761CD//6ycUjSvaBsFS+F0ETr6haFyKndEo4H//sF+HX5O7WLPV2ddu/HxnN//mbeUOvyZ3fEinn7/5n/HeXu7izr52vzF8712kGP/tb/hCFw9dHI93x5+P7fHqOJeY80rQYxq9fcd3Fsv9xhpT7edwp99Xp8d0nrzyz+GOH5OubpO853AMz5Vv3Hks99v952N9rnRyV4l9Dnf1epeg++06ZmfHdPIa18n9Gg0CZk1M6zhJlQzMNmLOdAdOXwx/42sdjUUTYpyVFutxnR0bz0i2jmN985NxxYn12CTcZ6xxop+O7U5787OM59jODuvd86bjG/fmPnv//Ir9uNifN7En2pvnjZLP+d78bnZGc69L8fxuxhgnnmPVfV3q5HezF3EKBpo6vE/SI0GVWdWBQBB/fmWe4nGJiJJFRy3AWaxWwUJovFgNRFuBs1hNRKnirbcX44nvP4TMTGXbZlrK/grBuvmQI8rPzabuCYheZCciIqKemz7arnYKRERElEJMg2fB4KxWPO78D5bj4kXNN0UlIoqJwyphQrEuWoCfB7BJ7SR6Sh8b1zu2FkCz2kl0Z0q5G0YDW4ETUWpwu7149bUPFY8rWnNgKdH8+iQiIiIiIiIiIvUJRlir/l7xsH5/AK/8zweKxyUiShYd1fiWOGtcktpJ9JRui9XOGlcIwFK18+iOjlZdEBHF5N33PkZDo/JrhSxlfwnRmqt43L5KF2/BiIiIiIiIiOgbLEXfh8FRonjcd979CA0NTYrHJSJKlpnVumkBvlDtBHpDt8Xqdrrov36nfp7MRETd8vn8eOWV+YrHFYxpsFb/g+JxiYiIiIiIiIj0QjBnwVr5rOJxPR4fXnt9geJxiYiSJd0q4ZYSj9ppxOIygA1qJ9Ebei9WfwZA85Xg6VVtMBu5R42IUoda84fM+TUwZI1SPG4qkvlniYiIiIiIiCjlWCt/CcGUqXjct95ejObmVsXjEhEly/TKNpj0Udv7yFnjiqidRG/ouljtrHH5AaxQO4/upFkkTClzq50GEVHCBAJB/OnP81SILMA26l8ACCrEJiIiIiIiIiLSLkNGGSyF31U8bmubG2+8qesOtERE3zB7lG4W4OiiC3VXdF2sbqeLv4KzR+vmSU1EFJOFi1bi7NmLisc1Zo+FeegDisclIiIiIiIiothxmbnybCN/DQgGxeO+/vpCtLXpolUuEVFM+qWHMa7Qq3YasWgC8LnaSfRWKhSrVwLQ/DPmtlIPHFZJ7TSIiBImFArjpZffVSW2tfpXEAw2VWITEREREREREWmNafBsGAdMVjxuU1ML3n5nieJxiYiS6c4RbRD1UUFd6qxxhdROorf08VB3wVnj8iJasNY0k1HGjCrNj9cmIorLRx+vgct1VvG4om0QLMOfVjwuEREREREREZHmiGbYRvyTKqFffe1DeL0+VWITESWLjrol66L7dHd0X6xup4t+7Drqb09EFJNIJII/vviOKrEtw38K0T5YldhERERERERERFphKfkJxLQCxeNeudKI995fqnhcIqJkyusXROUQv9ppxKINwGq1k0iEVClWLwcQUDuJ7owp9CInI6x2GkRECbXik3U4cdKleFzBYIWt+h8Vj0tEREREREREpBWiNQfW8p+rEvvPr8yH36/5y/JERHGZPVI3XZKXO2tcKfEibFQ7gURw1rjamhcXfAbgPrVz6YooAHeNbMX7X2WrnQoRUcJIkowXXngbv//d/1I8tinvPhhPvoVww3bFY6e6NTu82HHk6ysI5Q6Okzv6ZA+O6ey4Dm8q3/zP2AL0NNdYcoj1uA4fwxgT6fH99+Lx70kOnefRfYCEP1cSdP+xf9+xJfaNT8X6GMacRw/vP4YAMT+GMd9//Mf05ji+XsR3TKd5JPJn2eFtv/7ZiRU2PDLTEdsd9lF/+rgZh13BmI4VYvxkh8cBEDr7Qo+P6/jAGG/e63x69XjE8bh1lEBHx8Yap7c5xfq4xXOs0EGkpMRJxs885tt38nxN9HMmjtyTEye2O1DuuaVQnBh/Tzv7QqJftzo7tnc/89hfc2ONc/qi7sdk6p616u8hGNMUj3vh4hV88OEKxeMSESXbLP10SU6JFuBAihSr2y2CxovVQHRFBovVRJRqPlv9FQ4fOYmK8mLFY9tG/Rpt6+4HZEnx2Klsf21KLMojIqIUsOmAD/fckgaHPVUagyVWs1vCgdoApBgXCGiPbhMnIiJSnSFrJMwFc1WJ/ac/vY9gkIsViCi1lA32o6B/bAuBVeYFsFLtJBIllc72lwLQ/F/HssF+FOTo4olORBQzWZbxhxfeUiW2wTkC5oI5qsQmIiKi5AuFZWzY61U7Dc3aesin40I1ERER9YZt5K8R+77+xDl79iIWLvpU8bhERMmmoxbgnzhrXD61k0iUlClWO2tcTQA+VzuPWMweqZsWAkREMVu3bgu2bt2rSmxrpTotr4iIiEgZ6/f4EAqzItuRzQdT5voEERERxcE89AEY+41XJfZ//d9XEQ6HVYlNRJQsV0f56sQitRNIpJQpVrfTRX/22frpd09EFJffPv8yIhHl23GL1hxYy3+ueFwiIiJShtsnYcshv9ppaM6Js0FcaoqonQYREREpTDDYYK3+lSqxd+46gE9WrlclNhFRMo0e5kVOhi4W4vgBLFc7iURKtWL1YuigFfiQ7BCq8nihhYhSz9GjtVi4SJ1RGZaSn0BMy1clNhERESXf5zu9nG58k00HeF5JRETUF1mG/wyibbDicSVJxm9++5LicYmIlKCjjaYrnDUut9pJJFJKFaudNa5GALoYlnH3aN086YmI4vK737+J1jYV/laKZthG/LPycYmIiEgRF5vC+GofW15f1dgawc6jLFYTERH1NaJtMCzDf6ZK7MVLVuHQoROqxCYiSiaTQcbMKt3Uf99XO4FES6lidbv31E4gFneOaIWYio8+EfV5TU0teOmld1WJbRo8G8ac21SJTURERMm3eH0bGlrY9hoAFn7RxjneREREfZB1xP8DwWBVPK7b7cV//+4NxeMSESnh1uEeOGy6ONdsAbBC7SQSzah2AkmwDIAbQLraiXQlKy2CicUebDmepnYqREQJ9+57S/HId+5FYWGe4rFto36NtrX3ALIu3lyo5rmHTfD4eYGbiIjUF44A//JeCKEYRoMFQjLeXtWKZ76TBSH5qWnWobog9pwI9Oi2bz1nRl5/BR49Bd9mKBVKVihQyn0/KfaWk8+DHsZRJkw0lmIPXkqFScrjJvTlP9ZJYuw3Aea8+1WJ/fKf3kNDQ5MqsYmIkm32SN10Q17krHH17GRQw1KuWO2scXmbFxd8BOB7aufSnVkjW1msJqKUFA6H8W/Pv4xX/vwbxWMbMsphKXwcgdp3FI+tJ1Or2N6DiIi0Y8sRCcu2xrbQ7PiZIL7Y5cWMsfYkZ6VN4YiMD9f17ELKrLEGjC7iewAiIiJdEkTYRv1aldCnT5/D2+8sUSU2EVGy2S0SppSzBbiaUvUsVRetwKdXumExpdgSYyKidhu+3I4NX25XJba18pcQTBmqxCYiIqL4fX+mIa7jP/rKjUtNfbOLypod3h5976IAPH1Pyq1XJyIi6jPMBXNgcI5QJfbz//5nhGJpg0NEpEPTKnRTqzsPYJ3aSSRDqhar1wC4rHYS3dHZag0iorg9/+9/Qjis/MmMYM6GteIZxeMSERFRz5TliZgwPPbT01BYxmsrmuEL6OKCQsJcaAzj062eHt129jgDigaxHysREZEeCcY02Kr+QZXYmzbtwufrNqsSm4hICbNH6aYF+HxnjUtSO4lkSMlitbPGFQbwgdp5xOJu/fwSEBHFrba2Hu+9v1SV2JaiH0B0FKkSm4iIiOL3xB3x7fqtvxTGS0uaEAz1jYJ1q0fCi4ubEQzH//2KIvAz7qomIiLSLWv5LyBY+iseNxKJ4LfPv6x4XCIipTjTIphQ7FU7jVjpoqt0T6RksbqdLvq231LqQYatb7avI6K+4cUX30VTU4vygUUjbCPVmeVERERE8ZtaJaJgQHw7f0+eC+FPHzcjHEntgnUgJOPFJc1oaO3ZueM94w0Ylstd1URERHokphXAUvITVWLPn78cJ064VIlNRKSEO6vbYBB1cT55zFnj2ql2EsmSssVqZ41rM4BTaufRHZNBxqyRbWqnQUSUNK1tbvz+D2+pEtuUOx2m3OmqxCYiIqL4CALwgzvj3/175HQQry5vgZSSzdAASQJeXd6C+kuhHt1eFIGfclc1ERGRbtlG/jMgmhSP29LShj/88W3F4xIRKenbY1XYZNUzutig21MpW6xup4sf3r3jdPPLQETUIwsWfoKjR2tViW0d+b8BgRdoiYiI9OCh2wwYXxr/aeq+kwG8sbIlJXdYv7+mFQdPBXp8+ydnGZGfw13VREREemQcMAWmQbNUif2HP76NlhZusiKi1FWcG0DFEL/aacRKF/XOnmKxWgPKB/tRMrDnFx+IiLQuEpFUm3FkcBTDUvIjVWITERFRfEQB+NcnTEizxn/bnUf9+K/5TT1ula01wbCM11a0YNMBX4/vY3ypiKe/zUV7REREuqTieLMTJ12YP3+5KrGJiJRyn342km531riOq51EMqV0sdpZ4zoEYI/aecRCR78UREQ9snXrXqxe/ZUqsa0Vv4Roz1MlNhEREcVnULaAX83tWatL18UQnn+3EQd6sRNZCxrbIvjPeY3YebTnq/z7OQT8+49NEFP6rJ+IiCh1WYc/DUPGcFVi//bfXkYkkhoLAImIOmIyyLh7dKvaacTqPbUTSLa+cNqqi93Vs0e1wmRIvZZ1REQ3+vf/eAXBYM/mLfaGYLTDPua3isclIiKinrn/FgNmjjL06LYev4SXlzRj6UY3ZB2eYp04E8Tz7zbizOVwj+9DFIB/+5EJ/TPY/puIiEiPDI5iWMt/oUrsdeu2YNOmXarEJiJSypRyN5x2XSzKiQD4QO0kkq0vFKvnAdD8JQqnPYL/n737Dm+ybNsAfma0TTogUGhLGQXKFlBmAUGRpQICRhkKoiyVPRRBoEBZsvfeIMiuTAcoIqB+oKK8IogiGBmlQEtL90jy/QFWI8WmNM2VJzl/x/Eeb3MnzXViU2hzPfd1N62WLB2DiKhQXblyHevX7xKprQ1+Et7ljCK1iYiIKP8mvKxFYMDDNVutAD45kYK52+JhinX+hXIPw2IBPv8+FQt23kZymqVAz/VGWy0iqnrCr/tERETuSAV93RmA2tvplbOysvHejOVOr0tE5GwKmnb8hcFoui4dorC5/W+vBqPpCoCj0jns0b6uYr45iIge2vKVW3DzZrxIbX3t8VD5BIrUJiIiovwx+Ksws48XfB5uIjgA4PdrWZi5OR5rDyQiLtF1r5o/fSEDkzbcwq4vk2AuWJ8aEVXVeP1ZnlNNRESkVD4VX4E2sIFI7fc3fYg//7wmUpuIyFlKBGSjUaUU6Rj2cvsR4IAHNKvvUcQo8MaVU1Ai4OFHvRERKUFqahrmzFsjUlvlXQz62hNEahMREVH+1a+sxqL+3gVqWFsBfHc+HVHr47DzyySkpBewG+xAf1zPwtxtt7FibwJu3C54M/3RCmrM6ecFNad/ExERKZJaXwq6mqNFasfFJ2DpMo/oiRCRh2tXNxFqZXRH0wFES4dwBmV8OQpuJ4BM6RB5UauBtnUUc6A7EdFD27PnM/x05rxIbe+yHeEV0kKkNhEREeVfRFU1Fr5ZsIY1AGSbrTj8fSoiV9/CB5/dwcUYmfHgFitw9o9MrNyXgFkfxOPCVcf8qtq4mhorhngjQM9ONRERkVLpH5sCldZPpPb8+euQnJwqUpuIyJna11VMH26/wWhSTNiCUFmtLn+cs0MkRIftAdBBOkde/rzljS7zK0jHICIqdI89VgNbNs+DSuX8N1QtadeQdKgVrNmKGfdCRETk8b75xYKhyzOR4cAec1AxDRrV0KNRDR0MARrHPXEuYuKy8X8/p+PkuTQkpjh2d3fLxzSY0csLXpz+TUREpFheZZ6DX8PFIrXPnruAFzsPhMXiGb0CIvJcj5VPw/K+f0rHsJfRYDR9KB3CGTQTJ06UzuAU6efmWwG8KJ0jL0V9zTj5ux9iEwu4bYCIHEKn84FGo4HZ7LpnHCrV9es3Ub58GVSt4vwLdFReAVB5BSD7+hdOr01EREQPp2wJFR4JU+OzH8wFPtf5LynpVpy/nInDP6Ti7B+ZiInPRlqmFTpvFfQ+BRtEdjvJjPN/ZuHEuXTsPpaMfV8l4+K1LGRkOfZN4I6NNJj2qhe0hdtrJyIiokKk8jbAv8l6qLS+IvWHj5iCq9duiNQmInKmfi3iUKVUhnQMeyQAeENXfbhHNCY86brrvQCSAfhLB8nLc3UT8T+TXjoGkcdr0rguJk4cgk8/PYY5c2XOWHZ3c+asRutWj0On83F6bZ8KPZB1eTey4753em0iIiJ6OE2qq7F2mDdGr8vC5VuOa/parcClmCxc+sdo8KJ+alQo5YUSRTXw06vhp1PDX6+Gn14FP50a2WYr0jLu/S/TgrQMK5LTLLhyMxum61lISi38s7F7PKXF2y9oITCohoiIiBxIXysSKp9Akdoff/Ilvvv+jEhtIiJn0ntb0KJmknQMe+0yGE2K6Ko7gseMAQeAhOiwjQBekc6Rl7RMNdpOD0dapqccKU7kmqZOeQsvGJ+G2WzG8y8MwK+/XpKO5JYG9O+OIYNfFaltTrqApM+fASwyZ1YSERHRw0nNAN7bnoW9/+cRF5nfx+CnwqjOWrRtwO3URERESqcNagb/pptEaqenZ+DZdn0QE8Nd1UTk/jrUS8SY569Lx7BXS4PRdFg6hLN4Wjd0s3QAeyjs6g4it7VixRaYzRZoNBpMmjhU5GxlT7B23U6xX4o0AZWgqzpYpDYRERE9PF8fYPIrXpjZ2wsBes/6Ga3lYxpER3qzUU1EROQGVBo9fOu8J1Zf8j0ZIiJne65eonQEe10FcEQ6hDN5WrP6EIAr0iHs0b6uYr5piNzWn5evYf+BuxcvPfZYDXTt0k44kXtKT8/AzFmrxOrrqg6EpkgVsfpERET08J6up8GOMd6oW8n9f7U1+Ksws7cX5vbzQmCAZzXoiYiI3JXukbeh9isrUvt67C2sXLVVpDYRkbOFlchErXJp0jHstdFgNBX+uVIuxP1/o/+He1/cDdI57FGnfBrKBGZKxyDyeMtXfACL5e5xCSNG9EaJEsWFE7kn0fOR1Fr41p0JqDzqn0QiIiK3Uaq4CmuGeWPqq14oV9I9m7it62iwO9IbT9fjbmoiIiJ3oSn2KHzCe4nVnzNnNdLTPeY4VCLycO2Vs6saANZKB3A2T3xnfr10AHu1r3tHOgKRx7t06Qo+PXgUAFAkwB9j3u0vnMh9TZmyGGazzLmTmuJ14BP+mkhtIiIiKji1CmjfUIPd430Q1cMLoYHKb1qrVECzmmqsH+GN2X29UMxf+X8mIiIiukethW/dGYBK5kK0774/g/0HvhCpTUTkbBq1FW3rKKbfdsxgNF2QDuFsHtesvvdFPiqdwx5t6yRCzfcjiMTt3fd5zsdtn30SzZo2EEzjvn45fxFr1u4Qq6+rMRJq39Ji9YmIiKjgNGqgU2MN9k3wQeRLXgg2KO8XKo0aaNdAgx1jfLC4vzfqhHvcr+1ERERuT1elPzRFq4vUzszMQuT4ubBarSL1iYicrXGVFAT6Z0vHsJfH7aoGPLBZfY8ivthBRbLRsFKKdAwij/f116eQmvr3eRYTxg+GTucjmMh9LVm6CSbTVZHaKq0v9HWmidQmIiIix9JqgBebarA/ygfTXvVCs0fU0Lj4b78+XkC3JzXYP9EH017zQuVQ5TXaiYiIKG/qgIrQVRsiVn/pss24dOmKWH0iImd7TjkjwJMAyO3mEuTiv64Xmp24+0V3eQr6JiJyWxkZmfjy6Mmc22XKhGDggB6CidxXRkYmIifMF7u61yu4ObzLPS9Sm4iIiBzPWwu0a6jB4gHeODzdB+O6eaFeJTVULtIH9tcDT9fT4L3XvPDZNB+828U9RpgTERHRg6jgW2cGoPYWqX7+/EWsXrNdpDYRkYRifmY8XkUxm0K3G4wmxYR1JI9sVt/7YiviX+UnqiWjiF7mDFci+tvnh7+xud2714uoUqWCUBr3dvLkaezY+bFYfX3t8VD5BIrVJyIiosJh8FOhczMN1g73xqdTfPCWUYtmNdVOPwu6TAkVejylxaoh3vhyhg4ze3uhbQMNiviySU1EROTufCr2gLZEQ5HaZrMF4yLnITtbMaNwiYgK7Nk6idBqFHPsgSKmQhcGlaeeTZEQHfY4gOPSOewx70AQtn1TTDoGkUerWbMKdm5fbLN2+vQ5dHt5GM/4KQQBAX74aP8alCxZXKR+5uU9SP1WbiQXEREROVdMvBU//WHBzyYrzpgsOPunBakZBXtOby0QFqRCxVJqVCqlQsVSKlQJVaNcEJvSREREnkitD0FAq8+h8vIXqb9+QzSmz1guUpuISMrWoZdQvmSmdAx7/GIwmqpLh5Disc1qAEiIDvsFQFXpHHn546Y3ui3gDk4iSaVCSuKLw5vvW4+atAhbtu4TSOT+Wrd6HIsWThCrn/L1a8i6/oVYfSIiIpJjsQKJKVbcTgLik624nWxFfBJw+97HmVmAzhvQeaug8/rHx95AEV8VKgSrUK6kCmqPnGVGREREufFrvAZepVqJ1L5y5Trad+iH9PQCXo1HRKQgdSqkYlmfy9Ix7DXKYDTNlA4hRSsdQNg6ANOlQ+SlfMlM1K2QilOXfKWjEHmsW3G3c10fMbw3Dn32FW7dindyIvd36LOvcOjQcbRu3VSkvv6xacj+rBWs2R55TAgREZFHU6uAYv4qFPMHKoI7oYmIiKhgvMq0F2tUA8CEqAVsVDtYiRLFMSlqKGJibuLatVhcu3YD167F4uq1G4iLu81JjEQu4IWGCdIR7JUNYKN0CEme3qzeCGAqAI10kLwYGyawWU0kKCsrG5mZWfD29rJZDwjww9gx/TF8xFShZO5t0pTFiGj0GIoEOH9Elto3FLpHRiHt9Hin1yYiIiIiIiIi96DyNsD30Six+rv3HMJXX30vVt9djRjeCy2eapzrfZmZWYiJuYGr/2hiX7v21+1YXL9+C2az2cmJiTxLMT8znqyRLB3DXh8bjKbr0iEkeXSz2mA0xSREh30CoJ10lrw0r5GM4v7ZiE/26C8ZkZigoMD7GtV/efaZJ/Hhhwdx9Ni3Tk7l/m7ejMesWaswedJwkfo+FV9B1uXdyI4/JVKfiIiIiIiIiJRNX2scVD4lRGrHxSfgvek8p9rRatSohE4d2zzwfm9vL4SFlUZYWOlc7zebLbhxM+5fO7JtG9vcCU9UMB3qJ8BLo5gJB2ulA0hj5/PuKHCXb1ZrNVZ0qJeI9V8GSkch8kgVK5T9z/snjB+Cds/15Q+ShWDnrk/wXPsWaNjwUecXV6mhrzsTSYefBSxZzq9PRERERERERIqlDWoK77DOYvWnTVuKxMQksfru6t3R/aFWP/xRMRqNGqVCSqJUSEnUq5v7Y+LjE+81ru+OFv93Y/vOHcXsGKWH8PzzbdCxQyvMnLkSZ89dkI6jOGoV0Kl+onQMe90AcEA6hDQ2q4F9AG4BkLm8LR86NUjExqOBsCjmYhAi9xEeXu4/7y9dOhiDBr6C2XNWOymR57BarYicMB97d6+Aj4+30+trilSGruogpJ+b5/TaRERERERERKRMKo0evnWmi9U/cuQEDnx0RKy+u2rTphka1K9V6HWKFy+K4sWLombNKrnen5KSlsuO7L8b27du8dxspXr00eqImjAU3t5emDH9HXTo9Aa/lvnUqHIKShVTzMaj9w1Gk2LCFhaPb1YbjKbMhOiwTQCGSWfJS4ghC42rpOCr837SUYg8Tt26NfN8TK/XXsC+/Ydx/vxFJyTyLCbTVSxe8j7eGtFHpL6u6iBkxXwGc8JPIvWJg9T/SgAAIABJREFUiIiIiIiISFl0tcZA7fffk/oKS0pKGqImLRSp7e5KhZSUjgAA8PPTo3Ll8qhcuXyu92dmZuH69Zs2zex/fnz9+i1kZ2c7NzTlKTi4BJYsmpBzHOWs2avYqH4IxogE6Qj54fEjwAFAxRc6kBAdVhvAaekc9vjqvB/eer+MdAwij1K8eFF8+cUWeHnlfX3P6dPn8FL3YbBwBILDaTQa7NyxGNWrhYvUtyRdRNLhtrCa00TqExEREREREZEyeIW0hF8Tuf7D5CmLsfmDvWL13d3MGaPQ4bmW0jEKxGKx3j03+2pszohxm13aMTeQlpYuHdOj+Ph4Y9P7c1CrZlUAwPHj36Hv62OEUylPiCEL0W9dRAEm9TvTCYPR1Eg6hCvw+J3VAGAwmv6XEB32PYB60lny0rhKCkIMWbie4CUdhchjGJ9/2q5GNXB3TEvXLu2xZeu+Qk7lecxmM8aOm4Md2xZDo1E7vb46oCL0tccj9Yd3nV6biIiIiIiIiJRB5VMCvvVmidX/4Yez+GAL35cqTJHj56F8+TKoXauqdJSHplarEBJcAiHBJVC37iO5Pub27cR/7Mr+e9T4X41tnofuWJMnDc9pVJvNFkyfuUI4kTJ1qp+olEY1wF3VOdis/ts6KKBZrVbdPbt6+SGXP2KbyC2oVCp07dIuX58zYnhvfPb5V7h5M76QUnmus2cvYP2GXejTu7NIfe8KLyMr9giyrn0qUp+IiIiIiIiIXJtv/TlQ+QSK1M7Kysa4yLkcG1zIMjIyMWjwROzcvhhBQTJfa2coVqwoihUrikceqZzr/ampaf/YkR17X2P71q14Tp+0U5/enW126+/Y+REuXDAJJlImrcaKDvUTpWPYKxXAVukQroJjwO9JiA4rBiAGgI90lrzEJ2vRYVZFZJuVc3kIkVJ1eK4lZs4Yle/P++TToxg2fEohJCKdzgd796xAubKhIvWtmbeR9FkbWNJviNQnIiIiIiIiItfkE/4a9I9GidVftHgjlizdJFbf09SqWRWb3p8DHx9v6SguKSsrGzHXb/w9Wvxfje2YmJs8NxvAE80aYPmyKVDf2w6cnJyKNs+8ivh4xTRdXUbLWkmY2vWadAx7vW8wmnpKh3AVbFb/Q0J02BYA3aRz2GPstlB8/lOAdAwit1YpPAzbty2Er6/+oT7/jTfH4cujJx2cigCgUcRjWL9uplj97BvHkHz8FQD8N5SIiIiIiIiIAE2RqvB/ah9UGpm9UBcumNDJ2J/NPyd7rn0LzJo5WjqGIlksVty8GfePHdmx9zW23f3c7IiIR7F44UQEBPjlrM2esxqr12wXTKVcS3pfRr2KqdIx7PWUwWg6Ih3CVbBZ/Q8J0WFtAChituupS74YsKasdAwit+Xnp8eObYtRseLDf59dvRqLds/1RXp6hgOT0V+mTnkLLxifFquf9tMUZPy2Sqw+EREREREREbkItTcCWuyDpkg1kfIWixUvdR+G06fPidT3dG+N6IN+fbtKx3BLCQl3HjBq/O7HCQl3pCM+tNdeNWLk2/2g0Why1q5cuY627fsgMzNLMJkyhZXMxLahl6Rj2OsigEoGo4kN2nt4ZrWtzwBcBuDyXeC6FVIRVjITppscMUJUGKZNfbtAjWoAKF06GIMH9cSs2WxoFoYZM1fgyScaoESJ4iL19Y+8g+wbx2FO5C+CRERERERERJ5MX/NdsUY1AGz+YA8b1YLmzV+LypXLo/mTEdJR3I7BUAQGQxHUqFEp1/vT0tJz3ZH918c3b8a53LnZYWGl8c7IfmjZosl9982es5qN6odkbJggHSE/1rFRbYs7q/8lITpsPAC5g0XyYds3xTDvQJB0DCK3otFoEDluILp1be+Q5zObzTC+OBDnz190yPORrafbNMOC+ZFi9c13fkPyF+1hNbv3SCIiIiIiIiIiyp02+En4P74BgEqk/rVrsWjf4XWkpqaJ1Ke7/P19sW3rQoRXLCcdhf4hOzsbMTE3cx81HnMDsbG3kJGR6ZQsFSuWRY/undC1S1ub3dR/OXXqZ7zcY7hTsrgbHy8r9o+6gACdRTqKPbIBhBmMJsUcru0MbFb/S0J0WCgAExSw6zwpXY3nZoQjPUstHYXILRQp4o+FC8ajUcRjDn3e0//7BS+9PNTlruJzF0sWT8z1SkRnybi4EWk/yjXMiYiIiIiIiEiGyicQAS0/hVpXUixDv9fH4tjxb8Xq09/KlQvFzu2LUaSIv3QUyoeEhDu4HnsLsbG3EHv9FmJv3ML16zf/Xou9haSklHw/r16vQ0TEo3iiWUM80awBypQJeeBjrVYrunQdgp/OnC/IH8Vjta+biHHG69Ix7BVtMJpekA7hatiszkVCdNguAEbpHPaY+mEI9n1fVDoGkeJVqFAGy5dORlhY6UJ5/kmTF+GDLfsK5bk9XXBwCRzYtxr+/r5iGVK+7oWs64fF6hMRERERERGR8/k1XgOvUq3E6u/bfxgj35kuVp/u16RxXaxaOQ0aDTeYuZP09AzcuZOMlJQ0pKSkIjU1LefjlNQ0WK1WBBY3oHigAYHFDQgMLIaAAD+7n3/vvs/xzqgZhfgncG9r+5tQo7RiJl+2MRhNh6RDuBo2q3OREB3WCoAiXixnr+rQe1mYdAwiRXv88XqYN3csigQU3lWPycmpeLZdb9y8GV9oNTxZ1y7tEDVxqFh9a0Yc7nzWBtaMW2IZiIiIiIiIiMh5fCr0gL7OVLH6t28nom37vrh9O1EsA+WuR/dOGDd2gHQMUoj09Aw882wvXI/l+4oPo2poOjYMMEnHsNcFAFV4XvX9eHlP7j4H8Jt0CHvUKJ2OaqGKuWKEyKVotVoMHtQTK5dPLdRGNXD33JqxY/hDamHZvuMjfPf9GbH6Kp9A+NabLVafiIiIiIiIiJxHExAOXW3ZI8GmvbeMjWoXtWnzbuzY+bF0DFKItet2slFdAC80TJCOkB/L2ajOHZvVubj3YlkhncNexghFfTMSuYSqVStix/ZFGDigh9PG8jzz9BNo/mSEU2p5GqvVisjxc5GZmSWWwSvkKfiEvypWn4iIiIiIiIicQO0F3waLoNLoxCIcPfYt9u3ncWSubNLkRfj+lNzGClKGmzfjsWr1NukYiuWvs6B17STpGPZKB7BeOoSrYrP6wdbh7ovH5bWpnYQAnUU6BpEiaDQa9H/zZezasRjVq4U7vf74yEHQ6XycXtcTXLp0BUuWbhLNoKs5FpoiVUQzEBEREREREVHh0T/yDjSGR8Tqp6amYWLUQrH6ZJ+srGwMGTIJMTE3pKOQC5s3fx3S0hTRhnJJzz6WCL23YnpjOwxGU5x0CFfFZvUDGIymeADbpXPYQ+dlQccG3F1NlJdK4WHYtmUBhg55DVqtViRDaGgwhgzuKVLbE6xesx2nT58Tq6/S+MC3wUJA7S2WgYiIiIiIiIgKh7ZkE/hU7ieaYdp7y3DtWqxoBrJPXHwCBgycwGYk5ersuQvYveegdAzFUquAro0V1RdbJh3AlbFZ/d8U8+J5MSIBan41iXKl0ajRt08XRO9aipo15Xe9vtrTiGpVK0rHcEtmsxlvvzMdKSlpYhk0RatDX3O0WH0iIiIiIiIicjyVtwG+9ecBUIllOHToOHbu+kSsPuXfuV9+x6h3Z8Fq5TG1ZGv6jBWwWPi6eFhNqiajTGCmdAx7nTYYTd9Ih3BlbG/+B4PR9H8ATkvnsEeIIQtPPaKY2fxETlO9Wji2fLAAb7/VF97eXtJxANwdRT5p0nCo1XK/3Lizy5djMHnqYtEMPpV6Qxv8hGgGIiIiIiIiInIc37ozoNaHiNWPjb2FcePnidWnh3fw4LFcj64zm80498vvuJOULJCKJH1++GucPKmI1pPLeqnJbekI+bFcOoCrk5mDqyzLoJAXUrfGt/H5TwHSMYhcgl6vw5BBPdGz5/PQaDTSce5Tu1ZVvNTtOWz+YK90FLe0e/chPNGsIdo++6RQAhV8681B0mdPw5oZL5SBiIiIiIiIiBzBu3xXeIU+I1bfarVi1OiZSEzkZiWlWrJ0E6pWqYDWrZvmrGk0Ghw48AVWr9mOIgH+KFMmBKXLhKBMmRCUKX3v/8uEoHRoMHQ6H8H05EjZ2dmYOWuVdAxFqxySgXoVU6Vj2CsJwP1Xq5ANFcdP/LeE6DB/ANcAKKIL3Gd5GH6+opOOQSSqefMIjB83CKGhwdJR/lNyciratu+DGzfipKO4pSIB/tizZwVKhZQUy5AVcwgp3/QVq09EREREREREBaP2r4CAFh9BpfUVy7Bm7Q7Mms3mltLp9Tps+WC+zfGAFosVAwaNx5EjJx74eSqVCoGBxXKa1/9sZJcpHYJSpUq65GYdyt36DdGYPkMR+yNdVqTxOtrVTZSOYa9lBqNpgHQIV8dmtR0SosOWAugvncMeh/4XgMjtodIxiEQEBQVi3JgBaNOmmXSUB0pOTkV2djYMhiIAgE8PHsPQYZOFU7mvBvVrYcP62aIj11N/GIPMS5vF6hMRERERERHRQ1JrEfBkNDTFHhWLcPbcBXTtNgRZWdliGchxQkODsXP7YhQvXjRnLSUlDd1eHorffvvjoZ5To9EgJKTEPxrZpVCmTAjK3mtoBwYWg0rF4whdQWJiElo//Sru3OHo94dV3D8be96+CC+tYnqbjxqMpv9Jh3B1bFbbISE6rBYARbyYzBYVnp9dETfucMI7eQ61WoWXuj2H4cN6w99f7irXvBw8eAxTpi1Fg/q1MGf2mJz1N/tH4siXD756kgpmxLDeeP31bmL1reY0JB9uB3PS72IZiIiIiIiIiCj/dI+MhK7qILH66ekZML44ABcvXhbLQI5Xv15NrF83E1rt3+/hX7lyHZ27Dsbt247fLarT+aB0aPB9O7P/GjleJMDf4TUpd1OmLsWmzbulYyha3xa30LeFYiaVfm0wmh6XDqEEbFbbKSE67DgARbyo3j9aHEsOyo29JXKm6tXCERU1DLVrVZWO8kDXrsVi0pTFNuN8Vq+chqZN6+fc3+65fkhLS5eK6Na0Wi22fDAPtWrKvUbMCWeQdKQTYMkSy0BERERERERE9tOWiIB/s62ASi2WYcLEBdi2/YBYfSo8XTq3xaSoYTZr331/Br16v+P0XfQ8L9s5Ll26gvYd+sFsNktHUSwvrRV7R/6OYn6K+W/4isFo4nnVdmCz2k4J0WHdoZBD0JPSNHhuZkWkZ8n9IEVU2PR6HYYM6omePZ932TNZzGYzNm78EAsXb7yvEV22bCns27My54e9det2YsaslRIxPUJYWGnsjl4GvV4nliHj1xVIOzNNrD4RERERERER2UflVQQBLT+F2lfuuMXDX3yDAQMniNWnwhc5diC6d+9os7Zz1ycYFzlXKFHuSpQozvOyHeDNAZH/eTY55a193USMM16XjmGvOAClDUZThnQQJWCz2k4J0WE+AK4AKCGdxR4z9wYj+qRBOgZRoWjePALjxw1CaGiwdJQH+t9P5zFhwnyc++XBo59f79cNI4b3BnC3sf1i50H/+XgqmBdfeAZTJo8QTGBF8rGXkX3za8EMRERERERERJQXv4aL4VXmObH6N2/Go0OnNwplJDS5Do1Gg9WrpqFxozo269NnLMf6DdFCqfJHo1EjJKTkfedllykdgjp1akjHcxnf/N8P6NV7lHQMxds06A9UClFM73e2wWgaKR1CKdiszoeE6LCZABTx4jLd8ka3BRXALy+5k6CgQIwbMwBt2jSTjvJAycmpmLdgHbZs2QuL5b+/AbVaLT7ctRSVK5cHcLfB3e2lIXl+Hj28hfMjRV8/1ow4JB1uC0uaYq4AJCIiIiIiIvIoPuGvQf9olFh9q9WKvq+PwVdffS+WgZynaNEA7Ni+COXK/r2L32y2oP+ASBw99q1gsoJp8VRjLF1i+320K/pTpKWloXTovRHjpYPh66sXSug8FosVz7/QH+fPX5SOomj1K6Zice/L0jHsZQVQxWA0XZAOohRsVudDQnRYOIDfAKiks9jjrffL4KvzftIxiApMrVbhpW7PYfiw3vD395WO80AHDx7DlGlLceNGnN2fU6dODXywaR5Uqrt/rUyeugSbN+8prIger2jRAOzdvQLBwXJDMszxPyDpaGeeX01ERERERETkYrSB9eHfbBug1oplWL8hGtNnLBerT85XKTwM27YuhJ/f343b5ORUdO02BL9f/FMw2cPRarXYv3clypcvk7P2229/oJPxTZjNFpvHFitWFKVLB6NM6bvN69Kl/25ku8t52Tt2fozI8fOkYyje7FeuomnVZOkY9jpoMJqelg6hJGxW51NCdNinANpI57DHt7/7YvC6stIxiAqkerVwREUNQ+1aVaWjPFBMzA1ETV700GeORE0ciq5d2gG4+4No2/Z98tXwpvxpFPEY1q2dkXOBgITMS5uR+sMYsfpEREREREREZEutKwn/Fh9BrQsSy3D+/EV07joYmZm8wN3TNG8egaWLJ0Gt/vv9qj8vX0PnLoORmJgkmCz/XunRCWPHDLBZ69Pv3YeaFhAYWOzeWPFglC4TgjKhdxvZZcqEoFSpIHh7ezkqdqFISUlDm2deQ1zcbekoilY2MBPbh12C4Nu5+WU0GE0fSodQEjar8ykhOqwTAMW8yLovKo/fY5V/9RF5Hr1ehyGDeqJnz+eh0Wik4+TKbLZg48ZoLFy8EWlp6Q/9PEUC/PHxR2sQGFgMwN0d2kOGTXZUTMrFyLf7oU/vzqIZUr8fiUzTdtEMRERERERERARArYV/s63QBjYQi5CRkYkXOg/EhQsmsQwk6/V+3TBieG+btRMnTqN339Ewm81CqfKnSBF/HPp0A4oWDchZ+/LoSbzx5jiH11KpVAgKCrTZmV2mTCmUKR2CsmVDEBxcEhqN2uF182Pe/HVYsXKLaAZ38PZzsXgxIkE6hr2uAggzGE3K+KZ1EWxW51NCdJgGwB8AyuTxUJew9/uimPZhiHQMonxp3jwC48cNQmhosHSUB/rpzHmMHz8f53753SHP165tc8yZ/fdO2zcHRD70Tm3Km5eXFtu2LESNGpXEMljNGUj+8gWYE34Sy0BEREREREREgP7RifAJ7yWaYfKUxdj8wV7RDCRv9szRaN++hc3atu0HMGHiAqFE+fPu6Dfxak9jzm2z2YwOHd8QGWeu1WoRWioIFSuWRfXq4ahRvRKqVQtH2bKlnFL/2rVYPNuuDzIyMp1Sz10F6CzY+87v0Htb8n6wa5hoMJqi8n4Y/ROb1Q8hITpsLIAp0jnskZmtQodZ4UhIcc2dqUT/FBQUiHFjBqBNm2bSUR4oOTkV8xasw5Yte2GxOPbvz9Urp6Fp0/oA7o4Wb9u+b4F2bNN/q1ChDD7ctUz07BtL6lUkHW4HayZHARERERERERFJ8C7bCb4NZBuBR748gTf7R4pmINfg4+ONTe/PQa2atkciTp66BJs37xFKZZ+wsNI4sG8VtNq/z3z/YMs+TJq8SDDV/QIC/FCtWjgerV0Nz7VvgapVKxZKnbfenoYDHx0plOf2JD2axWPQ0zelY9grE0B5g9EUIx1EaWRnICjXCgBp0iHs4a21wthQMeMRyEOp1Sp0f7kDPtq/xqUb1QcPHkPb9n2wefMehzeqASBq8iKkp2cAAEqVCsKQQT0dXoP+dunSFbw3fbloBrVvafg1XAyoeEERERERERERkbNpilaHvu500Qxxcbcxduwc0QzkOjIyMjFocBRu3oy3WR8zuj+aNKkrlMo+I9/uZ9OoTkpKwaLFGwUT5S4pKQXffvs/rF6zHR2ffxMvdB6ID7bsw507yQ6rcfr0OTaqHUCjtipp/DcAbGOj+uGwWf0QDEbTLQCbpHPY64WIBHhpuIOeXFP1auHYumUhIscNgr+/r3ScXMXE3MCbAyIxZNhk3LgRV2h1Ll+OwdJlm3Nu9+xpRPVq4YVWj+6OUfr88NeiGbRBTaGr8bZoBiIiIiIiIiJPo/IqAr9GK6DS6EVzvDtmNuLiFdWMoUIWG3sLgwZPRGZmVs6aRqPG/HnjUL68a55O2qBBbbRq2cRmbdnyD3D7dqJQIvv9/PNvmDR5EZo92Q0rV26FI6YRTxPeIOMumj+SjBBDVt4PdB3zpQMoFZvVD08xL7pA/2y0rp0kHYPIhl6vw6iRr2PnjsWoXatq3p8gwGy2YN26nWjbvq/Tzo9eu24nfvvtDwB3fwidNGkY1GqVU2p7qnGR8+67WtXZdFUHwCv0GdEMRERERERERJ5DBd8GC6D2CxNNsWnzbhw99q1oBnJNp//3CyLHz7NZKxLgj+VLJ6FIgL9QqtypVCq8O+pNm7XLl2Pw/qYPhRI9nIyMTMydvxZ9+r2LuLiHP7LvwEdHcPr0OQcm81zdGivq6MSjBqPplHQIpWKz+iEZjKazAA5K57BXtyayjRiif2rePAIH9q1Cr14vQqNxzfHHP505jxc7D8SMWSudem50dnY2xk+cn3MFX62aVfHySx2dVt8T3b6diFHvznTIVZMF4Vt/LjQB3ElPREREREREVNh01YfCK6SFaIbffvsDs2avFs1Arm3P3s+wZu0Om7Xy5ctg/rxx0Ghcp7XTsWMr1KhRyWZt1pzVyMrKFkpUMF9/fQpdug15qF3hGRmZmDN3TSGk8jyPlElHrXKKOI33L4rZ4OqKXOdvNGVSzIuvSqkM1K2QKh2DPFxQUCAWzo/E8qWTERoaLB0nV8nJqZg8dQm6dhuCc7/8LpLhhx/OYvuOj3JuDx/WC8HBJUSyeIqvvz6FDRtlr/ZUaf3g22gVVFo/0RxERERERERE7swr5Cnoqg8TzZCZmYW3Rr6HjIxM0Rzk+ubMXY0vj560WWvSpC7GjO4vlMiWTueDEcN626x9f+oMDh48JpTIMa5ejcWwEVNgNpvz9XkbNkTj2rXYQkrlWV56XFEbMC8B2CMdQsnYrC6YTwD8Ih3CXj2fUNQ3N7kRtVqF7i93wEf716BNm2bScR7o0KHjaPdcX2zevAcWi+wu2zlz1uDWrbvfs35+eowbM0A0jyeYO28Nfjl/UTSDJiAcvvXnimYgIiIiIiIicldqv3LwbbAQgOyRa7PnrMavv14SzUDKYLFY8fbI93Dx4mWb9e7dO6Jrl3ZCqf7Wt08XBAUF5ty2Wq14z03Oaz5x4jQWLNpg9+Pj4m5jxaothZjIc5QunoUWjyjqaNuFBqPJIh1CydisLgCD0WQFsEA6h70aVU5BlVIZ0jHIw1SvFo6tWxYictwg+Pv7SsfJVUzMDfQfOB6Dh05CbOwt6TgAgDtJyTY/2LVu3RRPPdVIMJH7y8zMwttvv4f0dNm/J71Cn4FPFde4OpaIiIiIiIjIXag0evg1WgmVVxHRHMePf4f3N+0WzUDKkpSUgv4Dx+POnWSb9fGRgxAR8ahQKiA4uAT69ulis7Z33+c4c+ZXoUSOt3nzHqSk2DeKesHCDXY/lv5b96bxUCune5kEYK10CKVTzpfbdW0EoJgty680i5OOQB5Cr9dh1MjXsXPHYtSuVVU6Tq7MZgvWrd+Ftu374osv/k86zn0OfHQEx45/m3N7/LhB0Ot1gonc34XfTZg1e5V0DOgfGQltUFPpGERERERERERuQ193OjRFq4tmiI9PxOgxs2G1yk70I+Uxma7eG0v99+ZNjUaDhfPHo1zZUJFMw4f2gk7nk3M7PT0D8+a5V88uJSUNu/ccyvNx589fxM5dHzshkfsr7p+N9nXzf164oDUGo+mOdAilY7O6gAxGUyqAldI57NWyZhJKF8+SjkFurnnzCBzYtwq9er0IjUYjHSdXP505jxc7D8SMmSuQlpYuHeeBoiYtytnpW6pUEIYMflU4kfvb/MFeHPnyhGwIlQZ+DRdB7SvzywYRERERERGRO/EJfw3eZTtJx8DYyDk5x74R5dfXX5/CjJkrbNaKFg3AsmWTEBDg59QsNWpUQseOrWzW1q7biesuMrXSkT7cfTDPx8yYuVL8WEl30bVxAry1ivlvaQGwSDqEO2Cz2jEWA8iWDmEPtfruCAWiwhAUFIiF8yOxfOlkhIYGS8fJVUpKGqZMXYqu3Ybg3C+/S8fJ05Ur17Fq9bac2z1feR41qlcSTOQZxo6V/+VR5V0cfhErALW3aA4iIiIiIiIiJdMG1oe+VqR0DHywZZ9LTvYjZdn4/ofYFf2pzVp4xXKYO2cMNBrntXveHfUmVKq/z36/eTPe5j1Md3Lhguk/pyEcOXICX39zyomJ3JefjwUvRNyWjpEfewxG00XpEO6AzWoHMBhNVwHskM5hr/Z1E1HMzywdg9yIWq1C95c74KP9a9CmTTPpOA906NBxtG3fB5s271bUlW5r1u5AzPWbAACNRo1JUcOgVqvy+CwqiLj4BAwdNgXZ2bLXIWmK1YbvY1NFMxAREREREREplVoXBN+IZYBaK5rj9P9+wXvTl4lmIPcxMWoBTp362WatWdMGGPn2606p37rV42jQoLbN2rz561x6emVBpKdn4Pq992b/zWw2Y8asFbneR/lnbJgAf50l7we6jvnSAdwFm9WOo5gXpbfWiq5NFHV1Crmw6tXCsXXLQkSOGwR/f1/pOLmKibmB/gPHY/DQSYhV4Cia9PQMzP7HOco1a1bByy91FEzkGb4/dQYzZsqf8uBdvgu8K7wsHYOIiIiIiIhIWdRa+EYshVoXJBojLj4BQ4dOQlaWIgZzkgJkZWVj8JConM0tf3ntVSNefOGZQq2t1Wox8u1+Nmtnz13A7j15j8pWMtOf13Jd37J1Hy5duuLkNO7JS3l9q1MGo+modAh3wWa1gxiMppMAvpbOYa8XIm7D10dRV6iQi9HrdRg18nXs3LEYtWtVlY6TK7PZgnXrd6Ft+76KH7N04KMj+OGHszm3hw/rheDgEoKJPMP7m3Zj3/7D0jHg++gkaIrXkY5BREREREREpBj6WpHQBjYQzWBUTAoVAAAgAElEQVQ2WzB8xFS3PMeXZMXFJ2DgwAlIT8+wWZ84YQjq16tZaHV7dO+AcuVCbdZmzFyhqCmWD0Ov1923dudOMhYv2SSQxj21fewOSgQo6qIexWxgVQI2qx1LMS/OAJ0FxoYJ0jFIoZo3j8CBfavQq9eL0Gg00nFy9dOZ8+jcZRBmzFzhNiNopr63NOd8FD8/PcaNHSicyDNEjp+H8+eFjx5Re8EvYhlUPoGyOYiIiIiIiIgUwLtsJ/iEvyYdA7PnrsbJk6elY5CbOnvuAka/O8tmTavVYtHCCShTJsTh9YoWDcCA/j1s1j4//DVOnHD/13jYvxr0ALB02SYkJNwRSON+1CqgR7N46Rj5EQPAPQ9pF8JmtWNFA/hTOoS9ujW5DS+Ne1/xRI4VFBSIhfMjsXzpZISGBkvHyVVKShqmTF2Krt2G4Oy5C9JxHOrMmV+xZ89nObdbt3ocLZ5qLJjIM6SnZ2DQkCjcSUoWzaHWl4Jfw6WASvacLSIiIiIiIiJXpilaHfq606Vj4ONPvsS6dTulY5Cb++TTo1i6bLPNWrFiRbFsyST4+ekdWmvQwFdQpIh/zu3s7GzMnLXqPz7DPQQE+MFgKGKzZjJdxabNe4USuZ/mNZJQNjBTOkZ+LDUYTYoK7OrYrHYgg9FkBrBIOoe9SgRk49k6vPKH8qZWq9D95Q74aP8atGnTTDrOAx06dBxt2/fBps273Xb0zJx5a5CampZzOzJyEHx9HfuDJ93v8uUYjBw5PWdnuxRtyUbQ1xwtmoGIiIiIiIjIVam8isCv0QqoNLLvlVy4YMKYsXNEM5DnWLR4Iw599pXNWuXK5TFn1hio1SqH1Chfvgxe6tbeZm3zB3thMl11yPO7sn+PPQeAWbNXITtbUSOrXVrPJxW1qzodwHLpEO6GzWrHWw1AdvtdPvRoGg8H/XtFbqp6tXBs3bIQkeMGwd/fVzpOrmJibqD/wPEYPHQSYt38DKCbN+OxYuXWnNulQkpiyOBXBRN5ji+PnsSSpfLn0PhU7gevMu3zfiARERERERGRR1HBt8ECqP3CRFMkJ6di0JAotzmWjlyf1WrFqNEz7zvGrnnzCIwY3schNUaNfB1a7d/T/hITk1zifTJn+PcI8JMnT+Ozz78WSuN+GoSnolqoov6+3GQwmty7CSGAzWoHMxhNCQDWS+ewV7kSmWheI0k6BrkgvV6HUSNfx84di1G7VlXpOLkymy1Yt34X2rbviy+++D/pOE6zfsMuxMXdzrn9So9OqFGjkmAiz7Fk6SYcOXJCOgZ8686Cpmh16RhERERERERELkNXYwS8QlqIZrBarXhn1Az88ccV0RzkeVJT0zBg0ATcvp1os963Txd06ti6QM/dKOIxPPVUI5u1JUs34c4dxezZK5BGjerkfGyxWDF9xgrBNO6n5xNx0hHya4F0AHfEZnXhWAhAMTOIX3lCUSMWyAmaN4/AgX2r0KvXi9BoNNJxcnXmzK/o3GUQZsxc4XFXqmZkZGLL1v05tzUaNSZNHOawsT70YH/90vnnn9dEc6i0vvBrsg5qnWueHU9ERERERETkTN7lXoCu2hDpGFixcgsOf/GNdAzyUFevxmLI0En3jaeeFDUMderUeKjnVKtVGDXqDZu1P/64gg+27HvonEqi0/mg7bPNc27v3nMQZ89dkAvkZqqXTkeD8FTpGPnxmcFoOiMdwh2xWV0IDEbTbwD25/lAF6HAvxCokAQFBWLh/EgsXzoZoaGu2QRLSUnDlKlL0aXbYI/+wWDLln3IzMzKuV2zZhV0f7mjYCLPcScpGYOGRCE9PUM0h1pfCn5N1kGl9RPNQURERERERCRJW7IxfOvOlI6B48e/w8JFG6RjkIf79rufMHnKEps1b28vLF40EaVKBeX7+Z7v1AbVq4XbrM2c5TnnNbdq9XjO0ZhpaemYN3+dcCL3osCNlPOkA7grNqsLz3zpAPmhwFEL5EBqtQrdX+6Aj/avQZs2zaTjPNChQ8fRtn0fbNq8GxaLYoYXFIq4+ATsP3DYZm3Y0F4ICS4hlMiz/PrrJYyNnCsdAxrDI/BtuARQueYEBCIiIiIiIqLCpClSGX6NVgJqbd4PLkRXrlzHWyPf8/j3q8g1bNt+4L6dz4HFDVi2dBL0ep3dz6PX6zBsaC+btRMnTnvU9ABjpzY5H69avQ03byquueqyygYq7oja8wA+lg7hrtisLiQGo+kwgO+lc9hLgYfYk4NUrxaOrVsWInLcoJyrxFzRJ58exeChkxAbe0s6isvYsPFDm9t+fnqMHTtQKI3nOXDgC2zYGC0dA14hT0H/aJR0DCIiIiIiIiKnUvmUgF+TDVB5FRHNkZ6egSFDJyExUVFNF3JzU6ctxYkTp23WqlWtiFkzR0Olsu8owX59u6JkyeI5t++e17zcoTldWUhwiZzzqq/H3sLadTuFE7mXHs3iobBTLecYjCZekVRI2KwuXNOlA+SHAkcuuLxK4WHSER5Ir9dh1MjXsXPHYtSuVVU6Tp5atWyCSpVc97+nhPPnL973Q2frVo+jZYsmQok8z8xZq/Dtdz9Jx4BPxVfgU/l16RhERERERERETqHS6OHfZB3UvqWlo2Bi1EKPPqqOXJPZbMbQ4ZNx+XKMzXqrlk0wbOhreX5+SHAJ9O71os3ah7sP4twvvzsypkvr2LE11Pe6qXPnrhE/EtCdlAjIRtvH7kjHyI8YABulQ7gzNqsLVzSA36RD2OupR5JQNjBTOoZb8Pf3xbSpb2H/vlXo1LG1dJz7NG8egQP7VqFXrxeh0bjm+OBTp36G8cUB+OOPKwAArVaLqIlD7b7yz1PktrN33LiB8PXVC6TxPGazGcOGT8GNG/JHKehrjYFX6WelYxAREREREREVLpUavg0XQVOstnQSbP5gL3bvOSQdgyhXCQl30H/geKSkpNmsv/H6S2jfvsV/fu6IEX2g0/nk3E5NTcP8BZ51XvPzne6+r//TmfPYt/9wHo+m/OjW5Da8tIrapDzPYDTxaoVCxGZ1ITIYTRYAM6Vz2EutAro3vS0dwy1kZWWjfr1aAICJE4agWtWKwonuCgoKxIL5kVi+dDJCQ4Ol4+TqTlIyxk+cj+6vjMDZsxcwIWpBzn316taE8fk2//HZnufIl/+HO3eSbdZKhZTE0CGvCiXyPHFxtzFk2GRkZWULJ1HBt/4CaIvXEc5BREREREREVHj0tSfAq5T85pAffjiL96Z7zkhkUqYLF0wY+c50WK22jcGpk0c8cNpmzZpV8Ny/mtmedl6zSqXCmrU7EB+fiPemL7/vvx89PH+dBcaGCdIx8iMRwArpEO6OzerCtxHANekQ9mpXJxEli0g3XJQvIyMTE6MWAgB0Oh8sXDgeRQL8xfJ4eWnRt08XfHxgLZ5u00wsR14OHPgCz7btg+3bP8r5AeDEidOI/vDTnMeMfLsfihUrKhXR5VgsVnz3/f1jqHt074QaNSoJJPJMP/54Fu9NXyYdAyqND/war4Har5x0FCIiIiIiIiKH86nUBz7hr0nHwK1b8Rg6fDKys/k+Krm+w198g/kL1tus+fh4Y8niKIQEl7jv8aNHvWkz3TLm+k2sW7+rsGO6FKvVih07P0aLVj1w6tTP0nHcSudGt+HrY5GOkR9LDUaTomaWKxGb1YXMYDRlApgnncNeXlorevLsaof4+ptT2LvvcwBAubKhmDljFDQa53/LtWzRBAf2r8bbb/WFn59rjoa+cuU6+r4+Bm+NfA9xcffv7p8xcyXi4u9ebWUwFMGod3g27z99++3/7lvTaNSYHDVc5DXnqT7Ysg+7d8uP/lL5BMK/yQaovA3SUYiIiIiIiIgcxiv0aehrjZOO4VJHghHZa8XKLTjw0RGbtZIli2Ppkkk2477btGmG+vVq2jxu3ry1Hntes6f+uQuLr48FLz2uqOm+6QAW5PkoKjB2MZxjBQDFzDXoVD+Bu6sdZPqM5UhMTAJw95zoeXPGwstL65TalSqFYe2a6ViyeCLKlQ11Ss38MpvNWLV6G9p36Ifjx7974OMSE5Nsxip16tgaLVs0cUZERTiZS7MaAB55pDK6v9zRyWk824SoBTh77oJ0DKgDKsKv0UpA7SUdhYiIiIiIiKjANMUeg2+DBYBK/u3sGTNX4rvvz0jH8CgqlQptXHhapFKMHTcHP//8m81ajRqVMP29kVCpVPDy0mLkW31t7ud5zeRIXRrdRhG9WTpGfqw3GE2x0iE8gfy/7h7AYDQlAVgincNe3F3tOPHxiZg1e1XO7TZtmmHpkiibq9UcrWjRAESOHYg9H65Ak8Z1C61OQZ0+fQ7PvzAAc+ausesKtf37D+PHH8/m3J40aRjHgd/zyy+/Izk5Ndf7hg19LddxPlQ4MjIyMXhIVM5FKpK0JSLgW28OAFWejyUiIiIiIiJyVWq/svBvshYqjfzEwP37D2Pj+x9Kx/A4gwa+goXzI7Fo4QQEBPhJx1Gs9PQMDBg0Abdu2b73/8zTT2DggB7o0aMTypYtZXMfz2smR1HgrmozgFnSITwFm9XOsxBAmnQIe3Wqn4ASAdxd7Qi7oj+1udqyWdMGWLVyGkqWLO7QOn5+evTq9SIOfrIe3bt3dNnxz0lJKYiatAgvdR+GX3+9lK/PnfmPxn9gcQOiJgxxdDxFMpst+P5U7lf0+vrqMW7cICcn8mxXr8ZixNvTYLHI/yDvXbYjdDXeko5BRERERERE9FBUXkXh12QDVD6B0lFw/vxFjBuvmNMe3YZO54O+fboAAFq3ehzRO5eiRvVKwqmUKzb2FgYOjkJmZpbN+sABPTB08Ks2a58ePMbzmslhOje6jaK+itpVvcNgNF2UDuEpNBMnTpTO4BF01YenpJ+bXwpAQ+ks9tCoAS8t8M2vvFLNEU6fPocundvmNJBLhwajS+e2SEtLx88//1qgq9NCgktgwIDumDVjNFo81bhQd20X1CefHsWb/SNx4uRpPMwfOSbmJqpVC0fFimUBAOHhYTCZrua76e2OqlQuj3r/Ok/mLxUrlsW5c7/j0qXLTk7luS5fjkF2thmNG9WRjgJtiQhY0q7BnMBfLoiIiIiIiEhB1F7wb7IO2mK1pZPgTlIyevUahbh4xZz06Days80IKxeK6tXDAdydKvn8820QH59430hrsk9s7C3EXL+JVi0fz1lTqVTQav8+vjIzMwsDB03AnTvJEhHJzei9LZjaLQY6L/nNPfnwiq768OvSITyFa269dF+zAShmuzJ3VzvO7xf/xOo1223W/P19MXbMAOzYvhitWjaBj493vp6zRvVKmDVzND7/7H307tXZpUfgXLsWizf7R2LY8Cm4ebNgI+bnzF0Ns/nvK7Aixw1CMMdc5zlKPTJyEHx95cdleZKVq7bi88NfS8cAAPg+9h60QU2lYxARERERERHZzbfuLGhLNpKOAavVinfemYE/L1+TjuKx1m3YZXPb29sLUROHYvbM0dDrdUKplG337kNYt27nA+9/f9NuXLnCPh05RudGCUrbVf2pwWj6UTqEJ+HOaifSVR+ekH5uflUA8pcD2oG7qx3rxx/Pol3b5ihaNMBmvWTJ4mjbtjle7fk8qlSpCADQarXw8fGGSqVCdnY2fHy8UatWVbRp3RTdu3fEiOF98OYbL6FqlQpQq133mhOz2YING3Zh6PApuHDB5JDnTEi4g5Ili6NWzaoAAB8fb1SqVA779h12yPMrVe3a1fB4k3oPvN/f3xd6vQ7Hjn/nxFR09OhJtGndFAZDEdkgKjW8SrVB9vXPYc2Ik81CRERERERElAddjbfgE/6adAwAwJKlm7B9x0fSMTxaXFwCIho+itKlg23Wq1SpgNatH8fJk6cRH58olE65/u/ED6hduyrCypW2WTebLRgydBLS0tKFkpE7ubur+prSdlX301Uf/od0CE+iKsj4Ycq/hOiwWgD+J53DXpnZKhjnVMStJG3eD6Y8NWlcF2vXTM/351ksVqjVqkJIVHh+OnMe48fPx7lffnf4cwcGFsPnhzbajDxfvOR9LF7yvsNrKUWP7p0wbuyA/3yM2WxBl26DOSLJySqFh2H7toUusbPdknoNyUc6wpJ+QzoKERERERERUa68wzrDt95s6RgAgCNfnkD/AeMLdIQfOcaM6e+gY4dWud6Xnp6BCRMXYM/ez5ycSvkCAvywfesiVKhQxmZ9777P8c6oGUKpyJ288kQ8Bra5KR0jP04ajKYI6RCexnW3ZLopg9H0E4AD0jns5a214tUnCza2mf729TensHff5/n+PCU1qlNS0jBl6lJ07TakUBrVABAXdxufHjxmszZo4Cvo1Kl1odRTgszMzDwfo9GoMWnisJyz08k5Lvxuwugxs13iF1u1byj8mqyDSusrHYWIiIiIiIjoPtqgx+FbJ/8bPQrDpUtX8M47M1zi93m6e4byg+h0Ppgx/R1MnjQ830cterqkpBT0Hzged5Jsz6bu8FxLvPH6S0KpyF3ovS3o/rji+kuu8Y+Qh2HHQoaiXuwdeXa1Q02fsRyJiUnSMQrFF1/8H9q174NNm3fDYincH+R37z5039qUScPRuFGdQq3rqjIy8m5WA8Ajj1RGj+6dCjkN/dvBg8cwe85q6RgAAI2hJnwbLgZUGukoRERERERERDk0RarAL2IFoJaf8Bgfn4jX3xx7XwOP5DxSo3Kej+n84rPYtnUhypULdUIi9/HHH1cw4q1pMJstNuvDhr6G1q2bCqUid/BCRAIMfoo6q/oXALulQ3giNqsFGIym4wC+ks5hL2+tFT2fUNzVLy4rPj4Rs2avko7hUHHxCRjx1lT0Hzge12NvOaXmiZM/Iua67fgQrVaLhQvGo3Ll8k7J4EryM2J66JBXUSqkZCGmodysWbsDW7ftl44BAPAKaQl97QnSMYiIiIiIiIgAAGpdEPyabIDKK0A6CjIyMtF/4HhcvhwjHYXuadq0PmrUqGTXY6tVrYjonUvxdJtmhZzKvRw//h1mzV5ps6ZSqTBrxii7/9sT/ZPe24IeTRXXV5plMJo4TkMAm9VyFLW7ulMD7q52pF3Rn+K7789Ix3CI3bsPoW27Pvjo4y+dWtdisWJvLufQBAT4YeWKqahRvXB/iAoKCsSwoa9h+nsjC7WOvapUKW/3Y3199Rg3bmDhhaEHmjxlMY4e+1Y6BgDAJ/xV+FTqKx2DiIiIiIiIPJxK6wu/Juug9pXfDWu1WjFy1AycPn1OOgrdU6FCGYyPHJSvz/H398WC+ZEYO2YAtFr5nfpKsX5DND788KDNmk7ng2VLJiEoKFAoFSmVsaHidlVfBbBJOoSnYrNazgEAiulWcne1Y1mtVkyYMB9ZWcq9AODq1Vj07jsao8fMEhtrvnvP/aPAAaBUSEls27oQr/Y0Orzmo49Wx5zZY3D4s/fx5hsvo1PH1oiIeNThdfKrapWK+Xp8yxZN0Kplk0JKQw9iNlswbPiUQjvPPb/0tcbCK/Rp6RhERERERETkqVQa+DZcDI2hpnQSAMCs2atx8OAx6Rh0z+OP17s71rvsw13I8EqPTti8aS5KlQpycDL3NX7ifPz441mbteDgEli6OAo6nY9QKlIanZcFPZoprp8012A02XfWJjkcm9VC7o0SmCGdIz+4u9qxfr/4J1av2S4dI98sFivWb4hG+w798PXXp0SzXLp0BfHxibne5+Wlxbuj38TyZZNRrFjRAtXR6XzwXPsW2L5tEbZtWYB2bZvnXJV57Pi3uHo1tkDP7whVqlTI9+eMGzcIfn72jw8nx0hNTcMbb45z2sj8/6RSw7fBQmiKPSadhIiIiIiIiDyQ/tGJ8AppKR0DALBl6z6sXbdDOgbd80qPTli5fCqKBPgX6HkerV0Nu6OXofmTEQ5K5t6ysrIxcHDUfe9b1axZBTOmvwOVSiWUjJTEGJGAYsraVX0bwMo8H0WFRjNx4kTpDB4r/dz8swB6AjBIZ7GHRg1oNcA3v/lJR3EbP/4/e3cd3tT1+HH8E6umbUqBQpFiw4YMG+4u21g2BsPd3b3FpUhxWmzY8CIDNmDyRYaPYcMpBC9S6p7m9we/detaStMmOTfp5/U83+chNzc3732BtuTcc87lG2jdqgHc3MTvx5MZd+48wMBBU7En6AiSkqRx40LTJrWRL4P9l4sUKYhvO3yGYkULITo6Fs+ehcCQiV0nHB0d0KRxLQwa1Bkzp49Aq1YN4OmZO+X5kJDXmDR5IRb7b0BERJQp/lOyzMvLE316tzf6dWq1ExwdHXDy1EUzVFFGoqNjcebsn/j8s8aws1MJbZHJlbDzaobE58dgSHgrtIWIiIiIiIhyDvuSA+BQShrblB0/cR7jxs+HITMfGpFZ5c+fF4sWTkSXzm0hl5tmYNTBwR6tWzeEvb0dzl+4wt/nD4iNjcP5C1fwxedNUi2jXqK4NxQKBc6duyywjqTOQZWMWR2ew9EuWXSKMRZqtLojoiNyMhm/MIsVFuQ9GMAy0R2ZlZAkg3ZhMbyO5F4fplKzRiVsWC/tSfZ6fTJWrd6K1QHbJDNI/bf588bh888yfwduSMhr/PLrGTx7FoJXr0Lx6nUooqNikDevB/LlywOv/HlRpEhB1KxZKd2lbfT6ZGzZug9Ll21EdHSsKf9TsqxhwxpYtWJ6ll6r1yfjmw5D8Ndfd01cRZlRp05VBKyaAYVCIToFybHPEHX8ayTHPBWdQkRERERERDbOvlhXOH4yQ3QGAODGzXvo3GUUYmKk8TlPTiWXy9Cp4xcYMbwHnJzMtxLghYvXMHLULLx6ZXVLFFtcq5b1sWjhpDTHR4+di4MHfxVQRNbg29pvMazlS9EZxogF4K3R6l6JDsnJOFgtWFiQtyOAhwCsZuOMHWfcsfiQ1eRaBWMHXC3p6dMQjB47B3/+eePDJwsweFAXDB7UxSLvdeXqLfj6LpHMfsN/G9C/I4YN7Z7l1x88+CtGj51ruiAyyjftWmH6tOGiMwAAydE6RB1vh+Q48UvbExERERERkW2y8/4aTlUWABC/nPDzF6/QvsNQvHz5RnRKjvbRR0Uwc8ZIVKxQ2iLv9+bNW4waPQdnOUP4g4YP647+/TqmOhYfn4Cu3cfgypWbgqpIquxVBuwdFYxcamlNePuA5RqtbojoiJyOe1YLptHqYgH4ie4wxpfcu9rk5s5bjfDwSNEZaRw69BvaavtLdqAaAJ4+M/+gWkREFHx8l6DDt8MkN1ANAK1bNczS6wyGd/uPT5y80MRFZIyduw4jcM120RkAALmzN5zrfg+ZXS7RKURERERERGSDVAVaw6nyfEhhoDoqKgb9+k/mQLVAdnYqDB3SDXv3rLTYQDUAeHi4Y/26eRg4oJPJlhq3VUuWbsQvv55Odcze3g4rl/sif35OaKPUtNXCrG2gOh4AZ3FJAAerpWEVAKtZYsBOaUCXelwmxZRCQ8Pht2CN6IwUMTGxGD/RD6PGzEFkZLTonAy5a9zMev39B35Gy1Y9sWPnIUnuZ/PppxVRooS30a97EfIaPXuNx9x5q5GQkGiGMjLGYv8NOPzjcdEZAACFSwmo62yBTOUqOoWIiIiIiIhsiCpfIzhXWwrIxG+FpdfrMWzEDNy580B0So5VoXwp7AtajYEDOqXaF9lS5HIZhg7phjUBs+Hubt7PF62ZwWDAmLHzcPfuw1THPTzcsWKZL+zt7cSEkeTYqwzobH3jRms1Wh33RJQADlZLgEariwawQHSHMTi72vT2BB3BxT+ui87Ateu30VY7APv2HROdkikFvMxzB9/94Efo2n0Mxo2fjzehYWZ5D1Po1PFzo19z+Mfj+PyLvjhz9k8zFFFWGAwGjJ8wH5cu/SU6BQCg0HwM59qbIFM6i04hIiIiIiIiG6DMUwtO1VcDcssPSqbHd9pS/P77H6Izcqwe3b/C91sXo1ixQqJTULt2FewNWoVKlcqKTpGsmJhYDBg0FWFhEamOly1bAtN8hwmqIqn5sloYPDirmrKIg9XSsQLAa9ERmWWnNKBnQy6RY0oGgwE+Pv5ITBT3BX33np/wbccRePTombAGY3l5eZr0enFx8VjsvwFtv+yP8+evmPTapubpmRtNGtfK9PmRkdEYM3YuRo6ahYiIKDOWUVYkJCRi4GAf6CRyM58yVyU411wPmcJedAoRERERERFZMWWuynCuuU4y/74MDNyOXbt/FJ2RI7m5uWDViukYN7afkNnU75PPMze2bFqIHj2+Fp0iWU+evMDQ4TOg1+tTHW/7RdMsTaYh2+Jol4xu9a1uvGidRqt7IjqC3uFgtURY4+zqz6uEo0AuLh9sSveDH2Htup1C3jsgcBsmT1mEpCSruvsJXiacWf2/4+fQ5vM+CAjcJvSmgcxq/01rKBSZWzrr/Pkr+LxtP/xw8FczV1F2hIVFoE+/SWnuVBVFmacGnGoEAnKV6BQiIiIiIiKyQv+s3OUkOgUAcOjw/7B4yQbRGTlSpUplsW/vajRsWEN0SroUCgXGjemLFct94eqiFp0jSefPX8GcuQFpjk8Y3x9VKpcTUERS8W3tt3B31n/4ROlIADBHdAT9g4PV0rICgNXcfqJUGNC3sdVMBrcaqwO+t+jM5uRkA2bMWoHF/tb3g3ru3LmytF/zf70IeY0hw6aj/4ApePLkhQnKzM/R0QHtv2n1wfMSE5Pgt2ANuvcci+fPX1qgjLLr0aNnGDjYB/HxCaJTAAAqzwZwrrZMEnuKERERERERkfVQuH4EdZ0tkKlcRKcAAP64dB0TJvrBYDCITslRZDIZ+vRujy2bFiJ/vjwmvXZcXDz0+mSTXrNxo1oI2rMSH3/8kUmvayu2bN2Hg/+ZDKNUKrHEfzLy5vUQVEUiuTnp0amO1e1VzVnVEiPjN2dpCQvyngBgtuiOzDIYgC4riuDeC2ks42MrataohA3r55n9fRITkzB23Dz8+NNxs7+XOfTq2Q5jRvfJ8uv1ej02bdqLZUOWQ7EAACAASURBVCs2IyYm1oRl5jdzxkh8/VWLDM+5e/chxoydi1u3gy1URabUskV9LFo4ETKZTHQKACDhURBiLo4EwJ8biIiIiIiIKGNyZ2+o6++G3MF0K+Jlh073FO2/HSaZlcxyily53DBv7ljUrVMtU+cnJSXh5q37uHz5Ju7efYjo6BhEx8QiOjoWMTHv/vfvXycnG6BUKlGwYD54F/aCt3cBeBf2QmHvd78u4OWZ6VUJ/yshIRFz5q7Gtu0/ZOn1tszBwR67dizDRx8VSXX82vXb6NptDGJj48SEkRBDW7xCR+sarE4AUEKj1T0WHUL/4GC1xIQFebsAeADAam5DOnVbjdGbC4jOsDnz543D5581Nut7DB8xEz8dOWHW9zCnwwfXoVixQll67eXLN+AzbSluW+FAbtMmtbFsqc97nzcYDNi0eS8WLlqHhAQu1W/N+vRuj1Eje4nOSJHwYCti/pwoOoOIiIiIiIgkTO7o9W6g2kkanxe+fRuO9t8Os+hKhgRUq1YBC/0mZDjb9s2bt/jz8k1cvnwDf/55A3/duIu4uHiTNSgUChQo4IkypYujUaOaaFC/OtzcjJvpf+jw/zBl6mKrm+hibt7eBbB753K4uDinOn78xHkMHOSTZm9rsk15XZOwe2Qw7JRWNc64SqPVDRQdQalxsFqCwoK8JwKYJbrDGH3XFMZVnaPoDJuSK5cbfjy03ugfoDJrzdodWLhonVmubQmffFIW27/3N/p14eGRWLhoHXbt/tEql33Km9cDB/YFQKNxTff5kJDXGD/BD2fO/pnl95DLZahWrQLOnbuS5WuQ6Uz3HY5vMrHku6XE312D2GszRWcQERERERGRBMnsc8Ol/i7I1cVEpwAA4uMT0L3nWPz55w3RKTmGXC5D/34dMWhgFygUaXch1euT8etvZ7Bl6z6Lf/akUMhRuXI5NG5UC40a1UDhQl6Zet2DB08wdPh03L370LyBVqZxo1pYvswnzaqAe4KOYNLkhYKqyJImtn2Bz6uGi84wBmdVS5TC19dXdAP9R9xN/8sA+gGwmtHfQh4JOHjJTXSGTYmNjUdYWAQaNapp8mufOnURkyYvhBWO1aaYNHEgihcrbNRr9u49igGDfPDHH9fNVGVeMpkMy5ZOTbPEzt8O/3gc/fpPxv37j7L8Hq4uaixd6oNhQ7rh0aNnuHPnQZavRaZx4uQFVKhQCt6FpXFHutKjCgA5kl6fEZ1CREREREREEiKz00BdbxsULtLY69dgMGD0mLk4deqi6JQcQ6NxxcoV0/H1Vy0gl6cewAwPj8TW7w9gzLh52LnzEJ4+DbF4n8FgwLNnITj1+0Vs3rIPPx05gRchr+Hk5AjPvB7v3YrN3d0V2i+b4UXIa9y6ZX2rNJrLgwePYW9nhypVyqU6XrZMCchkMpw/z4kwtqxw7gRMaBsCuTR2MMysNRqt7nvREZQWZ1ZLVFiQ92QAM0R3GGPEpoI4c8f5wydSpslkMmzauADVqpY32TUfPX6Gr9sNRkRElMmuaWkNG9bAqhXTM33+vfs6TJu2FBcuXjNjlfl176bF+HH90xyPjIzGjJnLceCHX7J1/RIlvLFy+TQULvzurtKkpCT06TspW7O0yTScnR2xdctilC4ljTvTASD2+hzE31ktOoOIiIiIiIgkQKZSQ11nGxTuFUSnpFiwcC3WrtspOiPHyJ07Fzasm5tmksWLkNdYuXILDvzwi0mX+Da13LlzoVHDGmjUqCZq1qgEe3u7dM/bE3QEM2Yul/R/iyUpFHKsXTMHNWtUSvPcVB9/7Nx1WEAVWcKs9s/QuHyk6AxjJAD4SKPVZX2mF5kNB6slKizI2xXAQwDuglMy7c5ze3RbWcSqZ+tKUfFihbFv72qoVEqTXK9Hz3FWPfjo6OiAwwfXIn/+vB88Ny4uHitWbsGG7/YgKSnJAnXm07hRLSzxnwylMvWfgwsXrmLs+Pl4/vxltq7frFldzJ09Gk5OqRd0iIqKQacuI61yb29b4+mZGzu3L4WnZ27RKSliL09BfPAm0RlEREREREQkkEzhCOfam6DM/anolBQ7dh6Cj+8S0Rk5hpeXJ75bPy9lAsTfjv38OyZPWYTwcKsa0IKjowPq1K6Cxo1qoUGD6mm249u2/QdMm75MUJ30uLu7IWjPSuTPlyfVcb0+GYOH+uK3384KKiNzKeUVh+8G6PCexQikKkCj1aWdCUaSwGXAJcqhzIj4uJv+dgAaim7JLA8XPXSv7REcYi86xaa8fRsOOzuVSWZXnz5zCStWbjFBlTijRvZC3brVPnjeb7+dRb8BU3D8+DkkJydboMx8mjapDf/FqQeqExOTsGjxOvhMW4LIyOgsX1sul2H4sB6YPHEg7OxUaZ63s1OhcaOa+OnISURFZf19KPuio2Nw9uyf+Oyzxun+XomgytcQyTFPoQ/n3l9EREREREQ5ktwO6pprocxbS3RJihMnL2DsuLngJC3LKFq0IDZvWogCBTxTjsXFxWP6zOVYsGAt4uMTBNZlTVJSEoKDH+PnX05jw3d7cPHiNcTExCFfvjwIDQ3DqDFzOLP6X+Li4vHnpb/Qtm2zVPuUy+UyNGlcC2fO/ImQkNcWaXF3d8P3WxfD0dEe167f4dcBM5mifYFCHomiM4yRCKCdQ5kRVrXBdk7CmdUSFhbk7YZ3s6s1glMy7ckbO7RfUgT6ZOu6pUbq7O3tcGBfALy9s75nrcFgQLv2Q3D9+h0TlllWjeqfYN3aual+6Pmv589fYuaslfjl19MWLDOfZs3qYvHCiVAoFCnH7t3TYfSYObiVzdnOri5q+PmNR/16H77z+d59HTp2HIGISOtdPt5W1KtbDatWzsjw74FFGfSIvjAUiU8Oii4hIiIiIiIiS5Ip4VxjFVT5m4kuSXHrdjA6dR6B6OhY0Sk5QulSxbBu3Vx45Prn4+ubt+5j1OjZCA5+LLDMPGQyGdRqp2xNHLFlHdq3ga/P0DTH374NR8fOI/DgwROzvr9KpcR3G+ajSuV3e2h37jISF/+4btb3zIkqFY3Bql5W9/c7UKPV9RMdQe8nkU+6KT0arS4cgL/oDmMU9EjA51V4c4qpxccnwHfa0mxd4/iJ81Y9UF22bAmsWD7tvQN0er0e69bvQqs2vW1moLpli/qpBqoNBgM2bgrCV+0GZXugukRxb+zauSxTA9V/n79ixTTJzOjNyU6cvIDpMyS01JRMAeeqS6DK11h0CREREREREVmKTA6nqoskNVD9IuQ1+vWfzIFqC/H2LoAN6+elGqjeE3QE7TsMtcmBauDdZ3McqH6/7TsOYt++Y2mOu7u7Yce2pZn+HDKrZkwfkTJQ/etvZzhQbSYDm1pmlrwJJQKYLTqCMsbBaunzB2BVo7+9Gr2BvYoz9k3tzNk/sf/Az1l+/Q8HfzVhjWUVLuyFNYGz4ezsmO7zly79hbbaAfBbsAaxsXEWrjOP1q0aYIHfhJSB6pCQ1+jVewLmzF2d7eWTmjapjZ07lho9U79a1fKYN3csZFa2GYkt2rHzEFau2io64x9yJZyqr4Iyb23RJURERERERGR2MjhVmgO7Ql+IDkkRHh6Jvv0mWWyp4ZzOI5cGawNnw93dLeXY/gM/Y/KURUhIsKqlgcnEfKcvxc1b99Mcd3VVY/WqGRg6pBvkctN/tti3Twe0/aIpgHfLuM/3W2Py9yCgbukolC9sdTcEfafR6nSiIyhjHKyWOGucXZ3bJQntarwVnWGT5s0PQHh4pNGvi49PwG+/nTVDkfnlzp0L69emXk7ob2FhEZg0eSE6dRmJu3cfWj7OTMqWLYH588anzCL/8afj+OyLvjh95lK2riuXyzBsaHcsXTIVTk7pD/x/SMsW9TFuLFdMkYKlyzZi46Yg0RkpZAp7ONdYC6VHVdEpREREREREZEaOFabCrkgH0RkpoqJi0LvPRNy580B0So7g6OiA1atnoFCh/CnHjh07hYmTFnB/YEJcXDyGDpuOiIi0WwnKZDIMHNAJawJmQ6NxNcn7yWQy9OzRDiOG90g5tm37QTx8aN4lx3MiuQzob52zqmeJjqAP42C1dbC62dVd64VC7ZAsOsPmhIaGY75foNGvO3HiPGJirO6OJ3jk0mDdmtkoWDBfquMGgwF7go6gRaue2BN0xOZ+EL516z6uXbuFyMhojB03DyNGzkr3BzxjuLg4Y+WK6RjQv2O2Z0Z376ZF927abF2DTGPO3NXYueuw6IwUMqUTnGt9B4WmvOgUIiIiIiIiMgOHsqNhX6Kn6IwUcXHx6D9gMq5dvy06JUdQKORYvGgSypcrlXLs5KkLGDl6NvR6fhZM7zx+/Bxjx81772e2tWtXwd49K1GhfKl0n88sLy9PbNwwH2PH9En5vDMiIgrLV2zO1nUpfc0rRqC4Z7zoDGNxVrWVUPj6+opuoA9wKDMiLu6mvxOA+qJbMsteZUBysgwXg51Ep9icW7eCUb36Jyjg5Znp1+ze8yMuX75pxirTK1KkIDZ954dixQqnOn737kMMHTYDW7buR1yc1X1zzBSDATh//iq+3/YDLv5xLdvXK16sML7bMB+ffFLWBHXv1K5dBcHBj3HvHr/Xi3b8xDkULlwApUoWFZ0C4N0Ma7sCLZH04lcY4t+IziEiIiIiIiITcSg1EA5lR4rOSJGQkIiBg31w7twV0Sk5hs/UIWjTulHK4wsXrmLAIB8u/U1pPNQ9hUKhQLVqFdJ93sXFGW3bNgNgwN27D43e9rBt26ZYtWI6ihYtlOr4osXrce48vyaYmlJhwNyOz+DiaFU3pSQC+MahzIgw0SH0YTJbm5Foq8KCvN0BPARgmvUxLCA2QY6vFhVFaJRSdIrNKV6sMPbtXQ2VKnP/3w4YNNWqlgGvUrkcVq6YBjc3l5RjsbFxWL5iM77bGAS9Xi+wzro0aVwL8+aOe+9+39mRkJCIXr3H48LF7A+oU/YoFAr4L56Mpk2ks2e0If41ok5+C33EHdEpRERERERElE32H/WFY/lJojNS6PV6DB02A7/8elp0So7Rpk0jLJg/PuXxjRv30KXbKERHW99qjmQZcrkMgatnoU6djLeMi4uLxw8Hf8W27T/g9u3g987SL1zYC82a1kGL5vVQrlzJNM/rdE/R+rM+SEpKMkk//ePr6mEY/VmI6AxjrdVodX1ER1DmcLDaioQFec8AMFl0hzF2nXXHwoN5RWfYpKFDumHggE6ZOrdl65548MA69ulo0bwe5s0dC3t7u5Rjv/x6GjNnrcTz5y8FllkXmUyGIYO7mmTZ74xEREahY8cRuHefM6xFU6mUWLVi+gf/AWBJhoS3iDrVBfow3tBARERERERkrRzKjIBDmeGiM1IkJxswZtxcHDr0m+iUHKNwYS/s3bMqZTJETEws2n45AI8ePxNcRlLn5uaCfXtXI3++PJk6PyEhEQ8fPsH94EeIiIiCu8YV7rk08PT0QOFCXhm+dvAQX/z8C29gMTVHu2TsGfkAudRWdRNAIoCSGq3uoegQyhwOVluRsCBvDYBgAO6iWzIrUS/DN/5F8fytSnSKzbG3t8OBfQHw9i7wwXPLV2yFxETpfzPp0eNrjB39zx4jz56FYMasFVY1K1wKXFyc4TdvPBo0qG6R93v+/CXafzsML19yyWfRHBzssSZwNqpVlc6e0YbESESf7o6kNxdFpxAREREREZGRHMtPhv1H0pmYZjAYMGXqYuze85PolBxDpVJix7alKFu2RMqx8RP9sG/fMYFVZE3q1qmGNYGzzPoe589fQdfuY8z6HjlV9/pv0L/pa9EZxlql0eoGio6gzJOLDqDM02h1YQDmiu4whkphQN/GVveFzCrExyfAd9rSTJ2bnCz9vSQUCgXat2sFmUyGpKQkrFm7A63a9OZAtZGKFSuEXTuWWWygGgDy58+LNQGzoFZzj3rR4uLi0X/AZFy9dlt0SgqZygXOtTdDmVc6S5QTERERERHRh8jgWGmWpAaqAWDO3NUcqLawMaP7pBqoPnT4fxyoJqOcPHUB+/ab789McrIBc+cFmO36OZmrox6d64aKzjBWDIAZoiPIOBystj7LAFjV+irNK0agZP540Rk26czZP7H/wM8fPE+plP6+4Xq9HtOmL8OFi9fQVjsACxetQ1wc/9wYo3GjWti1YzmKFClo8fcuVaoYli31sYo/a7YuOjoWvftMwO3bwaJTUsiUTnCuuQGqfI1FpxAREREREdGHyBRwqroI9kU7iy5JZbH/BmzavFd0Ro7SoH51dO3yZcrjp09D4DtticAislaz56zC69fmGfTcv/8Ybty8Z5Zr53Q9G76B2kH6E+H+Y5lGq3suOoKMw8FqK6PR6mIBTBfdYQy5DBjWknsNm8u8+QEID4/M8ByFQmGhmuw5c/ZPdOk6Cvfucf9jY8hkMgwe1AXLl/mk7B0kQs0alTBn9miz7pFNmRMREYWevcZLaq96mcIezjUCoSrYRnQKERERERERvY9cBedPV8CusFZ0SSqBgdsRELhNdEaO4uTkCF/fYamOzZi5HJGR0YKKyJpFRERh2ozlJr9ubGwcFi/ZYPLrElDQIwFfVw8TnWGsMADzREeQ8ThYbZ3WAbCqW4WqFItBndJRojNsUmhoOOb7BWZ4Dpdntl1qtRNWLp+GwYO6GDVIHBkZjQcPnuDChas4/ONx7Ak6gqNHT+L0mUu4fv0Onr94laWez9o0wsgRPbP0WjKtN6Fh6N5zLJ48eSE65R9yJZyrLYWddzvRJURERERERPQfMoUDnGuuhapAS9EpqWzZug+L/NeLzshxhgzuinyeuVMenz9/Bf87fk5gEVm7Y8dO4cjRkya95tp1O/Hy5RuTXpPeGdz8NZQKg+gMY83XaHVvRUeQ8WQGg9X9YSMAYUHeHQBY1e2Eutd26Li0CPTJnHVpajKZDJs2LkC1quXTfb5f/8k4fuK8havI3IoVK4QVy6ahaNGMl/2OiIjC5Ss3cfXqrXf/u3YbYWERH7y+h4c7KlYojYoVS6NGjUqoWKF0ptumz1iG77f9kOnzyXwKFsyHrZsXwfNf/8AUz4DYy1MRH7xJdAgREREREREBkCmd4VxzPZR5aohOSWVP0BFMnrII/AzbskqVKoag3StSVms0GAz4pv1QXLt+W3AZWTtPz9w4dmQj7OxU2b5WSMhrNG/Zg1tJmsEnRWKxuvcj0RnGegGguEarixEdQsZT+Pr6im6gLIi76f8XgC8A5BPdklkaJz3CohW48UTcMsW27OqVW/imXSsoFGkXTHjw4DEuXLwmoIrMpVHDmggMmAVPT490n4+KisHhw//DwkXr4TttKQ4c+BnnL1yF7tGzTP8AFxsbhwcPn+Ds2cvYvftHHDl6Enq9HkWLFIS9vV2Gr61b91Pcvh2M4AePjf5vI9OKiIjCiZPn0bJFAzg6OojO+X8yqPI1gkEfB/2bi6JjiIiIiIiIcjSZyhXqOlugzF1NdEoqhw7/DxMm+nGg2sJkMhmWL/WBl5dnyrEffzqBzVu4XzhlX3R0DPLm9UD5cqWyfa2Zs1bg+l93TFBF/yaTAbO/fYY8rkmiU4w1XqPVnRYdQVnDZcCtlEarMwCYKLrDWL0avYHaIVl0hk26H/wIa9buSPe5jz/+yMI1ZC5/70+9Yrlvusu7nzt3BUOGTkOtOu0wfqIfTp66AL1eb5L3vnv3IWbNXom69Ttg7rzVGe5RJJfLsMBvAj75pKxJ3puyJzj4MXr2GoeICGltx+BYbgIcyowUnUFERERERJRjyew9oK63A4pclUSnpPLrb2cwdtw8JCdzoNrS2n3dMtXnOcnJBvj7c09gMp3AwO1ITMzeQOhff93F/gM/m6iI/q1ZhQiULRAnOsNYDwBkvFcqSRoHq62YRqv7EcAJ0R3G0Djp0b0+95Awl9UB30One5rm+CeflIVczuXXrZ1a7YTly3zS3Z/69OlL6NR5JLr1GINjP/+OhIREs3XExyfgu41BaNGyB/YEHXnvHc4ODvZYvXI6ihTJeJlysoxbt4PRp+9EREfHik5JxaHMMDiWnyw6g4iIiIiIKMeRO+aDut4uKNykdaP56dOXMHzETJPdfE+Z5+zsiBHDe6Q6dvr0H3j0+JmgIrJFz1+8wt69R7N1jbnzVnPVBTOwUxowoOlr0RlZMVWj1ZnvA3EyOw5WW78JogOM1b7mW3i58+uGOSQkJMJ32tI0xz1yaVClcjkBRWQqRYsWxM7ty9C4Ua1Ux0+cvIAOHYejZ+/x+OPSdYs2vQkNw6TJC/FN+6G4d1+X7jkajSvWBs6Gh4e7RdsofVeu3kL/gVMkt5eP/Ud94FRpNgDeVENERERERGQJcudC7waqXYqLTknlj0vXMXCwj1lvwqf369L5S7i7u6U6FrT3iKAasmUBa7YhKSlrs6uPHTvFLS/NpGPtUOTTWN3X3+sAvhcdQdnDwWor9/9r8P8gusMYKqUBg5q9Ep1hs86c/TPdJVCaN68roIZMIVcuN+zcvgzFihVKOfbbb2fR7psh6NtvEi5fviGwDrh2/Ta+bjcYO3cdTvf5ggXzIXD1TDg5cb96Kbhw4SqGDJ2e7eWWTM2uaCc4VV0MyBSiU4iIiIiIiGya3KUY1PV2Qe5cWHRKKtev30G//pMld4N1TuHi4oyePb5OdSwiIgo//8ItYMn0nj4NwdFjvxv9usTEJPgtWGuGInJ31qNrvVDRGVkxSaPVce9ZK8fBatswCYBV/WVsXD4S5QtLaylaWzJvfgDCwyNTHWvapE6apaPJOoSGhiNo77vlto/9/Du0Xw3EgEFTce36bdFpKeLi4jHVxx8jRs5Kdy/rjz/+CEv8J0Oh4ECkFJw8dQEjR8+GXi+tbx12hb+Ec/WVgFwlOoWIiIiIiMgmKdzKwKXebsgd84tOSeXu3Yfo1WcCoqJiRKfkWN27fQVXV3WqYwcP/cZZ7mQ2B34wfs/pLVv3c1l6M+nb5DWc7KX1WWEmnNFodQdER1D2cbDaBmi0umuwwmUOhrXk7GpzCQ0Nx3y/wFTHPD1z49NPKwgqouzyW7AWn7fthyFDp+HGzXuic97rx5+Oo622P27cSNtYt041zJg+XEAVpefYsVOYMNEPycnS2t9H5dUCzjXXQqZwEJ1CRERERERkUxTun0Bdbwdk9h6iU1LR6Z6ie89xaSZekOW4ubmgW1dtmuNHjp4QUEM5xcmTF/H2bXimzw8Li8CqVVvNWJRzFcsbjy+qhInOyAqr2yaX0sfBatsxFYBV3eZWrlAsmpTnD6HmErT3aJq9OwYP7CKohrIrKSkJd+8+FJ2RKU+fhqBLt1E4d+5Kmue0XzbHkMFdBVRReg788At8py8RnZGGyrMBnGtthEzpLDqFiIiIiIjIJihzV4e67veQqdw+fLIFPXsWgu49xuLNm7eiU3K0Xj3aQa12SnVMr0/G1avSWdWPbI9er8fhw//L9PnLVmxGRGSU+YJysKEtX0FufaOFRzRa3XHREWQa1vfHj9Kl0eoeAAgQ3WGsQc1eQaWU1qw+W2EwGODj659qX9pq1SqgVs3KAqsop4iOjkWffhNx7Oe0e88MGtgZ7b5uKaCK0rNz52HMnbdadEYayjw14FxnK2QqV9EpREREREREVk3pWR/OtTdJ7obgV69C0b3HODx/wdUXRXJwsEeHb9ukOX733kPExsYJKKKc5MAPv2TqvODgx9i+/aCZa3Km6iWiUeOjtNs6SpwBwETREWQ6HKy2LTMBWNVXlfzuiWhfk3dOmktw8GOsWbsj1bFhw7qLiaEcJyEhEcNHzMDuPT+lec7XZxga1K8uoIrS893GICxdtlF0RhrKXJUkuUQdERERERGRtVB5NYe65jrJbbX09m04evQcx71nJaB1qwZwdVGnOX7lyk0BNZTTXLl6C0+evPjgefP9AqHX6y1QlLPI5e9mVVuh3Rqt7pLoCDIdDlbbEI1WFwLAX3SHsbrXfwONE7/RmMvqgO+h0z1NeVyxQmk0bFhDYBHlJHp9MiZPWYS163amOq5QyLF40SSUL1dKUBn918pVW9P8PkmBwq0s1PV2Qu7gKTqFiIiIiIjIqtgVagvn6isBuUp0SiqRkdHo1XsC7t3XiU4hAN92+Czd45c5WE0WcvtOcIbPnz5zCf87fs5CNTnLZ5XDUdwzXnSGsfQAJouOINPiYLXt8QMQKjrCGGqHZPRu/Fp0hs1KSEiEj2/qPWmHDe0OmUwmqIhyogUL18JvwZpUxxwdHbB69QwULuQlqIr+a8HCtdIcsHYpAXX9XZA7FRCdQkREREREZBXsinaEU9XFgEwpOiWV8PBI9Og1Djdu3hOdQgDKlSuJcuVKpvvc82cvLVxDOdUj3ftXWEhONmDe/EAL1uQcjnbJ6NvEKsdlNmi0ujuiI8i0OFhtYzRaXTiAuaI7jPVltXB450kQnWGzzp67jP0Hfk55XLpUMbRoXk9gEeVE69bvwqTJC6HXJ6cc88ilwZrAWXB3dxNYRv+2YOFaSS4JLnf2hrr+bsjVxUSnEBERERERSZp9id5wqjQHkEnro983b96iS7fRuH6dYwxS8b5Z1QAQG2d1sy3JSukevX+wek/QT7h9O+OZ15Q1XeuFwkOdJDrDWHEApomOINOT1k8sZCrLATz94FkSopAbMKSFVe6NYDXmzQ9AeHhkyuMhg7tCoeCXALKsPUFHMGz4dCQkJKYc8/YugNWrZsDBwV5gGf3bylVbMXfeatEZacgdveBSfzcUuSqJTiEiIiIiIpIgGRw+HgfHClNEh6Tx/MUrdOoyCnfuPBCdQv/P1UWN1q0avPf5OA5Wk4W8b+/6mJhY+C/5zrIxOURe1yR0rG1VC/T+baVGq3siOoJMjyNVNkij1cXCCu8uqVMqClWLxYjOsFmhoeGY7/fPkinFihXCZ581FlhEOdXPv5xG774TERX1z9/3ihVKY9HCibyBQkK+2xiEA4NX5gAAIABJREFUqb7+SE42iE5JRWbvAXXd7VB5NRedQkREREREJB1yOzh/ugwOpQaKLknj0eNn6NR5JB4+5PiClDRvXjfDiQOxsXEWrKGc7MWL9CexBQRux5s3by1ckzMMaPYK9ippfeaXCREA5oiOIPPgqIDtWg/ghugIYw1t+RJybqVsNkF7j+LCxWspjwcP7MLZrCTE+fNX0LX7aLx9G55yrFHDmpgyebDAKvqvnTsPY/yE+amWbpcCmcIBztVXw75Eb9EpREREREREwsns3KGuuw2qgu9f0lmUe/d16NxlFJ49CxGdQv/RrFmdDJ/nYLX1y507l+iETPHIpUlz7Pnzl/hu4x4BNbavtFccWlSMEJ2RFXM0Wp1VbrJNH8bBahul0er0AEaL7jBWyfzx+KJqmOgMm2UwGODj64/ExHd7URQsmA8TxvcXXEU51Y0b99CrzwRERkanHOvQvg369f1WYBX914EffsHwETNSvm5IhkwOxwpT4FhxOiBTiK4hIiIiIiISQq4uApcGe6H0qCo6JY0bN++hS9fRePnyjegU+g9XFzVq1sh4iy0uA27dPvmkLH7YH4BhQ7uLTvkgLy/PNMcWLl6P+PgEATW2TSYDRrV5CZn1TRh8BMBfdASZDwerbZhGq/sRwFHRHcbq3/Q1XB31ojNsVnDwY6xZuyPlcftvWqNZs7oCiygnu3HjHvoPmJLqH0AjhvdA2y+aCqyi/zr28+8YOMhHkv9QtS/eDc41AiFTOolOISIiIiIisiilRxW4NNgLubqo6JQ0Ll++ge7dx6ZaUY2ko2HDGlAqlRmeExsrvc8AKPP69ekAd3c3DOjfEd92kN6qC//m5ZU31eMrV2/h0KHfBNXYtlafhKN84VjRGVkxXqPVcbkHG8bBats3GoC01m/9ADcnPfo35WoO5rQ64HvodE9THs+cPgL58+fN4BVE5vPHpesYPHRaqpm7M2eMQK1alQVW0X+dPHUBffpNQnS09H6gVeVvAnW9nZA75BGdQkREREREZBGqAq3hXGcbZHbSW+b33Lkr6Nl7AiIio0Sn0Ht8aAlwvV6PpCSJrbBGRhk/0Q9PnrwAAEyZPBhNm2b8ey7Sf2dWz523GgaD1e2nLHnO9skY1Nwqx13OA9guOoLMi4PVNk6j1V3Du/2rrUrbamEomZ9375lLQkIifHyXpDx2dVVjgd94KBT8kkBinDp1EaPGzEnZG1mpVGLZEh+UKV1ccBn924ULV9Gz1zhEREjvAweFpjzUDfZD4VpSdAoREREREZFZ2ZfsB+fqKyBT2ItOSeP4ifPo238SYmKkd6MzvePk5Ig6tTNeNj4hIdFCNWQu4eGRGDTEF3Fx8ZDLZVgwfzyqVS0vOitdFSuUTvn1jz8dx59/3hBYY7v6NH6NXGqrvAllpEar490LNo4jUznDFADSG1nIgFwGjG4TIjrDpp09dxn7D/yc8rhK5XIYOKCzwCLK6Y4ePYlJUxam3Dnp7OyIwIBZ6e5bQ+JcuXoLXbuNxpvQMNEpacidCkBdPwjKvLVFpxAREREREZmeTAHHSrPgWG4iAOltOHrk6EkMGuzLfWYlrkb1T2Bvb5fhOY6ODnB1UVuoiMzl9u1gTJy0AABgb2+HFSum4aOPioiN+o+yZUqgZMl3WxkkJCRiwcK1gotsU7G88WhXQ3qf5WXCbo1W97voCDI/DlbnABqt7gWAeaI7jFXBOxYtPokQnWHT5s0PQFjYP/8f9+/XUbJ32FHOsG/fMcyavSrlcZ48ubAmcBbc3FwEVtF/3bodjC5dRyEkRHpLB8lULlDX2gQ7769FpxAREREREZmMTOkM55rrYF9UmhMN9u0/hpGjZnHpaCtQtWq5TJ1XtGhBM5eQJRz+8TjWrtsJAHB1UWNN4Gy4u7sJrvqHVtss5dcbNwXh6VNOYDOHUW1eQiG3usnJCQDGiY4gy+Bgdc6xEMAT0RHGGtz8FZzsrWrLbasSGhqO+X5rUh4rFHL4+U3gwCAJtWXrPvgv+S7lcfFihbFyxbQP3vVLlhUc/BiduoxM2f9IUuRKOFVZCIcyI0WXEBERERERZZvcwRPq+ruhytdQdEq6tm3/ARMmLkjZ2oukrUqVzE1UKVKEg9W2YrH/epw9dxkAkM8zN2bNlMbnJSqVEm1aNwLw7nPqgMBtgotsU+PykahSLEZ0RlYs02h1waIjyDI4WJ1DaLS6WAATRXcYK7dLEno2eCM6w6bt3XcUFy5cTXn87geWUQKLiIDVAd9j3fpdKY+rVC4Hv3njIJdLb5mznOzJkxfo1GUkHjyQ5r1QDmWGwanqYkCuEp1CRERERESUJQrX0lA33A+FW1nRKelav2EXpk1flrKlF0mbg4M9Pi5bIlPncma17dDrkzFh4gJER7/bS75Rw5r4tsNngquAenU/hUbjCgBYumwjoqKsckBV0hztkjG0xUvRGVnxBsBM0RFkOQpfX1/RDWQhcTf9rwFoA8BLdIsxyhaMwy/XXRAeoxCdYrOuXL2Jb9q1hkLx7v6VYsUKITo6Bpcv3xRcRjnZ6dOXkCdPLpT7uCQAoHhxb7i6uuDkyQuCy+jfoqNj8NNPx1G7dhXkzu0uOicNhVsZKD0+ReLzo0ByvOgcIiIiIiKiTFN61oO69ibI7T1Ep6Rr+YrNWOy/QXQGGaFKlXL4StsiU+e+CQ3DTz+dMHMRWUpUVDTCwyPRsEENAO/2Lv/559MIfRsurOnRo2d4/fotHB0cMGfuKt70Yga9G71BnVLRojOyYrxGq+MXoByEM6tzEI1WZwAgjTU+jKBUGDCyjVXe/WM1goMfI3DN9lTHxo3thx7dvxJURPTOrNkr8fzFq5THXTq3Rc8e7QQWUXrehIaha7fRuHrttuiUdCnz1IC6wV7InXhXOBERERERWQe7Iu2hrrUBMpVadEq65vkFYvmKzaIzyEhVM7kEOAAU8S5gxhISYeeuwzhz9k8A72bZL1gwAXZ24laj0+v12Lb9B3TrMYbbCJhBQY8EdKodKjojK+4AWC06giyLg9U5zP/fjbJXdIexqpeIRv0yUaIzbFpA4DbodE9THRs3th/69+soqIhyOmdnR6xeOQP58+VJdXzM6N5o3aqBmCh6r4iIKPToOTbVtgJSonApAZeG+6Fwryg6hYiIiIiIKAMyOHw8Bk6V5wMypeiYNAwGA3ynLcWGDbtFp1AWlC9XKtPnensXgEzG7dhsicFgwOQpixAT82458NKlimHUyF6Cq8hcRrZ+CZXSKmerj9FodYmiI8iyOFidM40FYHV/2Ye3egk76/ziahUSEhLh47skzfHhw7pjxPAeAoooJ8uTJxe2bF6EWrUqp3lOJpNh7pyx+PRTDjpKTXR0LPr0m4RTpy6KTkmXzD431PV2QJW/megUIiIiIiKitOR2cKq2BA6lBosuSZden4zxE/ywfcdB0SmURUWKZH62tIODPfL9ZwIBWb+nT0OwcNG6lMddu3yJMqWLCywic6hTKgq1Slrl8t//02h1B0RHkOVxsDoH0mh19wCsEN1hrPzuiehazyqXrbAaZ89dxr79x9Ic79f3W4wf119AEeVExYsVxo5tSzL8QVmlUmLFMl989FERy4VRpsTFxWPAoKk49vPvolPSJVM4wrlGAOxL9BSdQkRERERElEJmp4G6zlbYFfpCdEq6EhOTMGLULOw/8LPoFMoihUKBggXzGfWaokW5nZYt2r7jIIKDHwN4Nylk9KjegovIlFRKA0a0tsptVa1yG1syDQ5W51wzALwVHWGsLnXfIJ/G6iaFW5V58wMRFhaR5nj3blr4+gzl8j9kVlUql8O27/3h5eX5wXNdXJyxJnA28nnmtkAZGSMxMQnDR8zEDwd/FZ2SPpkcjhV84FjRF5DxRyEiIiIiIhJL7lwYLvX3Qpn7U9Ep6YqLi8egwT44evSk6BTKhgIFPKFUGre0vDHLhpP10OuTsWTpdymPa9euku7qhmSdOtcJRYFcVjmGskmj1f0pOoLE4Ce0OZRGqwsFMF10h7HsVQYMb2WVdwVZjbdvwzHfb026z3Vo3wZzZo2GQsEvHWR6zZrVxfp1c+Hqqs70a/J55kZgwCy4uDibsYyyQq/XY9z4edi587DolPeyL94DzjUCIFM4ik4hIiIiIqIcSpmrElwa7IPcpZjolHTFxMSib//JOHHygugUyqYi3plfAvxvTZrUMkMJScHRY6dw48a9lMdjRvfhJCUbkE+TiG71rXJ12hgAk0RHkDgcccrZVgC498GzJKZB2Sh8WsIq91uwGkF7j+DChavpPte2bVNs/G4BChf2snAV2bIundvCf9Fk2NvbGf3akiWLYvlSX6hUxt0dTOaXnGzAVF9/fLcxSHTKe6nyN4O63g7I7DlDn4iIiIiILEtVoCWc626HzN5DdEq6IiKj0KPXeJw/f0V0CplAkSLGL+ldvlwprmhnowwGAxb7b0h5XKZ0cXzWppHAIjKFoS1fwUGVLDojKxZotLqnoiNIHA5W52AarS4RwFjRHVkxqvVLKBUG0Rk2zWfaEiQmJqX7XNUq5XBgXwC6dG4ryTvu+EO09ZDJZBgzug8mTRwIuTzrf5aqV6+IubPHSPLPIwFz563GylVbRWe8l8K9Ilwa7ofCpYToFCIiIiIiyiHsP+oD5+qrIFM4iE5J15vQMHTrNgZXrtwUnUImkj9fniy9rkmTOiYuIak4eeoCLv5xPeXxsKHds/X5HIlVrXgMGn0cKTojK54DmC86gsRS+Pr6im4ggRzKjLgVd9O/MQBv0S3G0DjrERUvx7VHXLrVXN6+jYBSqcCn1Sqk+7xSqUS9utVQs2Yl6B4+xfPnYpdn9/LyxNdft8SE8f0xflw/BAc/wt17OqFNlDGVSon5c8ehffvWJrleyZJF4ejogNOnL5nkemRa585fwctXb1CvbjXI5dK7V06mcoWd99dIjryH5Mj7onOIiIiIiMhGyRQOcKriB4eS/QBIc1DowYMn6NZjDO4HPxKdQibUsmV9lC1r/E3a9vZ22Lf/mBmKSApiY+PQonk9AICrqxp/XPoLjx8/F1xFxlIqDFjQ+Sk0znrRKVkxXKPVnRcdQWJJ79NiEmEkAKubpty74Rt4qNOf+UumERC4DQ8fPsnwnCqVy2HrlkXYuMEP1d4zsG0uBQp4omePdti5Yxl+/Xkzxo3pi4oVSgMABg/qylm2Eubi4oy1gXPQunVDk163V8926NyprUmvSaazc+dh9B8wFdHRsaJT0iVTOsO5RiAcPh4HyBSic4iIiIiIyMbInQtB3WAv7AprRae814WL19Ch4zAOVtkgFxfnLL2uatXy0GhcTVxDUvHrb2cQGfnPlptffN5EYA1lVbsaYSiSJ0F0RlZcAfCd6AgSj4PVBI1WdxHAFtEdxnKyT8bQlq9EZ9i0hIRE+E5bmqlzq1eviM0bF2DnjmXo3k2b5aWFMuLk5IhatSpjyOCu2LVzGX45thljx/RBhfKlUp136PD/0Kv3eBgMVncPRo7g6ZkbWzcvQvXqFc1y/YkTBqBpUy5RJVUnT11Ap84jEBLyWnTKezmUGgh17U2Q2bmLTiEiIiIiIhuh8mwAl0aHoHArKzrlvQ4e/BU9e41DeLhVLiNLH+CiztpgtUIhR6OGNU1cQ1IRH5+AH388nvK4WdM6cHSU5vYElL48rkno00i6n7N9wEiNVmeVm2yTack4mEMAEBbknR/AbQAuoluMNfS7gjh/L2s/bFHmzJ0zBm2/aGrUawwGAy5fvonfT/+BW7fu4/adB3jy5EWmB5Dlchny5vFAxYplUKVKOVSpXA6lSxeHQvH+e2xu3LyHWbNW4o9L1997DolVooQ31gTONsvNDP8WH5+AHr3G4dKlv8z6PpR1+TxzI2D1TJQqVUx0ynslxzxD9Nm+0IddE51CRERERERWSwaH0kPgUGYEIJPuvKHVAd9jydKNvPHfhu3csSzNhI/M+u23sxgwaKqJi0gqKlf+GN9vWZzyeNz4+dh/4GeBRWSMuR2foUFZq7zJaLdGq2snOoKkgYPVlCIsyHs0AD/RHcZ6GqpCx2VFEZ/IJZ/Nxd3dDT8eWpftJX9iYmLx5MkLREXFICo6BpGR0YiOikF0dAzULs7IkycX8ubxQJ48uZArlybDgel/exMaBn//DdgT9BOSk/k1TaqqVauAFct94eqitsj7hYdH4ttOwxEc/Ngi70fGc3Z2xJLFU1CnTlXRKe+XnICYy5OQ8HCn6BIiIiIiIrIyMpULnKr6Q5Vfusvq6vV6+Pguwe49P4lOITP78dB6FC1aMEuvjY9PQM3a7RATI81tvSj7jh3ZiEKF8gMATp+5hJ69xgsuosyoUzoKCzo/FZ2RFTEAymi0ukeiQ0gaOFhNKcKCvFUArgIoLbrFWBuPe2DVsdyiM2ya9svmmD1rlOiMVJKSkrB5y36sXLUl1d4qJD2tWtbH3DljYWensuj7PnsWgm86DMPr16EWfV/KPIVCAZ+pQ/BNu1aiUzKU8OB7xFyZCiQnik4hIiIiIiIroHAtDecaAZCri4hOea+oqBgMHT4dp09fEp1CFpCdwWoAGDZ8Bo4cPWnCIpKSmTNG4uuvWgAA9PpkVKn2BeLi4gVXUUYc7ZKxfdgDeLoliU7JiikarW6m6AiSDumuPUMWp9HqEgEME92RFZ3qhKK4J795mlPQ3iO4cOGq6IwUJ05ewGdf9MW8+QEcqJa4Ht2/wsIFEy0+UA0AXl6eCAyYCWdnR4u/N2WOXq/HVB9/LPJfL+nl5uyKdoRL/d2QO+YXnUJERERERBJnV+gLqBvuk/RA9fMXr9Cx8wgOVOcgEZFR2Xp9+29am6iEpOjKlZspv1Yo5ChdurjAGsqMvk1eW+tA9X1Y4Qq/ZF4crKZUNFrdUQB7RXcYS6kwYPwXIZBxJXCz8pm2BImJYr8BPnz4BP36T0bffpPw4METoS2UMZlMhgnj+2Pc2H6QCfzLWbZMCSz1nwqlUimsgT4sMHA7Ro+Zg4QE6c5cVrh/ApdGh6DMU1N0ChERERERSZFMCccKU+FUbSlkCuneNH3j5j207zAUd+48EJ1CFhQZkb3B6lq1KqNixTImqiGpufyvwWoA+PjjjwSVUGaU8opD+xpvRWdk1XCNVseZh5QKB6spPSMBWN0GJOULx6Jt1TDRGTYtOPgxAtdsF/LeUVExmOcXiDaf98XxE+eFNFDm2dmpsHjRJHTrqhXWEBsbl/Lr2rWrYOb0EcJaKHMOHf4fevQch/DwSNEp7yWz94C6zlbYf9RXdAoREREREUmIzD431HW/h32JXqJTMnT8xHl07jIKL1++EZ1CFhZhgpUJBw7oZIISkqL793WIiopJeVz+45ICaygjcjkwoW0I5NY5undIo9UdFB1B0mOdf5zJrDRa3UMA80R3ZMXA5q/gobbKpS+sRkDgNjx8aLkZzcnJBuze8xOat+iODRt2IymJv79S5+qixrq1c9GieT1hDcHBj9Hm8z7Yt+9YyrG2bZti+LDuwpooc/64dB3tvx2GR4+fiU55P5kCjuUnwbn6KsiUzqJriIiIiIhIMKVHFbg0Pgxl7uqiUzK0fcdBDBw0FTExVjdHhUwgMpvLgANA/XqfcsatjUpONuDxk+cpj/n7LF3f1HiL0l5xHz5ReuIBDBcdQdLEwWp6n/kAHoqOMJaLQzJGtH4pOsOmJSQkwnfaUou816VLf+HrbwZh8pRFeBPKWfPWIH++PPj++8WoVrW8sIZLl/7Ct52G4+nTEEz19cflyzdSnuvfryP3WLICDx8+QfsOw1L93kmRqkArqBvsh9ylmOgUIiIiIiISxL5YV6jr7oTcwVN0ynsZDAb4LVgD32lLodcni84hQSKyuQz43zi72nb9e6n4YsUKQy7nnptS4+mWhH5NXovOyKqFGq3unugIkiYOVlO6NFpdLN4tB251mpSPRM2S2V/Wht7v7LnL2Lf/2IdPzKIXIa8xaswcdOw8Ajdu8PuXtShVqhh2bF+KEsW9hTUcO3YKPXr9s4x0QkIiBg2ZhucvXqWcM3XKEDRsWENUImXS27fh6NZjLI4cPSk6JUMK14/g0uAHqLyai04hIiIiIiILkikc4FR1ERw/mQHIlaJz3is+PgHDR8zEuvW7RKeQYJEmWAYcABo1rInSpXjTti3691LxCoUcTk6OAmsoPaPahMDRzipvOnoMYJboCJIuDlbTe2m0ur0AjoruyIoxn4XAQWWVX7Stxrz5gQgLizDpNePjE7By1Va0aNkDhw79ZtJrk3nVrFEJWzcvQt68HsIatmzdh2EjZiA+PiHV8Tdv3mLQIB/ExcUDePfD9uKFk1CxQmkRmWSEvz9UWb9B2h+qyFRqONcIgMPH4wAZf7QiIiIiIrJ1cudCUDfYC7vCX4lOyZC13ARMlhFqolULZTIZBnB2tU2KiIhM9djZ2UlQCaWnQdko1CtjmhUSBBit0epiPnwa5VT8RJU+ZBiARNERxvJyT0SvRm9EZ9i0t2/DMd9vjcmud+ToSbRs3QtLl21MGVQk6/BZm0YIDJgFtVrMD7B/L2c2c9ZKJCcb0j3nxs17GD/BDwbDu+cdHOyxauUMFC7sZclUygKDwYD5fmswbfoyiS9XJ4NDqYFQ194EmZ276BgiIiIiIjITlWcDuDQ6BIVbWdEpGdLpnlrF9kpkObdvPzDZtZo1rYMSJcStrEfmEReXegKImoPVkuFkn4xRbUJEZ2TVbxqtbqfoCJI2DlZThjRa3S0AS0R3ZEXH2m9RIh8HPc0paO8RXLhwNVvXuHU7GF26jcaw4TPw7JnVfsPNsXr3+gbz542DSiVmybPExCSMHjs3U8uZ/XTkBFau2pryOFcuN6xdMxu5crmZM5FMZNv2HzBosA9iYmJFp2RImbfuuw+uNOL2bSciIiIiInOQwaH0UDjX2gCZStr/jvzj0nW0/3YYHj1+JjqFJOTO3QfQ6/UmuZZMJsOAfh1Nci2SDjc3l1SPnZ25DLhUDGj6Gnlck0RnZEUSgCGiI0j6OFhNmTEdwHPREcZSyA2Y0PYF5DLRJbbNZ9oSJCYa/43y7dtw+E5biq++HpjtAW+yPLlchimTBmH0qN6QycT8JYuMjEbvvhOMWjJ++YrNOPqv5c8KF/JCwOqZcHR0MEcimdj/jp9D5y6j8OpVqOiUDMmdCkBdfw/sinwjOoWIiIiIiExApnKBc821cCg7SvJb/xz+8Th69Bxn8q3byPrFxyfg7j2dya7XsmUDFC9W2GTXI/H+O6GDy4BLQ9kCcfiq+lvRGVm1TKPV/SU6gqRP2j9dkSRotLpIAGNFd2TFxwXj8OWnptmPhdIXHPwYgWu2Z/p8vV6PzVv2oXmLHti+46DEl/Wl9Njb22GJ/1R06vSFsIaQkNfo1GUkzp27YtTrDAYDxk3ww81b91OOlS9XCosXTYJCwW+J1uDGzXv4pv0Q3L37UHRKhmQKezhV9oNTpTmAXCU6h4iIiIiIskjhWgouDQ9Clb+J6JQPClyzHaNGz0ZCgtXt6EcWcuPGXZNdSy6XYdq04cImMZDp5XJPPVgdExsnqIT+JpcD4613Ql4IAF/REWQd+Mk8ZYpGq9sC4HfRHVkxsNkr5HaxyiUyrEZA4DY8fPjkg+f9/vsf+PyLfpg1eyUiIqMsUEam5ubmgg3r5qFpk9rCGu7efYj2HYbizp2s7bUUGxuHgYN88Cb0nxtZGtSvDp+pQ02VSGb2/MUrfNtpOE6fviQ65YPsinaES/3dkDvmF51CRERERERGsiv4OdQN9kGuLiI6JUN6vR5TffyxaPF6GAwG0TkkYX/duGfS61WtUg7fdmhj0muSOLlyaVI9Dg3lJDDROtQKRcn8VrvV6TiNVsdlPihTOFhNxhgMwOqmwTrbJ2Nkm5eiM2xaQkIifKa9f2vzR4+eYeAgH/TqMwH3gx9ZsIxMqUABT2zb6o/KlT8W1nD+/BV07DwCL0JeZ+s6z5+/xJCh01ItYf9Nu1YYOKBTdhPJQqKiYtCn3yTsCToiOuWDFO6fwKXRISjz1hGdQkREREREmSFXwbGCD5w+XQaZUtrL4EZHx6LfgCnYueuw6BSyAn/9ZbqZ1X8bNbI38ufLY/LrkmW5uDgjd273VMdev7bapadtQj5NIvo0eiM6I6vO4P/Yu++4pu79j+Pvk5OQsMNQQFEUEdyz7jpwVzs0rrq3KC7cA1Fwb3HgQNx7lFr3qqPaOusWtbVoFFFwATLCSPL7w3v9XeuCrG9O8nn+83vcEPJ93d9VJPme8/kCG1lHEOGgzWqSb3KF8hqAVaw7dNG4/Bt8HUB38hrThQvXseeXY+89lpGRhfkLYtD6u344cfIcozJiCOXK+mHHtsXw9S3GrOHAwVPo238C3rzJMMjrXblyG1PC37/IYtjQnlC0bWGQ1yfGp1arETppARYvWc865Ys4qRscvt4M24qhNBacEEIIIYQQM8Y7+sExcC+kfn1Yp3xRUtILdO02AmfPXmadQgTi7t1/DH4kn729LSIiQgz6msT0KlYIeG+ke1aWClk0BpypMd8lwdZGcPcOAm9veBwiVyhp1AfJN9qsJgU1CYAgL+cZ/V2yUH+4C8acudFISUmDVqvFzz8fRYtveiNmzc737l4lwlOvXnVs2rgA7u6uzBrWrtuF0WNmGfzPUuzPR7B+Q+x7j02bGoL6X9cw6DrEuFas3IpRY2ZBpTL3sUgcpKUHwDFwL3jHUqxjCCGEEEIIIf8i9e0Oh8YHwDuXY53yRbdu/YWOPw7D3XvxrFOIgKhU2bh6Lc7gr9ugfg388L35n+tOPq1SpTLv/We6q5qtxuXfoF6AYW7YYWC1XKE0/7P7iFmhzWpSIHKF8hXeblgLjqc8FwOa6jc6mHze69epGD9hHjp2GoYJofPx4sUr1klET23aNMOqFdNgb2/LZH2NRosZM5dj7rzVRjt3a9786PfYObbQAAAgAElEQVSuQud5HosjJ6FcOT+jrEeM48CBk+jUeTgePU5knfJFvHM5ODQ+CGnJbqxTCCGEEEIIIQA4G1fY11kD2yrTwfEy1jlftGv3IXTpNgJJeh6RRazT4cO/GeV1J4wfCLd/nXlMhKNSpYD3/rO+R/AR3TnKBH2s6SsAoawjiPDQZjXRRTSAq6wjdNGpzmtUKJbFOsOinTp9ATdv3WOdQQxgYFAXzJ45BmKxmMn62dk5CBk5HZs27zHqOmq1BiNHzcSDBwnvHrOzs0X0yunw9vY06trEsO7di0f79kNw6vQF1ilfxPEy2FadAfs6MeBs2E0tIIQQQgghxNqJPRrCselRSLzM/67QnJxcTJ4SibDJi5CTk8s6hxSAi4sz64R3jh47Y5QbAuRyJ0yfNvK9UdJEGDiOQ+V/3Vl98+ZdRjVk2DfJcHcU7KTSULlCKcjJvIQt2qwmBSZXKDUABuLt2QOCIuKASYpnkIjpuARCPoXnRYgIH46Q4b2YNaSmvkGfvuNx9OgZk6yX9iYdwUMmv3cWj7u7K1avmgm53MkkDcQw0t6kY1DwZCyL2mS0u/ENSeLVDI5Nj0Ls0YB1CiGEEEIIIdZFZAPbSpPhUG8DRLJCrGu+6Omz5+jabSR27jrIOoUU0LixQdgTuwJFi3qwTgEAJCe/xJWrt43y2oGBtTE4mKaICU2ligFwc3N577Gr1+4wqrFutfwy8F31VNYZurqItzc6ElJgtFlNdCJXKC8CWM66QxclCuWgXyBd3EPIx8hkUixdMgWdOrZm1pCYmITOXUPw55VbJl33wYMEzJ23+r3HSpb0xoqoqZDJpCZtIfrRarVYFrUJAweFIe1NOuucLxLJCsGh3kbYVgoDRDascwghhBBCCLF4vJM/HAP3QurXF4D53wV6/sI1KNoF0yQ7geF5EWZMH4XevdrBw8MdI4b3Zp30jrFGgQPA4OBuCAysbbTXJ4bXsmXDDx67fp02q03NTqrBhDZJrDN0lQcg6D83OhJSYLRZTfQRCsD8Dwf9iG71X6FMEdWXn0iIFXFxccaG9fPQOLAOs4Y7d/9Bp87DER//mMn627bvw5mzl957rGrVcpg3dzxEIvP/AIO87/RvF9G+/RDcuxfPOiUfOEj9+sExcC94p9KsYwghhBBCCLFY0lI94RC4H7xzWdYp+RKzZif69huP168Fe6edVZJIxFi4IBTtFC0AAErlE0yfaT73/Rw9dtZo08g4jsO8OeNRsqS3UV6fGBbHcWjZov57jz19mozkZLrZy9SGtHgOT7lgj3hYLFcor7GOIMJFm9VEZ3KFMg3AUNYduuBFWoS1ewYxb/4jYgkxhWLFvLB9a+QH59OY0h9/XEG37iPx/PkrZg0AEDppIVJT37z3WLOm9RA6cTCjIqKPR48T0anzcOzbf4J1Sr7wzmXhEHgAUt8erFMIIYQQQgixKJzUDfZ118G28lRwvPlPz8rIyMKwkGmYvyAGajXdqCYkMpkUK5dPQ4vmbzcAX79ORf+gUKSkpDEu+39JSS9wzYhjnh0c7BC1NAL29rZGW4MYRqWKAfDyKvzeYzQC3PSq+2aibY0U1hm6UgKYwjqCCBsfHh7OuoEImKzsiDuqO5HVAQSwbikoVwc1NFrgygM71imEMFWhgj82rJ/3wS+mprTnl2MYMWomsrNzmDX8V0ZGFhITk9CixftnCFeqGIDs7BxcuWKcc52I8eTlqXHs2FmkpLxB3bpVIRKZ97V6nEgMiWdj8C6VkZd8FlBnsU4ihBBCCCFE0CQejeDw9Wbw8vKsU/IlPv4xevcdi8uXb7JOIQXk5OiAmNWzULNmZQBAdnYO+geFmuXEL6lUgoYNaxnt9V1cnOHn54NDh04bbQ2ivwH9f0Sliu9/tL9p8x7cjvubUZH1kUk0iOyZACc7wV6Y1F2uUNIHpkQv5v1pLRGKIQAyWEfoolfDV/DzzGadQQgzDRvUxKYN8+HmKmfWsHLVVoyfMA95eXnMGv7t4KHTOHDg5AePjxzRB99925hBETGEzVv2oEevMczv3s8viWdjODU9ColHI9YphBBCCCGECBLHS2FbOQL29TaAk7qzzsmXY8fOokOnIcyOxyK6c3NzwcaN81G1arl3j0VMXYqrV+MYVn1a7M9HjT5evknjuhgyuLtR1yC6k8ud3o2q/6/c3DwcPmK8M83Jh4Kbv0BRV8GO//5JrlDuZx1BhI82q4ne5ArlIwCTWXfoQsxrEaZ4Bl5E48CJ9WnfriWWR0XA1lbGZH21WoMp4YsRuXg9k/W/ZOr0ZR+MA+c4DjNnjEbtWlUYVRF9XblyG4r2wfjzyi3WKfnCSd1hX28DbCuHC2JUISGEEEIIIeaCdyoDh8B9kJbqxTolX9RqDRYsXIOhw6ciI4OmKwlNkSIe2Lp5IcoE+L577OzZy4j9+QjDqs9TqbKxZeteo68zOLgbevZQGH0dUnDduv4Amez9zxp+O3MRaWnpjIqsTyWfLLSv/Zp1hq7SAAxjHUEsA21WE0NZDOAq6whdBBRRoXt9YdxlR4ihDBncHdOnjQTP80zWV6myMWRYOHbsPMBk/fxITX2DqOWbP3hcIhFj2dJwBPzPG1AiLM+fv0LPXmOxafMe1in5Ji3VGw6B+8A7Ce7UDUIIIYQQQkyMg9SvDxwbC+f359evU9Gv/wSsjtnBOoXowNe3GLZuWQQfn6LvHsvMzMLk8MUMq/Jn85ZfoFIZf+rkhPED0alja6OvQ/JPJpOia5fvP3h8374TDGqsk41Yi0ltn0HEsS7RWahcoUxkHUEsA21WE4OQK5RqAAMACPJghb6BL1GyMPuzcgkxNp7nMX3aSKYjmF6/TkXPXmNw8uR5Zg35tXXbPiiVTz543MHBDtErp8PLsxCDKmIIeXl5mDFzOcaMnW2SN+aGwDsF/OfOkN4AhPtOhhBCCCGEEGN5O5loPWwrTQFENqxz8uXmrXtQtB+Mc+cFeQ+I1StfvjS2bFoIT4/3x8wvilyHxMQkRlX5l5KShl27D5lkrfApw9CmTTOTrEW+rF27lnBxcX7vsYyMLJw6fYFRkfUZ0OQFirsLdk/iEoDlrCOI5aDNamIwcoXyMoBlrDt0IRFrMUnxVMhXMRHyRba2MiyPikD7di2ZNTx6nIhOnYfj+o27zBoKIi8vD/Pmr/7o1zw83LE6eiacHB1MXEUMad/+E+jUeTgePRbGhaBvz9wLh3299YI5c48QQgghhBBTkHg2gVPTo5B4NGKdkm+7dh9C124j8fRpMusUooMaX1XEhnXzPtjwS3uTbtaT5P5t3fqfoFarjb4Ox3GYMW0UWn3T0Ohrkc+zt7fFwAGdP3j82LGzgrmgX+jKeavQpZ5gp72qAQyQK5SCvHGRmCfarCaGNglAAusIXZT3VuFH4f4DQchnubnKsWnDfDRsUJNZw81b99C5cwgePRLGpuB/Hf/1D1y6dOOjX/Pz80HUsnDY2EhMXEUM6d69eLRvP0RQVw9LPBq9/SDOszHrFEIIIYQQQpjieBlsq0yDfd214KRurHPyJScnF2GTFyFs8iLk5OSyziE6aNSwFlZHz4SDg90HXzty5Iyg/ndNTEzCgYOnTLIWz4swb+54NG1S1yTrkY8bEtwdhQq5fvD41m3GP8OcABJeizDFU4iEuzu3WK5QXmMdQSyLcP86ELMkVyjfABjKukNXQU1eoJibYEdvEPJRPj5FsW1bJCpU8GfWcOr0BfToOQYvX6Uwa9DHsuWbPvm1GjUqYc7sseA4Gs0gZGlv0jEoeDKWRW2CVqtlnZMvnNQN9nXXwbbKNHC8jHUOIYQQQgghJsc7l4VD4H5IfXuwTsm3p8+eo2u3kSYbvUwMr3XrQCxbOgUymfSjX9+771cTF+kvZs1Ok70X5nkeixZOYnpDhTXzK+WDHj3afvD4ufNXcePmPQZF1kfgR5I+AjCZdQSxPLRZTQxOrlDuAfAL6w5dSCVaTFI8A+05EUtRuVIZbN8aieLFijBr2LnrIAYPmYKsLBWzBn1duHAd8fGPP/n1b1o2xNgxA0xYRIxBq9ViWdQmDBwUhrS0dNY5+Sb17QGHwP3gncuyTiGEEEIIIcREOEj9+sExcC94p9KsY/Lt3PmrULQLxs1btCEkVD92+hbz5oyHWCz+6NfT0tJx+fJNE1fp76+/HiD256MmW08iESNqWTjatm1usjXJW5MmDQbP8x88vnLVVgY11sffKxvdGwh6uusQuUKZwTqCWB7arCbGMgSAcD7p/x+VfbLQvtZr1hmE6C0wsDY2rP/w7CRTWrJ0AyZPiYRaLfwjTLZu2/fZr/fu1Q49eyhMVEOM6fRvF9Guw2DcvRfPOiXfeKfScAzcC1mZoYDo4x+aEEIIIYQQYglE9j5wqL8NtpXCAJEN65x8i1mzE/36T8Dr16msU4iOBgz4EeFThkEk+vRdLo8fPxXMtK5/m78gBqmpb0y2nlgsxqwZozF0iHAmIwhd69aBqF2rygePX79+BxcuXGdQZF3EvBZh7Z6CFwnzZwSAWLlC+fkPSAnREW1WE6OQK5QJeHt+tSAFN3+BIi7COVuGkH/r1LE1li0J/+RIKmNTq9WYGLoAy1dsYbK+Mfyy99gX7w4fPy4ILVs0MFERMabHj5/ix87DhTW+TWQDWbnRcGx8ALzLh28+CSGEEEIIETSOh9Q/CI5Nj0JcqA7rmnzLyMjCsJBpmL8gxiIu5LZWo0f1w8iQPl98XmJikglqjOP161QsWLTG5OsODu6G2bPGfPJudWIYRYp4YMrkj5/euYLuqjaJng1eobRnNusMXb0BMIx1BLFctFlNjGkZgD9ZR+jC1kaDiW1pHDgRppDhvRARPhw8z+ZHfGZmFoIGhSH25yNM1jeWN28ysG//ic8+h+M4zJ0zDl9Vr2CiKmJMKlU2xo6bg+kzliMvL491Tr7xTmXg2Ohn2FaaDE5sxzqHEEIIIYQQvfHy8nAM3AvbChPB8TLWOfkWH/8YHToNwdGjZ1inEB2JRBymRoSgX9+O+Xr+k8RkIxcZ165dh5icW9zmh2aIWT0Tjo72Jl/bGvC8CPPnjoeTo8MHX7t7Lx6nTl1gUGVdSnlko1ejl6wz9BEqVyifsI4glos2q4nRyBVKNYABANSsW3TxlW8m2nyVwjqDkHzjeR6zZ47BwKAuzBpevHiFbj1G4ezZy8wajOlLm9UAYGMjwfKoqfAr5WOCImIKm7fsQY9eY/D8uYDOFOJEkPr1hWPTYxB7NGRdQwghhBBCiE44XgbbChPenk0tF9ZFwUePnkGHTkMQH/+YdQrRkVgsxoL5E9GxQ6t8f09amunGaBuDVqtFeMRiaDSmH1Ncu1YVbNsSCS+vwiZf29INDu6OatXKf/Rrs2evNHGN9RGJgEmKZ5Dwgh3/fQlAFOsIYtlos5oYlVyhvAJgCesOXQ1t+RyechoHTsyfnZ0toldOR5s2zZg1PHiQgE6dhyMu7j6zBmO7fv0OVKovj+txcnLA6ugZKFzYzQRVxBSuXLmNH9oG4eTJ86xTCkRk5w2Hehth99UicDYurHMIIYQQQgjJN3GhOnBscgRS/4EAJ5zxwCpVNsIjlmBYyDRkZGSxziE6ksmkWB4VgW9aFuziX8eP3LkqNHFx97FtO5tjaf38fLBz+xJUqODPZH1LVKNGpU/e2HLg4Cmcv3DNxEXWp3v9lyhb9PNHC5oxNYAguUJJ51gQo6LNamIKkwEI8jJSO6kGU9o9g4jGgRMz5u7uis2bFqBeverMGq5ejUPnriF48kS4ZzPlR05OLq5ei8vXc728CiN61Qw4ONAYZkvx6lUqBg2ejIipS/N10YI5sSmugFOzX2FT7AfWKYQQQgghhHwWJ3GGXbW5cKi/HSKHEqxzCiTuzn0o2gdj+479rFOIHhwd7bEmZhYa1K9R4O91dhb+ZjUALF68Hi9fvmaydqFCrti2JRJdu9L7V315e3sicmEoRB/5cDsjIwtz5q5iUGVd/L2y0a+xoMd/L5YrlFdZRxDLR5vVxOjkCmU6gCGsO3RVtWQmOtcT0OhXYlVKlvTGjm2LUa6sH7OGY8d/R68+Y5GSksaswZTOn8//FadlAnyxZPFkiMXCuQuAfNm27fvQrv1g3Ln7D+uUAuGkbrCrsQT2dddDZFeEdQ4hhBBCCCEfkBRtBcdmv8KmRCfWKQWi1Wqxdt0udPpxGI39FjhXV2dsWD8P1avpNna+lG9xAxexkfYmHRNDF0CrZTO2WCIRIyx0MJZEhtE51jpydnbE6lUz4eb28SlrS5dtQHKyoDdRzZ5ErEV4h6dCHv/9CG9vRCTE6GizmpiEXKHcC2An6w5dDWz6AqU8hHUXHbF8VauWw/ati1G0qAezhi1bfsHwkKnIzs5h1mBqBR2PVLdONcycMQocRyMaLMk/8Y/QsdNQrF23i9mbd11JPAPh2PQ4pKV6ARz9KkgIIYQQQtgTyTxgX2c17GutgEhWiHVOgSQnv0SfvuMxd95q5Obmsc4hevDyLIQtmxbpdUNAhQoBFjNh7fRvF7F69Q6mDc2b10fs7uU0FryApFIbLI+KQMmS3h/9+l9/PcCmzb+YuMr6BDd/Dt/Cgt5TGChXKDNYRxDrQJ9QElMaAuAF6whdSMRaRAj7KihiYZo1rYf1a+fC2dmRyfparRbzF8Rg2owoaDTW9ffir78eFPh7vv+uCUaE9DZCDWEpNzcPc+etRp++4wV3NTIntodt5Qg4NIwF70Rv+gkhhBBCCCscbEp2hWOzE5B4NWcdU2DHjv+O79sE4dx5mpAqdCVKeGPr1shPbu7lF8+LUKtmFQNVsbd46XpcunSDaUOxYl7YtiUS3bq2YdohFBzHYe6ccZ+cDqDRaBE+dQnUarWJy6xLdd9M/FiHzSh9A9kgVygPsY4g1oM2q4nJyBXK5wCGsu7QlZ9nNgY0FeReO7EwXbt8j8WRkyGV2jBZPzc3D2PGzUHMGsEOS9BLVpYK6emZBf6+Af1/RJfO3xmhiLB27vxVfN8mCMeO/846pcDErlXh2PggZGVHACIJ6xxCCCGEEGJFRI6+cGiwE3ZVZ4KTCOuc36wsFcImL8LQYRFWcySWJStX1g9bNi+El6dh7urv0b2tQV7HHKjVGowcPZPZ+dX/JZGIMSk0GCuipqJwYTemLeZMJOIwNSIELZrX/+RzVq7aiitXbpuwyvo4yDSY3O4pBDxk8SmAENYRxLrw4eHhrBuIFZGVHXFLdSeyCoAyrFt0UbF4Fq48sMezFPpAn5gex3EYNbIvRoT0YTZSOj09E4OCw3Di5Dkm65uLtm2aw8XFqcDfV79+Tdy9G48HD+gMM0ujUmXj0KHTSEp6gTq1q0IiEdA55RwPcaHakBRtBU3qbWiynrIuIoQQQgghlkwkhixgMOxrLoPIXnjn+9669Rf69p+AP/64wjqFGED1ahWwJmYW5PKCv8f/FG9vT9y4cRfKR4kGe02WMjOzEBd3H99/35T5EWclS3qjfbtvkJKShri4+0xbzA3P85g3dzza/NDsk8+5dPkmQifNF9xxZkIzsc0zVCmRxTpDH93kCuV11hHEutCd1YSFQQAEOQNDxAGT2z2FnVTDOoVYGbFYjLlzxqF/v07MGpKSXqBLtxEFPrPZEuk68lkk4rBg/gRUqVLOwEXEXOzafQht2wXj9u2/WacUGO/oB4eGP8G2yjRwYnvWOYQQQgghxALxLpXhGLgfsnKjARGbaWG60mi0iF69HT92CcHDhwmsc4gB1P+6BtbEzIKjo+Hf/4wa2RcikXBvq/y38xeuYemyDawzAACOjvaYNnUE1q+bi+LFirDOMQtSqQ2iloajdatGn3xOSkoaRo+ZBbWaPtc2piYV3qBlFUFP3NgqVyj3so4g1oc2q4nJyRXKZxDwGAkvl1yMap3MOoNYEQcHO6yOnoHvvm3MrOH+fSV+7Dxcp/OaLdELPcZfyWRSrFw+FSVK6HcOFjFfDx8moFPn4YhevV2AZ7pzkPr2gGOz45B4NmEdQwghhBBCLAQntoNtpTA4NtoD3rks65wCe/rsOXr1GYuFi9YiLy+PdQ4xgG9aNsSK5RGQyaRGef2AAF98/11To7w2KytXbcNvZy6xznindq0q2PvLKvTu3R48b73bHPb2toheOQONGtX65HO0Wi3GT5iHpCQ64tKY3B3zMO6HJNYZ+kgGMIx1BLFO1vtTnDAlVyg3AjjIukNXraulolG5dNYZxAoULuyGzZsWok7tqswaLl26gS5dR+Dps+fMGsyNjY1+RwHI5U4I6v+jgWqIOcrLy8PCRWvRq89YPBPgm0GRbRHY110Lu5pLwUnpPDBCCCGEEKI7sUcDODY9BqlfP4AT3keRh4/8hh/aBOHiRZqIaik6dmiFBfMnQiw27vFNw4b20PvzA3Oi1WoRMmI6bty8xzrlHZlMinFjBmDn9qWo8VVF1jkmV7p0CezeGYVatSp/9nnrN8Ti1OkLJqqyXpMUz+Bkq2adoY9guUKp2zhJQvQkvN8QiSUJAiDYmRjj2zyDqwNdTUuMx6+UD3ZsW4wyAb7MGg4eOo2+/Scg7Q1dnPG/XFyc9fr+s2cvI3zqEgPVEHN28eJ1fP/DABw+8hvrFJ3YeH8Pp2YnYOPTnnUKIYQQQggRGM7GBXZfLYJDvU0Q2QlvslRmZhYmhM5HyIjpSEuj98SWom+fDpgaEWKSEd1FinigV692Rl/HlDIzs9B/wETcv69knfKe8uVLY9PGBYhaFo6SJYX380YXbdo0w64dS7/43/fKldtYsHCNiaqsV7taKahdOoN1hj52yRXKn1hHEOvFabVCG09JLElKrE9/ANGsO3T1+z17jNpkHb8AEdP6qnoFLI+aCicnB2YN69btxtz5q0H/Tnxo/77V8Cvlo9P3njp1AcNCpiInJ9fAVcTctW3bHGGhg2FnZ8s6RSd5yWeQeXUCNBmPWacQQgghhBAzZ1PsB9hWmiLYKT3Xb9zFmDGz8ehxIusUYkAjQ/pgwADTTjlTqzUIGjQJZ89eNum6xla4sBu2bl4Eb29P1ikfUKvV2LHzIJZFbcSrV6mscwxOKrVB2KQhaN+u5Refq1Q+QafOw5GSItj7xQShuHsONg5WQiYR7HngLwCUkyuUNFaTMEOb1YS5lFifYwAEe4jL7F88sOeSnHUGsSAtWzTA3DnjmI2K0mi0mD1nJTZu+pnJ+kLw+5kdcHNzKfD3HTv+O0aMnEFnnFmx4sWKYN688ahcqQzrFJ1o1VlQ3VmE7PtrAA39OSaEEEIIIe8T2ReHbeWpkHgGsk7RiVqtQfTq7VgWtQlqtaBHuZL/IRJxmBw2FD92+pbJ+unpmfixy3CzuxtZX8WLFcHWLQvh7u7KOuWj0tMzEbNmJ7Zu3WsxEwMbNqiJ0NBgFC9W5IvPff06FZ06D8ejR3TRjTHxIi1WBz1CuaIq1in66CxXKLezjiDWjTarCXMpsT4lANwEwO4WUj1k5YjQPcoHCS9tWKcQC9CzhwLjxgaZZBzVx+Tk5GLM2Nk4cvQMk/WFQCaT4s9Lv4DnC3aSxqHDpzF6zGz6wIOA53kMGdwdQQM6M/u7ri9NejyybkxH7rNfWacQQgghhBAzwIntISszFFK/voBImJ+PJCYmYczYOfjzyi3WKcSAeJ7H3Nlj0bo12wsonjxJQodOQyzuTl9//5LYvHEB08mAX5KZmYXdPx3Gho2xePIkiXWOTooW9cDECYPQpHHdfD0/OzsHvfqMxdWrcUYuI/0av0C/xoI+5nmPXKFsyzqCENqsJmYhJdZnMIBlrDt0dfORLYJiikMj2EkfhDWO4zB2dH/07s3uXNi0tHQED56My3/SG/PP+frrrxATPbNA37Nv/wmMnzAXajX9kCD/76vqFTB3zjgUKeLBOkVneUmnkXVjKtRv7rNOIYQQQgghTHCw8WkPWflxEMkKsY7R2YEDJxE+dQnevBH0eaPkX6RSGyyODEOjhrVYpwAArl6NQ8/eYyzuWLAqVcph3ZrZsLWVsU75LLVag2PHz2Ldut24fuMu65x8cXJyQI/ubdGvb0fIZNJ8fY9Wq8XIUTNx6PBpI9eRct4qrB7wCLxIsHtsr/F2/Pcz1iGE8OHh4awbCIHqTuRlAIEAdDsEljEP5zzkqTlce2jHOoUIkEQixry5E9CxQytmDYmJSejZayxux/3NrEEoOnVsjWpVy+f7+T//fBQTQudBoxHsL67ESBKfJiP256MoWsQD/v4lWefoRORQAlLfruCkrlC/ugposlknEUIIIYQQExG7VYd97VWQ+nYHJ7ZnnaOT9PRMTApbiKXLNlrcBqK1c3CwQ/SqGahXtxrrlHe8vArB29sLx46dZZ1iUM+ePcelyzfQpHHdfG+osiAScfDz80GH9t+gXt3qEIt5PH2ajKws83sf6+VVGEOHdMe8OeNQr151iMXifH/v3HnR2LX7kBHrCADIJBos7pUAF3tBT1AcKFcof2cdQQhAd1YTM5IS6+MH4AYAW9YtushTc+i3qjjuJpr3VYTEvDg5OmDZ0imoWbMys4Y7d//BgKBQPH/+ilmDkMTuXo5y5fzy9dyduw5iSvhi0L+15Eu+/64JJocNhYODcC960ua8hipuIbIfbAG0gn6zRgghhBBCPkNk6wVZhQmwKfYD6xS9XL0ahzHjZiMhgW4oszQuLs6IiZ6J8uVLs075qCVLN2D5ii2sMwyuRAlvrF41A8WKebFOyTe1WoMLF67h0OHTOHb8d6SkpDFrEYk4VK9WAR06tELrVo3A83yBX2POvGisW7fbCHXk38Z8l4R2tVJYZ+jjgFyh/JZ1BCH/RZvVxKykxPqMBLCAdYeuHj63Qc/lJZCdK8wzSIlpeXq4Y3X0TJQuXYJZwx9/XMHQ4RHIyMhi1iAkzs6OOPf77nydM7xl615MnxFFG9Uk37y9PTFvznhUrVqOdYpe1Gn3kL1zuvAAACAASURBVHUjAnnJdHEuIYQQQogl4XgZpP4DIfUfCI4X5H0GAN5uTq1YuQUrVm6ho5oskKeHO9aumQNf32KsUz5Jq9Vi1OiZOHjI8sY0u7o6Y8XyaahcqQzrlAJTq9U4d+4q/jh3FX/+eRO34+4jLy/PqGvyPI9atSqjRfP6aNqkLtzcXHR+rRkzl2PT5j0GrCOfUrt0BiJ7JrDO0EcqgPJyhfIJ6xBC/os2q4lZSYn1EQE4C6AO6xZd7TzngoUHCrPOIGbO378kolfNgKeHO7OGX/YeR+ikhUb/xduSdOn8HSaHDf3i89ZviMXsOStNUEQsDc+L0Kd3BwwZ3B1SqQ3rHL3kJh5B1s0Z0GQoWacQQgghhBA9Sby/g22FiRDZFWGdope//36ISWELBXNeLSmY4sWLYP3aOShSxIN1yhdlZ+egR8/RFvlnUSaTYsH8CWjSuC7rFL2oVNm4fv0uLv95E1eu3kZ8/GMkJT3X65i3woXdUKG8PypWDECFCqVRuVJZODk56NWp1WoxbfoybN22T6/XIfnjbKfGlqEP4e4o6M9T+8kVyjWsIwj5X7RZTcxOSqxPGQDXAJjvISefodUCIzZ64/zfwjyviRhfrVqVsWxJOBwd2f0ZWRW9DYsi1zFbX6gO7I9BKd/in33O6pgdWLCQft8j+vHxKYppESFMjwgwCE0Osu+vgeruUmjzMljXEEIIIYSQAuLlFWBbORxitxqsU/SSk5OLlau2Inr1Drpg20IFBPhibcwsve5MNbWXL1+jfcehePo0mXWKwYlEHCZOGIRuXduwTjGovLw8JD5NRkLCMyQkPMPTp8nIycmFRqOBWq2BWqOBVqMBz/Nwd3eBm5sL3N1d4O7mAi+vQgb/86nVajElfDF27jpo0Nclnzan6xM0LJvOOkMfR+UKZQvWEYT8G21WE7OUEuszHsAs1h26ep3Bo9vSEniZLmadQsxM+3YtET5lGMRiNn821GoNpk1fhu079jNZX8jq1qmGtWtmf/Y5y1dswZKlG0xURCwdx3Fo364lxozpDydH/a60Zk2jeg7V7bnIUe4CQL97EkIIIYSYO07qDtvy42Dj0x7gRKxz9HLlym2ETV6Ef+IfsU4hRlK1ajmsWjldkO+b4uMfo1uPkXj1KpV1ilH07t0eY0f3B8fRkYmGlpOTiwmh83HgwEnWKVajXa0UjPkuiXWGPt4AqCBXKOkfRGJ2aLOamKWUWB8ewAUA1Vm36OrSP3YYtr4Y6K8YAd5eUTp2TBB69VQwa1CpsjFy1EycOHmOWYOQLY+KQOPAT59QsHjJeqxYudWERcRaFCrkismThqBZs69Zp+hN/foGsm6EI+/ln6xTCCGEEELIx4gkkPr1gazMcHBiYU+My8jIwoKFMdi2fT/o80/LVa9edUQtDYdM9uGARpUqGxcv3cCTJ8+QmalCRkYmcnJyUaKEN8qWKYXSpUvAxkbCoPp9cXH30aPXaKSnZ7JOMYo6tati9qwx8GB4FJ6lefUqFYOHTsHVq3GsU6xGKY9srBukhI1Y0P+eDJIrlHRuITFLtFlNzFZKrE9FAJcBCPbQzuVHC2Hjb66sMwhjDg52WLggFA3qsxub9vp1KgYGT8b163eYNQiZt7cnjh7eAJHo41cCz18Qg5g1O01cRaxNs2ZfY/KkIShUSPj/ruQ8/gWqW7OhyUpknUIIIYQQQv5D4tUMthUnQeRQgnWK3k6duoDwiMV4lvSCdQoxoubN62PBvAmQSP5/el1GRhb2/HIMp09fwIWL15GdnfPJ7+d5Hn5+Pmj1TUN079YGdna2psj+qEuXb6L/gIlQqbKZNRiTs7Mjpk8dYREXYbN2/74SQYMm4ckTQd/hKygyiQbrg5UoUejTP08E4CSAJnKFkjYEiVmizWpi1lJifcYB+PzcXTOm1nAIWl0Mtx6z+2WXvH3zcuLEOSbnUhUr5oUVy6fCr5SPydf+r8ePn6LfgIlQKp8waxC6uXPG4fvvmnz0a7Nmr8SGjbEmLiLWysnRAaNH90OH9t8IfoyaVp2F7L9WIvuvldCqVaxzCCGEEEKsFu/kD9tKUyAuLPxNpJevUjBjRhQOHjrNOoUYWTtFC0yNGAGefzumXq1WY8fOg1gWtVGnkdqurs7o3+9HdOn8HaRSNvfNnDp1AYOHhkOtVjNZ3xTat2uJ0InBsLWVsU4RpLNnLyNk5HSLvQvfXE1s8wzffyXoUf2pACrR+G9izmizmpi1lFgfEYBTAOozTtHZ09cSdI8qgXSVsM94EiKO4zBxwiB079YGZ85ewrDh05CVZboNkRo1KmHp4smQy51Mtua/3br1F4IGTsLLVynMGoSucuWy2L418oONQa1Wi+kzorBl615GZcSa1axZGdMiQuDjU5R1it40mYlQ3ZqFnAT6u0QIIYQQYkqcjRyycqMgLdkV4HjWOXrbs+cYZs1ZidTUN6xTiJH17tUOY8cMePc+/dSpC5g9dxUePkzQ+7ULF3ZD6MRgtGjO5qPI/ftPYMy4ORY9ur548SKYP28CKlUMYJ0iGFqtFhs2/ox586OhVmtY51iVJhXfYEYnwU+F6yFXKDexjiDkc/jw8HDWDYR8kqzsCK3qTuRJAH0BfHj4jAA42mpQ1CUXJ247sk6xSt+0bICyZf3gU7wo6tSuguO//mGSkUqdf/wOC+ZPYDpC6vRvFxE0cBLS3qQzaxA6juOwODIMnp6F3ntcq9ViSvhibN+xn1EZsXZPniRh1+5D4HkRqlQpC5FIuBdEcRJHSIq2grjw11CnxkGrSmadRAghhBBi2TgxpKW6w752NMTutQBOuL9LAkBCwjOEjJyOdet/+uzIZ2IZhg/rhZDhvcFxHHJz8zBr9krMnL0CKSlpBnn9jIwsHD78GzQaDWrWrGzyiVb+/iXh6irH6d8umnRdU0pNfYPYn4+C50WoVq2C4KeGGdvLl68RMmI6tmzda9EXMZgjL5dcLOyeIPRzqn+SK5STWEcQ8iW0WU3MnqzsiBTVnchnAH5g3aIrX48cJKdJcC+RRtyY2qnTF1G5UhkUL14Enp6FEBhYGydPnDPauBwvr8KIXBiKHt3bMt082rX7EMaMnYOcnFxmDZbgh++bolvX93/0aDRahIYtwE8/HWZURchbarUa585fxcmT51GxQgAKF3ZjnaQXkV1RSEt0hsjOG3mvrgJqGmtGCCGEEGJo4sL1YV8nBjY+7cHxwv6MQq3WYMPGWAwPmYYHD/S/o5aYP0dHe0wKHQxnZ0ckJiZhQFAojh3/3ShrXbp8E/fuxaNRo1qQSCRGWeNTKlYMgFjM4/yFayZd15S0Wi3OX7iGCxeuoXbtKnB0dGCdZJZO/3YR/fpPxN178axTrA4v0mJhjyfwdhP0Z6vPALSSlR2RxTqEkC+hMeBEMFJifWIBtGXdoStVrgi9lvvg4XM2595YMzs7W2zeuADlyvkBAF69SsWUiMU4duyswdbgOA4dO7TC2DEDYG/P9ozypcs2Imr5ZqYNlsDWVoYjh9a9twGoVmswfsJc7Nt/gmEZIR/ieRF69miHYUN7QCYT5CCS92jzMqC6uwQ5/6yDVm38aRiEEEIIIZZO5OAL24qhkHg1ZZ1iEPfuxWNS2CLcvHWPdQoxsSJFPBA8qCvmzotGWprxJ8n5+5fE8mUR8Pb2NPpa/zZnXjTWrdtt8nVNzdHRHhPGD0SbH5pDJKK7rAEgOzsH8+bHYPOWPaxTrFZw8+fo0eAV6wx9tZIrlIdYRxCSH7RZTQQjJdbHHcAtAB6sW3T1T5IUvVf4ICePfvEyNXd3V+zYthhFi/7/H599+09g2vRler+5KVrUA9OnjUSd2lX1zdSLWq3G5CmR+Cn2CNMOSxE6MRjdu7V595/VajVGjZ6Fw0d+Y1hFyOcVL1YEERHDmf88MhSNKgnZd5ch++E2QCPoq5kJIYQQQpgQ2ReDrMxw2BRXWMS51Dk5uYhavhlr1u5CXl4e6xxiJVxcnLFq5XQmZyyHTlpgNZ/zlC5dAsOH9ULTJnVZpzB17vxVzJi5HPfvK1mnWK0apTKxpNdjCHxC/Uq5QjmIdQQh+UWb1URQUmJ9WgMQ9CGxP12QY94+we63C1rJkt7YvnUxnJ3///zw5OSXiF69A3v3HS/wpnXFCgHo0OEbfP9dE+Z3MmZmZmF4yHScOXuJaYelqFevOmKiZ747Nyk3Nw8jRk7H8V//YFxGSP4o2rbA+HFBcHKyjFFqmswnUN2NRI4yFtDSh5KEEEIIIV8isvWCrMxQ2Ph0AkRi1jkGcfnPWwibvJBGfhMmHB3tsSZmtsk3rNVqDUaMmoGjR8+YdF2WKlUMQEhIb9StU411iknduxePeQticPbsZdYpVs3FXo3NQx/CzUHQnz38DaCKXKGk89WIYNBmNRGclFiflQCCWHfoY9yWojh9xzI2EISmWrXyWLdmDqTS98exZ2fn4Oixs/hl73H89dcDJCe//OB7eV6EQu6uaNKkLjp0aIUyAb6myv6sly9fY8DASbh9+2/WKRZBLnfC3j2r3o3/zsnJxbCQqTh16gLjMkIKxs3NBWGTBqNliwasUwxGk/4QqjuLkJOwF9BqWOcQQgghhJgdkawQpAGDIS3ZFRBZxjFk6emZmDd/NXbuOgj6HJOw5Ohoj7VrZqNiBdNuWOfm5iFo0CT88ccVk67LWq1alTFieG9UqVKOdYpRPX32HIsXr8fefceh0dDPOJY4DljUIwG1S2ewTtGHGkA9uUJJH2QSQaHNaiI4KbE+9gCuAfBj3aKrtCwe3ZeVQFKqZVzdLDTNmn2NxYvCPnsOTmZmFh4qn+Dly9dwc3VB4cKucHV1Mbuzcx4+TEC/ARORkPCMdYrFWBIZhubN6wN4exHD4KHhdFUrEbQmjetictgQeHi4s04xGHXa31DdWYjcJ4cA0O+yhBBCCCGcjQtk/oNgU6oHON6WdY7B/HriD0ydtgxJSS9YpxAzw3Eck4sXnBwdsHbNbFSo4G/SdbOyVOjVZxyuX79j0nXNQaNGtRAyvLfZ3DRiKGlv0hEdvR2bNu9BdnYO6xwCoMvXrzCs5XPWGfqaJlcoJ7OOIKSgaLOaCFJKrE9tAGcBCPbApWsPbRG8tjg0dGMYE926tsGk0GDWGXq5di0OA4MnIyUljXWKxWjbtjlmzRgNAFCpsjFwUBjOX7jGuIoQ/Tk42GH0qH7o1LH1u/H2lkCdGgdV3ALkPj3OOoUQQgghhAlO4gRp6QGQ+vUBJ7ZnnWMwL168wrTpUThiRaOPSf54eRXGtIgQXLh4HatjdjBpcHJ0wLq1c1C+fGmTrpuWlo5uPUbhr78emHRdc8BxHFp90xB9encw+f/fDS0nJxdbtu7FylVbkZr6hnUO+Y+yRVVYPeARxLyg98suA6gjVygFPcOcWCfarCaClRLrMxVAGOsOfaw56YbVv1rOnW5CM2Z0f/Tt04F1hk6O//oHRo+ZBZUqm3WKxeB5HieOb4KHhzsyM7MQNHASLl2+yTqLEIP6qnoFTJs6EiVLerNOMSj162vIiluAvKTfWKcQQgghhJgEJ7aH1K8PpKUHgJM4sc4xqJ9ij2DO3FVIS0tnnULMCMdx+LHTtxg9qh/s7W2Rm5uHb1r3YTZpzsnJAevXzkW5cqYd/PjixSt06ToSjx4nmnRdc+LjUxTftg5E61aB8PUtxjon3x48SMCBgyfxU+wRPH2azDqH/A87qQYbg5XwdhP0He5ZAKrJFcq7rEMI0QVtVhPBSon1EQM4B+Ar1i260miBwWuL4eoDO9YpVonjOMyfOx6tWweyTimQLVv3YsbMKDrHxggqVPBH5MJJGDNuNq5ejWOdQ4hR2NhIEDyoK/r17Qix2LKOo8h7eQmq2/OR9+I86xRCCCGEEKPgeBlsfHtAFjAInI0r6xyDevQ4EZMnR9J0K/KB4sWKYPq0EahZszIAQKPRInLJOkRHb2fa5eTkgPXr5qJcWdNuWCckPEOXbiOQnPzSpOuao7JlSqF160C0btUIXl6FWed84Omz5zh06BT2HziJuLj7rHPIJ0R0eIoWlQU/uXKYXKFcyjqCEF3RZjURtJRYnwAAVwEI9kCm52lidFtWAqmZgp1oLmgSiRgx0bNQq1Zl1ilfpNVqsXDRWmZjrqwFz/NQq9WsMwgxOn//kpg0MfjdBz6WJC/5d6ji5iHv1VXWKYQQQgghhiGygbRkF0gDhkAkK8S6xqCys3Owdt1urIreRtPDyHtEIg7du7XFiJDekMmkAICMjCyMHjsLJ0+axwWqLi7O2LJpocnv8L1/X4mu3UfSGOn/4DgO1aqWR+vWgWjZogFcXZ2Ztbx6lYojR3/DgQMn8eeV20zOVif517pqKsLasZnQYEDHALSQK5T0h40IFm1WE8FLifUZAkDQVw2dueuAMZuLss6wWo6O9ti6eRFKly7BOuWT1GoNQsMWYM+eY6xTCCEWpnnz+hg7uj+8vT1Zpxhc7rMTUMUtgDrlFusUQgghhBDdiMSw8ekIWZmhENkWYV1jcIeP/Ia581YjMTGJdQoxM76+xTBz+ihUqVLu3WOPHiciOHgK7v+jZFj2IU8Pd2zbGmnyO3tv3LyHXr3HIjMzy6Trmjue51Hazwf+/iXh718SAQEl4V+6JDw8DH8Uo1arRWJiMuIfPMI//zzG77//iT/OXaGbIASiuHsONgQrYWujYZ2ij9cAKsoVyiesQwjRB21WE8FLifXhABwG0Jx1iz4WHSiMHedcWGdYLU8Pd2zfvgSeRvjFVV+5uXkYNWYWjh49wzqFEGKhbGwk6NWrHQYO6Aw7O8EOK/kELXITj0AVtxDqtHusYwghhBBC8ofjYVO8LWRlQiCyF86ZrPkVd+c+Zs1agUuXb7JOIWaG50Xo26cjhgzuDhsbybvHlcon6NJ1BF6+SmFY92klSnhjy+aFcHOVm3Td8xeuYUBQKHJyck26rhA5OTkg4D8b2P7+bzewPT3dwfM8eDEPMc+D53mIxW//L8/zEIk4AG8nQDx8mID4B48RH/8Y8fGPEB//GA8eJtBECIGyEWsRE6SEv5fg//frLFco2Z6JQIgB0GY1sQgpsT5FANwEINgDm/LUHAbGFMOtx5a2SSAcpUuXwNbNi+DoaM865R2VKhtDh03FmbOXWKcQQqxAoUKuGDWiL374oSk4jmOdY1haDXIS9kF1JxKa9HjWNYQQQgghn8DBxvs7yMqOgMjRl3WMwb18lYLIyHX4KfYwNBr6TJK8LyDAFzOnj0L58qXfezw5+SU6dw3BkyfmfQd+2TKlsHHDfJN/rnT81z8wPGQq1GpB3x1qljiOe3dcHO2jWJaJbZ7h+69SWWfoa5tcoezCOoIQQ6DNamIxUmJ9OgDYybpDH0mpYvSMKoEUOr+amVq1KiMmehYkEjHrFKSnZ2JQcBhdaU4IMbmKFQIQOnHQeyP3LIZWjZxHsVDdXQxNxmPWNYQQQggh70iKtICs3CjwTgGsUwwuNzcPmzb/jOUrtiA9PZN1DjEzYrEYA4M6Y2BQZ4jF738ek5aWjq7dR+Lvvx+yiSug6tUqYE3MrHdnbJvKnj3HMCF0Pm2oEpIPFnJOdQLejv82z3EThBQQHx4ezrqBEIOQlR0Rp7oT6QegEusWXTnINCjtlY2j151Av1qy8eRJEh49TkTzZl8zvaswJSUNffqNx7Vrd5g1EEKsV3LyS+z+6TAeKp+gUqUycHCwY51kOJwIvLw8pL49ILL1hDo1Dtq8dNZVhBBCCLFiEs9A2NeMgtSvL0RS8zuaSl8nT55H8JApOHjwFI0qJh+oUMEf0Sun45tvGkIkEn3w9bHj5uDipRsMynTz9Gky4uLuf/K/j7GUKVMKTk4OOHP2ssnWJESISnlkY27XJxAL+14xLYD2coUyjnUIIYZCm9XEoqjuRJ4A0BWAM+sWXXm75kIL4MoDC9oYEJi//34IlSob9epWZ7L+ixev0LP3WNy9+w+T9Qkh5L/++usBtu/YD7Vag0oVAz64y0HQOBF4l0qQluoBTuoGTdo92rQmhBBCiEmJPRrArkYkZP6DIJIVZp1jcPfvKzF67GysXLUVqalvWOcQMyOV2iBkeC/MnD4ahQp9/FS/S5dvYt781SYu05/yUSIePkxAs2b1TXojROXKZQFAUJv7hJiSvVSDZX0S4OqgZp2ir6VyhXI56whCDInGgBOLkxLr0xDACQCmu3zRwDRaYMQGb1y4bz5nJ1ujSaHB6Na1jUnXTElJw49dQvDwYYJJ1yWEkC/x8iqMMaP7o9U3DVmnGIcmDzkJe5H9dzTUqTTVghBCCCFGIhLDxvt7SEsPAO9clnWNUaSmvsGSZRuxfft+qNWC3xAgRlC1ajnMmDYKvr7FPvkcjUaL9h0GI+7OfROWGVanjq0RET7c5OtOn7Ecm7fsMfm6hJi7mZ0T0bi84C+eugWghlyhVLEOIcSQ6M5qYnFkZUcoVXcieQCC/TSd44A6/hk4dsMJGdmC3XMXvLO/X4Z/6ZIoVaq4SdbLzc1D0MBQQb8RI4RYrvT0DBw5egbnzl1FmQBfFC7sxjrJsDgReOeykPp2g9jtK2iyX0CToWRdRQghhBALwUkcIfXrDfsay2Dj0x4iWSHWSQanVquxbds+DBkWgUuXbtDZueQDMpkUY0b3R0R4CFxdPz8U8eixs9i0Wdgbrrdv/43s7BzUrVPNpOvWr/8VEhKe4d69eJOuS4g5+7Hua3Su95p1hr6yADSXK5RPWYcQYmi0WU0skupO5BkAjQGYZpfRCGQSLSoWV+HgNSdotOzOTrZmWi1w4uQ51KpZGV5exh/JNjF0Pk6eOm/0dQghRB9PnyZj90+HkJiYjCqVy8LOzpZ1ksGJ7H1gU1wBSZGWgDoL6jd/A1oN6yxCCCGECJDItghkZYfDrsYSSDybgJM4sE4yit9//xODh4Rjzy/HkJ2dwzqHmKGaNSsjJnomGjSoma/R2FFRm3H/vvAvHr1y5TZkMimqVStvsjU5jkPjwNq4d+8BHjx4bLJ1CTFXFYtnYWqHpzDhMfLGMkSuUB5mHUGIMdAYcGKxUmJ9igO4BsCFdYs+dp5zwcIDlnd2lZA4Ozti+9bFKFnS22hrrFi5FYuXrDfa6xNCiDHY29tiYFAX9OrZDhKJBZ1n/S+arGfI/mcdch5sgTZX8CPDCCGEEGICvLw8pKWDYOPdGuAs9/ckpfIJZs9dhZMn6cJr8nH29rYYM7o/OnVsne/zm3NyclG7bntkZmYZuc50pkaEoGOHViZdMycnF/2DJuLChesmXZcQcyK3V2PT4Ico5JTHOkVfu+UKZQfWEYQYC21WE4uWEuujAPAT6w59he4ogl9vOrLOsGpFi3pgx7bFcHd3NfhrHzx0GqNGz6QRaYQQwSperAjGjh2Apk3qsk4xKm1eBnIebEX2P2uhyUxknUMIIYQQMyTxaASpfxDEhSz796L09ExErdiMzZv3IDdX8BsAxEi+/vorTIsIKfC0ulOnLmBgcJiRqtgQiTgsmD8R37Q07amFGRlZ6NV7LG7eumfSdQkxByIOWNzrMWqUymSdoi8lgCpyhTKFdQghxkKb1cTipcT6rAQQxLpDH5nZIvRe4QPlCxvWKVatXDk/bN64wKAjb5OSXqDFN72hUmUb7DUJIYSVOrWrYsL4gfD3L8k6xbi0echJOIDsv6OhTrnFuoYQQgghrIkksCnWBtLS/cE7BbCuMSqNRovdPx3C4sXr8fIVfWZOPs7J0QETxg9E27bNdfr+BQvXYHXMDgNXsScWi7FieQTqf13DpOumpKShW/dRuP+P8MeqE1IQA5q8QJ/Al6wz9JUHoIFcoTzHOoQQYxL+lH5CvmwEgNusI/RhJ9VgZudEyCR0XiZLcXH3MSxkGtRqtcFec/GSDbRRTQixGOfOX0XbdoMQMXUpUlLSWOcYDyeGTbEf4Nj4ABzqb4PEoxGA/I00JIQQQojl4CROkAUEw6nlH7CrPt/iN6ovXbqBdu2DMXlKJG1Uk09q0rguDuyP0XmjGgAeKp8YsMh85OXlYeiwqbhyxbQfU8rlTlgTMwtFi3qYdF1CWKpdOgO9Gwl+oxoAptBGNbEGdGc1sQopsT4VAFwEYLhbYhk4dM0JEbu9WGdYvbZtm2PWjNF6v869e/Fo224QNBr6OUwIsTxOTg4YMrg7unb5HjzPs84xOnXaX8j+ezVyHv8MaHJZ5xBCCCHEiER23pD69YVNiU7gxPasc4zuyZMkzJ0XjSNHz7BOIWbMxcUZkyYGo3XrQL1f64e2A3HvXrwBqsyTk6MDNm6cjzIBviZd99GjRHTpNhIvXrwy6bqEmJqnPBcbgpVwtjPcDUeMnADQTK5Q0h1sxOLRZjWxGimxPgMBrGDdoa85v3jg50ty1hlWL3hQVwwb2lOv1+jbfwJ+//1PAxURQoh58vUthgnjB5p81B0rGlUycv5Zj+z4zdDmprLOIYQQQogB8S6VICs9AJKirQDO8i/Gy8pSYVX0dqxbvxvZ2Tmsc4gZ+6ZlQ4RNGgJXV2eDvN633/fH/fuWPbLazc0FWzcvhI9PUZOue+9ePLr3GI20N+kmXZcQU5HwWqzs/wjlvVWsU/T1AkBluUKZyDqEEFOgzWpiVVJifX4CoGDdoY/cPA79o4vjbqKMdYrVmxoRgo4dWun0vXfu/oO2ikEGLiKEEPNVt241DB/WC5UrlWGdYhLavAzkKHci++8YaDITWOcQQgghRGccJJ6NIfUfALF7bdYxJpGbm4edOw9gZfQ2PH9Od2CST3N3d8WUyUPRrGk9g75uj15jcPHidYO+pjkqUsQDW7csgqeHu0nXvXYtDr36jKNj6YhFGvVtMjrUfs06wxC+lSuUB1hHEGIqdGY1sTb9ADxmHaEPiViLmZ0T4Wgr+DEmghcxdQlOnb6g0/ea+nwiQghh7Y8/rqDTj8MwMDgMd+7+wzrHEBS8IgAAIABJREFU6DixPaSlesOpxW+wr7kMvEsl1kmEEEIIKQiRDWxK/AjHZsdhX3etVWxUq9Vq7Nx1EM1b9sK0GVG0UU0+q80PzXBwf4zBN6oBwM3VOiYKJiYmoW/f8Xj92rQTmapUKYeopeGQSMQmXZcQY2tW6Y2lbFRH0kY1sTZ0ZzWxOimxPl8DOAVA0DO7zt51wJgtRUF/hdmytZVh44Z5qFghoEDfN278XPyy97iRqgghxLxxHIdmzb7GsKE94FfKh3WOyeS9OI/sv6KR++wEAPoHnBBCCDFHnI0cUt/ukJbqBU5q2rsdWdFotNi3/1dERW3Go8c0bZR8nqeHO6ZOHYEG9Y13zM+mzXswY+Zyo72+uSlfvjQ2rp8Pe3tbk6575OgZjBg5HRoNvTchwudTKAfrBylhayP4452vAKgjVyjp/A1iVWizmlillFifyQAiWHfoa/nRQtj4myvrDKvn5irHtm2RKF6sSL6/p2WrPnj4kMbCEkKsm0jEoXWrQAwZ3N3kZ7WxpH7zD3IebEbOo1hoc1JY5xBCCCEEAC+vCGnJzpAUV4DjTbthxIpWq8XhI79h6bKNiI8X9BA6YiJOTg44cXwzHBzsjLrOgwcJ+KZ1H6OuYW5q1qyM1atmQCq1Mem6u3YfQtjkRSZdkxBDs7XRYO1AJUoWFvz+bjqAanKF8m/WIYSYGm1WE6uUEuvDAzgBoAHrFn1oNMCw9cVwOd64bxLIl/n4FMX2rZFwcXH+4nMzMrLwVc02oJ+/hBDyFs/zaPNDUwwO7oYiRTxY55iMVp2N3MTDyHmwFXkvzrPOIYQQQqwOJ3GATbG2sCnRGby8POsck/r1xB9YsnQj7t2LZ51CBITjOFy68LPRN6sBoFmLnnj8+KnR1zEngYG1sWzJFPC8aYdBrl23C3PnrTbpmoQY0tSOT9G8UhrrjP9j777DmjrbMIDfJ4OwCaCCgMQJ7r33qnvGXevGra17W/euo7Xu1bpn3Nu6tSqKW9waliDDsCEhyfcHivLVTU7ejOd3XV6Yk+Q8t18/lJznvM9rCD2kcuVG1iEIYUE4depU1hkIMTrbYsP1acFLTgHoCcBsb5nmOKCGfzL+ueeEpDSznmpu9uLjE3H9+l20bFEfItHn9/xJTU3DmrU7jJSMEEJMn16vR3DwM2zddhAxMXEoVqwwHBws/0YsTiCC0KUobGQdYJOvNSC0hS7pJaBNZR2NEEIIsWgit/KwLT4C9hUWQuzVGALbPKwjGc3Fi9cxctQcbPhrD2JjLWJfT2JkdepUhlde/r9nMjIycOlyEO91TMnLl2EIC4tEw4Y1wHGc0eqWK1cCao0GN27cM1pNQgyla804/FjDIv492yyVK6eyDkEIK7Symlg1lULWBsBe1jly6kmkBH1X+SJNI2AdxerVr1cNS/+YAqHw0/8tUlJSUb5iayOmIoQQ8yKR2KBL5xbo27cz3N2krOMYly4DmlcnkP5yGzKiLoD2tiaEEEIMg7ORwsZXnrmK2tmPdRyju3btNn7/42/cCKJmFMmZyRMHo2tX/q9pJCQmoW69rkhJsb4bObt2bY3JEwcbve7UaX9g+45DRq9LyPeqXDgZS7qHQWD+l8SfInP8dyLrIISwQiuriVWzLTb8YVrwkjwAKrHOkhPujlr4uGtw+r4T6yhW78XLMMTFqVC3bpXPvIrDipVbjJaJEELMjVarxa3bwdi27SBSUlJRvHhh2NpKWMcyDk4AoXORzIvpsvbgRA7QJSmhz0hmnYwQQggxS6LcVWFbYgwcKsyH2LMBBBJ31pGM6tatBxg/4Tcs/XMjXr16zToOsQB58rijfv1qvNeRSGwQHf0Gd+4+5L2Wqbl79xF0Oh2qVClr1Lq1a1fGS2U4njx5adS6hHwPbzcN/ugZBlsbs7/BWwOgmVSufMk6CCEsUbOaWL204CWnAbQGYNabZBb0UCNdI8CdELOdam4x7t1/DLFYhIoVSn30eaFQgNVrtkOr1Rk5GSGEmJeMjAzcCLqH7TsOQa3WoHjxIrCxEbOOZTSc2Bmi3NUhKdwbQtdSQEYydMkhoNXWhBBCyOdxEndICnWHQ4WFkBTpC6FLUYCzrq2zHjx4ikmTF2HhonUIC4tkHYdYEIFQgI4dmhmlVvHihbBj52FoNBlGqWdKAq/fhaOjA8qWLWa0mhzHoUH9arh//wmUynCj1SXkW9nZ6LC0VxjySjWsoxjCWKlcuYd1CEJYozHghABQKWTFAVyHGe9fDQA6PTBiow+uPHFgHYUAmDd3DFq3avjR57r3HI1r124bOREhhJg3Fxcn9OndAd1+agM7O1vWcZjQpUZCrdwJ9cvt0KXQBSRCCCHkPQ4ij1qQ5O8Ccd5GgEDEOhATT568xB9/bsTJkxdZRyEWSiKxQdD1A5/d/syQ1qzdgYWL1hmllqnhOA6zZo6AvG1jo9ZNS0tHQN/xuE57WBMTNadLBOqVsIiJ2ceQuaqamnTE6lGzmpC3VApZbwBm/9NvYqoQvVb6IizWhnUUqycSibB61UxUr1b+P88tX7EFfyz9m0EqQggxf+5uUvTt2xldOreARGKl/97pdch4fQHpL7dB8+okoLO+1SaEEEIIAAhsPWCTvyNs8neGwN6HdRxmXr4Mw9Jlm3D06FnodHStj/Dr0ME1KFxIZpRaGk0GmrcIQEhohFHqmRqhUIAliyfjh4Y1jFo3KSkF3XuMwoPgp0atS8iX9KwbiwENY1jHMIRwAOWkcmU06yCEmAJqVhPyAZVCtg5Ab9Y5cur5awn6rPRFqto4d7mST3NwsMOWzYtR1L9gtuNBQffx40/DGaUihBDL4OGRCwP6d0H7dk0hFlvn6ikA0KfHQK3cjfSX26FLesE6DiGEEMI/TgixZz3Y5O8CsWc9qxvx/aGwsEgsW7EZBw6coq2miNH8Nn8cWrSob7R6p8/8i0GDpxitnqmxsRFj5YoZH10Mwae4uHh07TYcL16EGbUuIZ9Swz8ZC34Kg4BjnSTHMgDUkcqVl1kHIcRUULOakA+oFDI7AP8CKMM6S06dfeCI8du8Qd/i7OXO7Yad2/9A3rx5so5ptVo0btqL9g4jhBAD8PLywOBBP6FN64YQCq33YjWgR0b0FahfboM6/CigU7MORAghhBiUwN4bNvk7w0bWEQI7T9ZxmIqMisHKlVuxe88xZGTQhBViXAF9OmLUyACj1uwdMA6XLwcZtaYpsbe3w4b181CmdFGj1n0VGY0ffxyGV5G0+JOw5ZtLjfUDlHC0tYgbs0ZI5crFrEMQYkqoWU3I/1EpZIWRuX+1C+ssObX6n1xYf8addQwCoFBBX2zbugTOzo5ZxxR7j2PCxIUMUxFCiGWRybwxZHA3NG9WDwILuNU6J/RqFdQhe6B+uQ3ahCes4xBCCCHfTyCCOO8PkOTvAlGeWgBn3RPEYmPfYNXq7di+4xDUag3rOMRK1ahRAevWzDFqzafPlGjdZgC0Wq1R65oSFxcnbN64EEWK5Ddq3RcvwtC123DExcUbtS4h7zhIdFg/QAlZbou4IXuPVK5szzoEIaaGmtWEfIRKIWsLQME6R07p9cDoLd64+NDxyy8mvKtYoSTWr5sHGxsxAECr1aFp894ICbHOfZcIIYQvhQvLMHjQT2j0Qy0IhdZ9QRsAMmJvQK3cAU34Meg1dIGJEEKIeRC6FINNvjawkXUAJ6GbsGNj32DDX3uwect+pKWls45DrJy7uysuXdhh9LozZy3H5i37jF7XlOTO7YatmxcjX768Rq37IPgpuvcYhaSkFKPWJYTjgPldw1GraBLrKIbwBEBFqVyZwDoIIaaGmtWEfIJKIVsAYBTrHDmVnC5A75UyKKNtWEchAJo0ro3FiyaC4zJX/B04+A/GjJ3HOBUhhFimfPnyokf3tmgnbwI7O1vWcdjTZUDz+jw0YQeheXUCeo1FfNgnhBBiQYROhSH2aQmxT0sInQqxjmMSnj0PwYYNu3Hg4D+0kpqYlIvntyNXLjej1kxISEKjJj2hUll3nydfvrzYunkxcuc27v/+12/cQ0Df8XTDDDGqvg1i0KdeLOsYhpACoKpUrrzLOgghpkg4depU1hkIMUlpwUvOAKgHQMY6S07YiPSoXDgFR2+6QKO17pGopuDpMyWSklJQq2ZFAICfXwHcuh2M0NBXjJMRQojlSUhIwvkLgdi+4xCSklJQpLAM9vZ2rGOxwwkgdCwAsVcTSAoHQORaCgCgTwkDdHTxmxBCCBsCx/yQFPgJdmWnw7b4SIhyV4VAYtwGjCm6du02ZsxchjlzV+LBg6fQai1ij05iQapXKw9fXy+j1pRIbODgYIdz564Zta6pSUhIwsVL19G8WV3Y2kqMVtfLKw+KFSuMY8fOQ6ejv5MI/+oUS8LollHgLOOSdl+pXHmCdQhCTBWtrCbkM1QKWV4ANwF4sM6SUxcfOWL0Zm/Qt7xpGDumP3r1bAcAiImJQ6s2/WnvH0II4ZmNjRgtW9RHr17tUbiQWd+LZlB6bSoyXv0DddhBZESdgV5LKyUIIYTwS2DvDbFPC9j4tIRQWop1HJOh1epw7Ph5rN+wC/fvP2Edh5DPGjmiD/oGdMp2LDb2DdzdXXmtq9Xq0LbdQDx+/ILXOuagTOmi2LB+ntFvyD18+AxGj50LnY4uMhL+FMijxrr+SthLLOLGiDVSubIf6xCEmDJaWU3IZ9gWG56UFrzkBoCfAJj1ppe+udQQCoAbz+1ZRyEALl8OQqFCvihSOD/s7e1QqJAMhw6fYR2LEEIsmlarQ3DwM2zbfgh37z5Cntzu8PHxZB2LOU4ghtDZDzY+LSEp3BtCZz9AnwFdSiigt4gLA4QQQkyAwNYDNvk7wa70FNiVmghxntoQ2Jr9feEGkZKSiq3bDmLk6DnYs+cYoqPjWEci5Ivc3KRo3KhWtmMrV21D1apls7Y+44NAwKFQQV/s3XeStxrmIioqBnfvPkbTpnUgFAqNVtfPrwDc3KRWv8Kd8MfJVodlvUPh7pTBOoohBAHoYFtsuEX8YQjhCzWrCfkC22LDX6YFL9EAaMA6S06VlaXiWZQEL6ONNyKIfNqZM1dQsWJpeHt5IH9+H6hUibhz9yHrWIQQYhWUynDs238SZ85egaOjAwoVzAeBwKzvSzMITmADoUtR2ORrDUmhnpn7herU0KWEAaDGNSGEkG/DSdwhkXWAXamJsCs9BWLPehDY5QVgGfM8c+r161isXLUNo0fPxT+nLyMxMZl1JEK+mk6rQ9cfW2U7duLkRYSFv0Lp0kV5re3t7YnXr2Nx/wFNIAgNe4WnT5Vo3Kg2BALj/d1aqqQ/xGIRrly5ZbSaxDoIOGBe13AU90ljHcUQVAAaSOXKGNZBCDF1NAackK+gUsg4AAcAtGCdJadS1QIErPLFsyhqWJsCZydHbN26GIUK+mLuvFX4e6OCdSRCCLFKXl4e6NG9Ldq3awoHByve1/oT9Oo30EQcyxwVHn0F0GtZRyKEEGKiOBspxF5NYOPTCqLcVQHOeKv9zMWTJy+xbsMuHD58BhoNLbQi5kkoFOBG4P5seybv2HkYc+etwsH9q3mfYJSUlIIWLQMQGUU9IABo27YRZs8cyeuq9o+Zv2AN1m/YZdSaxLINahSN7rUtYsKIHkBrqVx5kHUQQswBNasJ+UoqhcwVwA0ABVhnyanwODF6rpAhMZUuGpiCvHnzoGSJIjh56hLrKIQQYvWcnRzRqVNzdPupDfLkcWcdxyTp02OgDj8CTdhBZMQEIvMzOCGEEGvGiZ0g9moMsU9LiHPXBAQi1pFM0uV/g7B+w25cvHiddRRCDGLXzqUoVdI/6/GtWw/Q+cdhqFa1HDasn8d7/XPnr6H/gEm81zEXPXvIMW7sAKPXnTR5EXbvOWb0usTyNCiViFmdIljHMJR5UrlyHOsQhJgLalYT8g1UClkFAJcAmP2y5OvP7THsbx9kaGn8GiHEMDiOQ+7cbvD29oC3tye8vTzg7e0BH29PeHnlgVgsxrufO/R6PfTvGlzvvuj1HzwPpKvVePEiFM+eheD58xA8ex6KFy9CoVZrWPzxiJURiURo0aIeevdsDz8/s79PjTe61Ehowg9nNq7jboEa14QQYj04kQPEeRtmNqg96gACG9aRTJJWq8XhI2exYcNuBD98xjoOIQY1Y/pwdGjfNOtxcnIqKlZuA71ej+nThqFjh2a8Zxg3fgH27af9q9/5eWgPDBrY1ag1dTo9Ro2ejSNHzxm1LrEsxbzTsCIgFLZii9h+6iyAhlK5kkaSEfKVqFlNyDdSKWT9AKxincMQ9l93wZx9/I5lIoRYJo7jULiwDBUrlELFCiVRokQReHl5wMZGzGtdnU6PsLBXePYsBM+eZ/56/vb3SUkpvNYm1qtmzYro3as9qlcrzzqKSdOlhEMTdgjqsIPQqu6yjkMIIYQHnNAWIs/6sPFpCZFnfXBCW9aRTFZSUgp27TqCvzcqaEwxsVhdf2yFyZOGZDv2Q+MeCA19BUdHexw6uBaeHrl4zRAfn4jmLfsiJsYixgYbxOSJg9G1a2uj1tRqdZj06yLs3XvCqHWJZcjjnIH1A5XI5WQRW2O8AlBOKldGsQ5CiDmhZjUh30GlkG0E0I11DkNYeiw3tlx0Yx2DEGLixGIRSpTwQ8UKJVGxQimUL18Czs6OrGNlExUVg8DAOzh3/houXrqBN2/iWUciFqaof0H07t0BzZrWgUhE400/R5eshDrsEDIiTyMj7ibtcU0IIWaME7tA5FEL4ryNIM7bEJzIgXUkkxYZFYONG/di567DdDMlsXgVypfEls2Lsh0bMnQqTv1zGQBQp3ZlrFo5k/ccJ09dwtCfp/Fex1xwHId5c8egVcsGRq2r1+sxc/ZybNmy36h1iXmzs9FhVd8Q+OVNZx3FEDIANJDKledZByHE3FCzmpDvoFLI7AFcBVCSdZac0umBcVu9cT7YtJpOhBD2RCIRatWqiNatGqJunSqwtTWfHRB0Oj3u3nuE8+ev4dz5a7h37zHrSMSCeHrkQvfubdGxQ3M4OtqzjmPy9Jp4ZERdgCbqLDKizkKXFs06EiGEkM/iIJSWhNizLkQe9SByKwtwQtahTF7ww2fYsGE3Dh85C62WbtIi1sHBwQ7Xr+0Dx73fYm7pnxuxbPnmrMdz54xGm9Y/8J5l+IhZOHqMxlC/IxQK8ecfU1CvXlWj1160ZD1Wr95u9LrE/Ag4YH7XcNQsmsQ6iqGMkcqVC1iHIMQcUbOakO+kUsj8AFwH4MQ6S06lqgXov8YXj1+ZTyOKEMKf0qX80bpVQzRrVheuri6s4xjEixdh2KM4hn37T9F4OGIwjo726NChGbp3a4u8nrlZxzETemhVD6CJOoOMyLPIiAuiVdeEEGICOBspxHlqQ+RZF2KPOuAk/I7ttSQXL17H+g27cfnfINZRCGHixPG/4JvP6/3jExfw87AZWY+dnR1x5NBa5MrF71S/uLh4NG8ZQBO2PiCR2GDNqlmoXLmM0WuvXrMdixavN3pdYl5+afYaXaq/YR3DUPZL5co2rEMQYq6oWU1IDqgUsvYAdrHOYQjRCSL0WiFDTCKNNSXEGuXNmwdtWjdE61YNkT+/D+s4vNFqtTh3/hr27DmOs+eu0qoXYhBCoRDNmtZBzx7tUKJEEdZxzIpek4CM1xegiXy36vo160iEEGIlOAhdS0HsURciz3oQuZYFOAHrUGZDrdbg8OEzWP/Xbjx58pJ1HEKYWvr7r/jhh5pZj5XKcDRu2ivba35oWANL/5jCe5bDh89g5Og5vNcxJw4Odtj4129MPqds2XoAM2ctA/UfyMe0raTC2NYWs63zMwAVpHIl3S1DyHeiZjUhOaRSyBYDGMY6hyE8irBF/zX5kKahixSEWAsfH08M6P8j2rRuaBZ78Gq1OkRGRiMhMQlJSSlITkpBUlIyxDZiuLg4QSp1houLE3K5u0Is/vyfJyoqBuvW78LOXUeQlmYReyMRE1CiRBF07NAMLZrXh4ODHes4Zkcb/wCayDPIiDqLjNggQJ/BOhIhhFgMzsYVYo/aEHnUg9ijNjiJO+tIZufpUyV27jqC/QdOIT4+kXUcQkzCoIFd8fPQHlmPdTo9ylds9Z/PWIsXTUTTJnV4zzN4yFT8c/oy73XMiaurCzZvWohCBX2NXnvfvpOYOHkhtFqd0WsT01WpUAqW9AiDUGARvak0ANWkcuUt1kEIMWfUrCYkh1QKmQjAKQD8/8RtBOeCHTF+qzd09FcDIRbNHJrUaWnpuHHjHh4EP8WTJy/x5MlLPH8RivR09RffKxaL4OdXAKVK+qNkST+UK1f8kx/MY2PfYN363di2/SBSU9MM/ccgVsrOzhbNm9VFhw7NUKZ0UdZxzJJek5i56jrqDDIiz0GXZjF33RNCiHFwAgilpSH2rAuxR10IXcvQ6unvkJaWjqNHz2Hn7iO4efMB6ziEmJz69aph+bJp2Y517DQUd+4+ynbMzc0Fhw+u5X2rqejoODRvEYCERIvZA9cgPD1yYeuWxfDy8jB67RMnLmDk6DnQaPi/EZXjOFSqVBrXrt3mvRb5Pvlzq7G2vxKOthZzA0N3qVy5iXUIQswdNasJMQCVQpYbmftXG/8WRR5svuCGP4/T3puEWCJTb1I/fabEhQvXcfHSdVy/fverGtNfq2DBfGjSuDaaNK4NP78C/3lepUrAhr/24O+NClppTQzK378gOrZvipatGsDZyZF1HLOljQ/+YNX1DVp1TQghH8FJ3CHOUwsiz7erp2343SPWkgU/fIZdu47g4KHTSExMZh2HEJOVN28enPlnc7Zjk39djF27j/7ntc2b1cXC3ybwnmnv3hMYP/E33uuYG5nMG1s3L4K7u6vRa5+/EIiff5nO62ftXLncMHf2KNSsWRHz5q/Chr/28FaLfB+pvRbrBijh7aZhHcVQlkjlyuGsQxBiCahZTYiBqBSy8gAuArCImZ+z93riwA1+73YlhBiPs5MjRo7sg3byxibXpH79OhZ7953AHsVxhIREGKVmoYK+6NevM1q2aACBgMv23KvIaMybtwrHjp83ShZiPWxtJWjcqBY6dmyGCuVLso5j1vSapPerrqPOQZcayToSIYSwwQkgci2TOdrbsw6E0tK0ejoHkpNTcfjwGezcfQT37j1mHYcQs3HtigLOzu9vyty8ZR9mzlr+0dcu+3MqGtSvznumgH4TcPHidd7rmJui/gWxceNvTG6iDbx+F8OGz0Rs7BuDn7tunSqYPWsU3Nwyr2VeuBiI/gMmQUejI02GWKTHsl6hKC1LZR3FUE4DaCyVK+kuakIMgJrVhBiQSiH7EcAW1jkMIUPL4Ze/fXDjuT3rKISQHKpXryqmTx2G3LlNZ2WNVqvFmbNXsXvPUVy4EMhs/yp//4IYOaIPateq9J/nrly9hZkzl+HpMyWDZMTSFSyYDx3aN0Ob1g15H4VoDbTxwciIOgtN5FlkxF0HdHS9gBBiuTiJO8QedSDyqPt29bTxV8hZmjt3H2HXriM4fOQsUlIs5iI6IUaz8a8FqFy5TNbjwOt30a37yI++NnduNxw+tJb3ZumrV6/RolVfJCfT9/T/K1++BNavnQtbW4nRa6tUCZg1ezkOHjptkPPZ2IgxZnRf/NS1TdaxY8fPY/SYuUYZO06+3tT2r9CkbALrGIbyEkAlqVwZwzoIIZaCmtWEGJhKIVsAYBTrHIaQmCpEn1W+CImxYR2FEPIdpFJnTJwwCC1b1GcdJUtCYhL+/luB7TsO83I39feqVKk0Ro0M+M/ewlqtFhs37cPSPzfShUvCC7FYhEY/1ESHDs1QpXIZcBz35TeRz9JnpED75hYyYq8jI/Y6tHE3oNfQnoWEEPMlcJBB5F4RolyVIHSrCKFzYQD070VOJSQm4eDB09i16wgePnrOOg4hZm3C+IHo3q1t1uOEhCRUrir/5Ovbtm2EObP4v3S2fcchTJ32B+91zFGtmpWwYvk0ZpPXzpy5ginTfsfr17Hf9X6JxAatWzdEQO+O8PX1yjq+a/dRTJm6hFZUm5je9WLRr4HF9HVTANSQypW3WAchxJJQs5oQA1MpZEIARwH8wDqLIYTF2qDPKl/EpwhZRyGEfIMffqiJqb8OZbIX1cckJ6di46a92LBhNxISTbdp1KhRLQz/pRcKFPDJdvzFizAMHzGTLmQSXvnm80L79k3QTt7YZL53LYJeB23CI2TEBkL7toGtSwlnnYoQQj5OIILQpWRWc1rkXhGcJBfrVBYlKOg+du46gmPHz/O6dyoh1uRjzed69bviVWT0J9+zZvUs1Kr53wlXhqTX69Gz9xhcvXqb1zrmqmmTOlj424T/bI1lLCkpqdh/4BS2bT+Ex49ffNV7XFyc0KVzS3Tr1gbubtJsz63fsAvzF6zhIyrJgYalEjGjYwQs6L7sLlK5cjvrEIRYGmpWE8IDlULmBiAQQEHWWQzh5ks7/LwhHzRay/mpghBLJZU6Y8qvQ9G0SR3WUQAAaWnp2LL1ANau24k3b+JZx/kqQqEQ7do1xtDB3bONTk9PV2PuvFXYtv0gw3TEGohEItSrVxUdOzRFjeoVmV08smS61FdZjeuM2OvQxgcDei3rWIQQK8SJnSFyKw/hu5XTrmXBCW1Zx7I4KlUC9u0/hV27juDZ8xDWcQixOMWLFYZiT/Y9qgcMnIyz565+8j15PXPj0MG1cHCw4zVbaOgrtGzdj25O+YSOHZph+rRhrGPgRtA9XLhwHZFR0YiKjMGryGjExarg5ZUHRYrkR5Ei+eFXpACqVCkDO7v//ju5eMkGrFq9jUFy8jkl86VieZ9Q2Igspge1QCpXjmEdghBLRM1qQniiUshKArgCwIF1FkM4fNMFM/Z4so5BCPmMwoVkWLliBnx82H+v6vV67N5zDEt+/8ukxn1/CycnB0yd8guaN6ub7fjxExcwafIiJCYMoZ3bAAAgAElEQVQmswlGrIqXlwfat8tcbe3hQSvr+KLPSIY27uYHo8ODoM+g73FCiOEJHPJB5F4xszntXglCZz/QSG9+6PV6XLt2Bzt3H8HJkxehVmtYRyLEYonFIty8cSDbSOlFS9Zj9erPLz7s1LE5pk39he942LhpL2bPWcF7HXMV0KcjRo0MYB3ju+j1esyY+Se2bqObyk2Np1SDDQOVcHWwmJuCTwBoJpUrLeYPRIgpoWY1ITxSKWTtAOyChVx9WHEyF/4+5846BiHkI2rUqIAliybByYn9/TEhIRGY9OtiXLtmGaPW2rT+AZMnDcl2x39YWCRGjJyFO3cfMUxGrIlQKECtWpXQqUNz1K5dGUKhgHUky6bXZo4Oj/lgdHhqBOtUhBBzw4kglBbPHOn9tkEtsPVgncrixca+gWLvCezafRQhIfR3NyHGcmDfKvj5Fch6fPjIWYwcNfuz7+E4Dn+tn48qVcrwmk2n06Nrt+G4efMBr3XM2aiRAQjo05F1jG+i1WoxdvwCHDp0mnUU8n8cJDqs7heCQh4WM9HgGYBKUrnSPFdjEGIGqFlNCM9UCtlMABNZ5zAEvR6YuN0Lp+87sY5CCPlAl84tMWniIAiFbPeW12q1WL9hN/5ctgnp6WqmWQzNN58XfvttPEqX8s86lpGRgWnTl2LX7qMMkxFr5OGRC/K2jdC+XVN4e1PTw1h0qRGZq65jAjO/Jjyi0eGEkGw4sSOEbhXeN6ddy4IT2bOOZRV0Oj0uX76BnbuP4vTpf5GRkcE6EiFWZ97cMWjdqmHW46fPlGjRsu8X35cvX14c3L8atrYSPuPhxYswtJEPsLjPqobCcRwWzBuLFi3qs47yVdLT1fhl+AycPfvpUfOEDYEAWNQtDFWLWMykqiQA1aRy5T3WQQixZNSsJoRnKoVMAGA/gBassxhCuobD4PX5cC+U3z2FCCFfJhQKMG7sAHT7qQ3rKHjw4CkmTlqI4IfPWEfhjVgswry5Y9Gsafb9wOcvWIP1G3YxSkWsmUDAoXr1CpC3bYx6dat8dO82wp/M0eFBb0eHB0Ibd4tGhxNiZQT2XpmjvLNGevsDHE2+MKaQkAgcOnwGexTHEB4exToOIVatV6/2GDu6X9ZjrVaLchVafdUI/u7d2mLC+IF8xgMArFm7AwsXreO9jrkSi0VYt2YOKlfmd6V7TiUnp2LAoMkIDLzDOgr5iDGtoiCvrGIdw1D0ADpI5co9rIMQYumoWU2IEagUMmcA1wD4f+m15kCVIkTfVb4IjbVhHYUQq+XgYIdFCyeiTu3KTHPo9XqsWr0NS//cCK1WxzSLMXAch3Fj+6NHd3m24ytXbcWS3/9iE4oQALa2EtStUwXNmtZB7dqVeV+ZQj5Cr4U26QV08cHQxj+ENj4Y2oRg6FJoBC0hZk8ghtCpCIQuxd7+KgqhSzFwklysk1ml8PAoHD12DkeOnsWDB09ZxyGEvFWtajlsWD8v2zF5u0F4EPzl71OBgMOWTYtRrlxxvuIBALRaHTp1+Rn37j3mtY45c3ZyxNYti1G4sIx1lI968yYefftPpP+GJqpHnVgM/CGGdQxDmiWVKyexDkGINaBmNSFGolLI/JHZsHZmncUQwuPECFglw5tktmOHCbFGtrYSrF87F+XLl2CaIz4+EWPGzsO589eY5mChT+8OGDUyABzHZR3bsmU/Zs5eDvrZirBmb2+H+vWroWmT2qhVsxJsbMSsI1k1vSYhs3mdkNnA1sUHQ5vwCPqMFNbRCCEfIbDzhNC5KARZjeliEDoVBDgR62hW7VVkNI4dO4+jR8/izt1HrOMQQj7C1dUF/17KPnFq3IQF2Lfv5Fe9v0ABH+xTrIREwu/CiMePX6Bdh8HQaGi7gE/JmzcPdmz7HXnyuLOOkk1UVAx69xmHZ89DWEchH9G0bAKmtH/FOoYhHQbQSipXWv7KDEJMADWrCTEilULWAsABANyXXmsOgsNtMWhdPqSqadQdIcYiFouwYtl01KxZkWmOu/ce4ZdhMxERYb3jFrt0bokpvw7Ndmz/gVOYMHEhtFrax5aYBkdHezRsUANNm9ZBjerlIRJRs8U06KFLDslcfZ316yF0ySHInDRHCOEbJ7SDwNkva5W00DlzxTRnI2UdjbwVHR2HY8fP4+ixc7h58wHdEEiIGTh3Zis8PN5Pndjw1x7Mm7/qq98f0KcjRo0M4CNaNsuWb8bSPzfyXsecFStaCJs3LYKDg2lsAxgSEoFefcbSlg8mqlKhFCzuHgaR0GL+rX4MoLJUroxnHYQQa0HNakKMTKWQTQIwg3UOQ7n82AGjN3tDq7OI/jshJk0oFGDRwolo3KgW0xzbth/E7Dkr6E50AMN+6YkB/X/MduzkqUsYNnyGVYxFJ+bF2dkRPzSsgWZN66Jq1bIQCmk6iqnRZyRDm/D47Sjx4KzV2HpNIutohJgxDgIHn6xm9Lsx3gKH/LS/tAmKjVPh+PELOHrsHG7cuAudjq5ZEWJOVq2cmW2rqsv/BqF3n3Ff/X6hUIAd2/5AyZJ+fMTLkpGRgXYdhuDRo+e81jF3NWpUwOqVM5l/bnj06Dn69J2AmJg4pjnIxxXxTMeqviGwl1jMNZAEAFWkcuVD1kEIsSbUrCbEyFQKGQdgF4B2rLMYyoEbLpi915N1DEIs3swZI9C+XRNm9dVqDSZOWoiDh04zy2CK5swahbZtG2U7tm37QUybvpRRIkK+zNXVBT/8kNm4rlSxNIRCatiYMl1KBLQJH6zAjn8AbdJLQE9THAj5ECd2hNA5syEtcCn6frW0yIF1NPIZKlUCTpy8iKNHz+Fa4G264Y8QMzZ8WC/079cl63FsnAo1anb8pnMUKZIfit3LIRbzOxHowYOn6NBpKE3F+oKfurbBpImDmNW/desB+g2YhISEJGYZyKd5SjVY2z8EuZwsZjGDHkAbqVx5gHUQQqwNNasJYUClkDkC+BdASdZZDGXt6VxYe9q09rIhxJKMHdMfvXqyu8clMTEZg4ZMQWDgHWYZTJVQKMSa1bNQvVr5bMfnLViNDRt2M0pFyNdzd3dF40Y10bRpXVQoXxICAU1LMQd6bTp0iY/fNrAfQZf8ErrkUOhSwqDPSGYdjxAecRDY5obAIR8E9j4QOBXJWjEtsPeGhey4ZPESEpNw6tQlHDl6Dv/+e5OaRYRYiKZN6mDxoonZjtWs3fmbV8QOHvQThg7pbshoH7VoyXqsXr2d9zrm7v9XzBvL5ctBGDx0KlJT04xem3yZk50Wq/uGoEAeNesohjRFKldOZx2CEGtEzWpCGFEpZIUABAJwZZ3FUGbt9cTBGy6sYxBicQYO+BG//NyTWf3o6DgE9JtAI9I+I1cuNxw6sBpSqXPWMb1ej1+Gz8SJExcYJiPk2+TJ444mjWujaZM6KFu2GDiOmj7mSK+Ogy45DLqU0A++hmZ+TQmDXpvOOiIhn8VJ3DMb0e8a0m+/Cu19wdl7gxNKWEck3yEpKQX/nL6Mo0fP4dLlG7SlDCEWKH9+Hxw7sj7bsT59x+PSpRvfdB6RSITdu/5EUf+Choz3H2q1Bm3lA/HseQivdcydu5sUBw6shrub1Gg1T568iBGjZtO/FSZKLNJjac9QlM2fyjqKIe0DIJfKldQwI4QBalYTwpBKIWsI4CgAfmcbGYlWx2HkJm9ceUJj9ggxlLp1q2DFsunMGkYvX4ahT9/xCA+PYlLfnDRuVAu/L5mc7VhaWjp69ByN23doqyNifvJ65kaTpnXQrGkdlCrpzzoOMRg9dGkx2RvYb1dk65JDoUsNB3R0UZDwixM7f9CI9s3emLbPB05kzzoiMZCUlFScOXMFR4+dw/kLgVCrNawjEUJ4JBBwuBG4H3Z2tlnH5i9Yg/Ubdn3zuYoXL4xdO5byvl/y7dvB6NJ1GHQ6ukb+OXXrVMHKFTOMUkux9zgm/7qYtoUwURwHzOwUgQYlE1lHMaS7AGpI5UqL+kMRYk6oWU0IYyqFbACAFaxzGEqqWoCBa/PhYYTtl19MCPksT49c2Ld3ZbbVusZ0994j9Os/CW/exDOpb44WzB+Hli3qZzsWFxePTl1+RmjoK0apCMk5Hx9PNG1SB02b1kHxYoVZxyF80uugS4v8vxXZYe8b26mRtFc2+SJO5PCRldH5sh5zYjY/2xDjSEtLx7nz13DkyFmcO38NaWk0zYEQa7Jj2+8oU6ZY1uP9B05h7Lj533Wu/98Dmy9z563EX38reK9j7iZPGoKuP7bitcZffyswb/4qUM/CdA1r9hqdq79hHcOQogBUkcqVStZBCLFm1KwmxASoFLLFAIaxzmEocUkiBKzyRcQbMesohJgtoVCIjX8vQIXybLa2p72hvo+zsyNOndgIZ2fHbMefPlOifYchdLGWWASZzDuzcd2kNvx5Hs1ITJA+A7qUV9lXZqdGQq9+A316HHTqN5m/V8cDoM+aFkcghsDGDZyNKziJKzgbNwgk7hDYe2drTHM2bqyTEiNLS0vHxUs3cPToWZw+c4V+hiTEik2d8jM6d2qR9fjho+do03bAd53LxkaMvYoVKFTQ11DxPiotLR2t2vRHSEgEr3XMnURig1MnNiJ3bn7+nf9j6d9YvmILL+cmhtGlxhv80vQ16xiGlAagrlSuvMo6CCHWjprVhJgAlUImAHAAQHPWWQwlJMYGfVf7Ij6F33FNhFiqEcN6o1+/zkxqBwbeQd/+E6mx+p369+uC4cN6/ef4xk17MXuOxQzSIAQAkDdvHtSqVRF1aldGtarlYG9vxzoSMRV6LfSaeOjS3zWv46B/+3udOu5tc/uDx+lvoNfEA3oa92gsnFCS2XR+90vi9rYRLQUnyWxICz54jrNxBSei7X7IeyEhETh/4RrOnw/EtcA79LMjIQQA0LlTC0yd8nPWY40mA+UqtEJGxvdtM1KmTDFs27IEAgG/W2MFBt5B956jaUXvFwwa2BU/D+1h0HPq9XrMmr0Cm7fsM+h5iWE1KJWImR0jwGiXOj7oAXSRypU7WAchhFCzmhCToVLInABcBFCadRZDuRtihyEb8iFdYzk/xRBiDDVqVMDa1bOZ7FN9+85D9Oo9FikpqUavbSns7e1w6sRGuLm5ZDuu1+vRo9cYXLt2m1EyQvglFotQoXxJ1K5dCbVrVUbhwjLWkYi50eug18RnNrDT3za43za1de8a3moV9Olx0KvjoFOroFeraCw5AE5oC+6DRvP/N52zGs8St/evo32hyTdKS0vHtcA7OH8+EOcvXKMViMSicByHQoV88fQpTYHNqTJlimHHtt+zHWvZuh+ePHn53eccO6Y/evVsl8NkXzZ9xlJs3XaQ9zrmzN1NirNntkIsFhnkfFqtFhMmLsT+A6cMcj7Cj3L5U/FHz1CIRRbVS/pVKlcaZyN2QsgXUbOaEBOiUsh8AVwD4ME6i6GcC3bE+K3e0NFfNYR8ldy53bBv70q4u0mNXjv44TP06DEaCYlJRq9taXr1bIexY/r/53hERBRatemPpKQUBqkIMS5adU2MQw99Riqg10CvVQM6DaBTQ6/L/H3mV/XbY9mfyzqmTc967sP3vD/2sfN9UE+fAQjEgEACTiAGBGJwAhtAYAMIbd4es3l/TCB+e0yS9VzmMUnmV6HN2/O9e88H5xN8eL63X4WSzOcI4QGtnibWQCbzxqyZI1GhfAls2rwPixavp/+v54CdnS1uBO7PthJ61Ji5OHTo9Hef09ZWggP7VsHX18sQET8pJSUVLVr1Q0REFK91zN28uWPQulXDHJ9HrdZg+IhZ+Of0ZQOkInwpkEeN1f2UcLK1qAlIm6VyZTfWIQgh71GzmhATo1LIKgM4B8CWdRZD2X1Vit8OWkz/nRBerV87F9Wrlzd63WfPQ9Ct+0jExcUbvbYlsrWV4NKFnXBw+G9zbo/iOCZOWsggFSHs0KprQggxD7R6mlgToVCAHt3b4eeh3WFrK8k6/vx5KEaPnYv7958wTGfejh1Zj/z5fbIer1m7AwsXrcvROStVLIWNf//G+wSyS5duoE/f8bzWMHcfWz3/rVJSUjFo8BRcuXrLQKkIH3I5ZWDdACU8XL5vjL+JugSggVSupLuSCDEhwqlTp7LOQAj5gG2x4eFpwUueAGgPwCLmZxf3SUN6hgB3lLSiipDPadqkDvoGdDJ63dDQV+jeczRiYt4YvbalysjQIn9+bxQrVvg/zxUvVhj3HzzBy5dhDJIRwoZOp0NYeCQuXQ7C1m0HsUdxHM9fhECn08HTIxfEYjHriIQQYrVCQiJw8NA/+HPZJkybsRR7953AnbsPER+fyDoaIbwpXEiG5cumo528MUSi7OOMXV1d0L5dE3Ach6Cg+7SH8XeoWLFUtpsTk5NTcTAHK6sBICLiNdzdXVGqlH9O432Wr68XXr16jeDgZ7zWMWfx8YkY0P/HHL2/T8A43Ai6b8BUxNAcJDos6x0K31wa1lEM6TmAhlK5kn7IIcTE0MpqQkyUSiGbDGA66xyGotcDU3fnxfHbzqyjEGKS7OxscfTIenh65DJqXZUqAR06DUVo6Cuj1rUGlSuXwca/Fnz0udjYN2jWIoAuAhMCWnVNCCHGRquniTUTCoXoG9AJgwZ2hY3Nl2+Wu3P3EcaMnUc3mn6j/v26YPiwXlmPo6JiUKfe9zc337G3t8OhA6vh5cXv9L7ExGQ0bxmA169jea1jzq5c3g2p9Nuv8b1+HYveAeNof3gTJxLqsbh7GCoVsqgtzOIBVJPKlcGsgxBC/oua1YSYMJVCtgnAT6xzGEqGlsOozd648sSBdRRCTM6IYb3Rr19no9bUarXoEzCexm7xhOM4/HNy4ycvpGzctBez56wwcipCTB/tdU0IIYZHe08TAhT1L4jZs0eh+EemH31OWlo6Fvy2Blu3HaRV1l+pbp0qWLliRrZjVau3h0qVkONzV69eHuvXzs3xeb7kzJkrGDj4V97rmKu9ihUoVrTQN70nNPQVevUZi7CwSJ5SEUMQcMC0DhH4obRF3VyfAaCZVK48yToIIeTjqFlNiAlTKWQSAP8AqME6i6GkaQQYusEHd0PowjMh78hk3jh0YA3EYtGXX2xAs2Yvx6bN+4xa09qMHtUXfXp3+OhzGk0GmrXoQ6vaCfkMWnVNCCHfh1ZPE/KeWCzCwAFd0a9vp/+M/P4Wly7dwIRJCxEVFWPAdJbJwyMXzp3Zmu1Yj16jcfXqbYOcf+aMEWjfrolBzvU5o8fMzfH4cku1Ytl01KtX9atf/+TJS/QOGIfo6DgeUxFDGNs6Cm0rqVjHMLQBUrlyFesQhJBPo2Y1ISZOpZDlBnAVQAHWWQwlMU2AQWt98SRSwjoKISZh9apZqF2rklFrKvYex4SJC41a0xp9bEXBhw4fOYuRo2YbMREh5u3dquvatSqjUsVScHFxYh2JEEJMgl6vx/MXofj33yBaPU3IB0qV9MfsWSNRpEh+g5wvISEJ06b/gcNHzhrkfJbs/8dEz56zAhs37TXIuZ2cHHDowBp48LyNlkqVgOYtAhAbZ3GNuxxbsngSmjSu/VWvvX3nIfr1n0jbYJmBQY2i0b22xd1QsFgqV45gHYIQ8nnUrCbEDKgUsuIALgNwYZ3FUOKSROi3Jh/CYm1YRyGEqYoVSmLzpkVGrXn7djC69RgFtVpj1LrWyNnZEVf/3QOO4z76vF6vR4dOQ3Hv3mMjJyPE/HEch4IF8qFChZIoX64EypcvAV9fL9axCCHEKNRqDe7ee4SgoPu4EXQPN28+oCYAIR+QSGwwdEh39OrZHkKhwODnP3L0HKZO+x0JCUkGP7el2LB+HqpVLZf1eI/iOCZOMtwN03XrVsHK5Z++MdhQjp+4gF+G8V/H3OzY/gfKlC76xdf9e+UmBg+ZipSUVCOkIjnRrVYcBjeOZh3D0A4BaC2VK3WsgxBCPo+a1YSYCZVC1gjAEQBC1lkMJVIlRt/VvohOMO7oY0JMybo1c1CjRgWj1Xv9OhbtOgym0VtGdGDfKvj5fXo4xtWrt9Gj12gjJiLEcrm7u6J8+RJZzesSxQvnaNwnIYSYijdv4hF08z6Cgu4j6OZ93Lv3GBpNButYhJikcuWKY/bMUShQwIfXOq9fx2LCpIW4ePE6r3XM1dgx/dGrZ7usx/fuPUb7jkMMWmPB/HFo2aK+Qc/5MT8Pm4ETJy7wXsecXDi3Hblzu332Naf+uYwRI2fRjfJmoE0lFca1jmIdw9BuA6gplSvpriJCzAA1qwkxIyqFbBCAZaxzGNLLaBv0X+OL+BSL6cET8tVKlfTHrp1LjVZPq9Wia7eRuHXrgdFqEmDKr0PRpXPLz76m/4BJOHf+mpESEWI9bG0lKFXKH+XLlUCFCiVRtmwxODs5so5FCCFf9PJlGIJu3seNG/cQdPM+XrwIYx2JEJNnayvBiOG98VPXNhAIPj7ZiA9btx3E/AWrafT+/2ndqiHmzR2T9TgtLR3lK7aCTme4a9FSqTMOH1wDd3dXg53zY2Jj36BZiwCaYPGWWCzC7ZuHP/t9tm//SUyctBBaLS1oNXUNSyViescIGPGvTWN4BaCKVK4MZR2EEPJ1aJkBIWZEKlcuVylk/gB+Zp3FUPLnVmNJjzAMXp8PKemGH81FiCkbMKCLUestX7GFGtUMPHz4/IuvGTmiD85fCATdREiIYaWlpSMw8A4CA+8AyBwdXriwDBXKl8xage3j48k4JSHE2mk0Gbh//3G2ldNxcfGsYxFiVqpUKYOZ00cgX768Rq/9Y5eWqF6tHMaOm4/bdx4avb6pevgo++cgW1sJZDJvg958o1IlYNqMP/HHkskGO+fHuLu7YuKEQRgzdh6vdcxFlSplP9uo3rR5H2bPWUGfb81ANb9kTG3/ytIa1anIHP1NjWpCzAg1qwkxPyMAFAHQlHUQQynmnYbffgrHsL99oM6wrJ+OCPkUP78CqF+vmtHq3br1ACtXbTVaPfJeeMSXR2n5+RVAtWrlcPlykBESEWK99Ho9njx5iSdPXmL7jkMAgDx53LPGhlcoXxJFixaEUEgTXwgh/ElISHrfmA66h7v3HiM9Xc06FiFmycHBDqNH9UWnjs3BceyuJ+TP74OtW5Zg1eptWL5iCzIyaEz/s2ch0GgyIBa/v/zs71fQ4JMiTpy4gOMnLqBxo1oGPe//a9WyAY4cPYuzZ6/yWscctG7V8JPPLVu+GUv/3GjENOR7lZGlYm6XcIiEFnVTgR5AN6lcGcg6CCHk29AYcELMkEohcwJwGUBJ1lkM6cJDR4zb6gWtjhrWxPIZa28tAEhOTkUb+QCEhr4ySj2SXYECPjh6eP0XX3fqn8sYMnQq/4EIIZ9lZ2eLMqWLokKFkihfrgTKli0OBwc71rEIIWYsJDQia8V00I37ePY8hFabEWIANWtWxIxpw5A3bx7WUbK5f/8Jxoydh2fPQ1hHYW6vYgWKFS2U9XjFyq34/Y+/DF7H3U2Kw4fWQip1Nvi5PxQVFYMWrfoiMTGZ1zqmzN7eDpcu7ICdnW2243q9HnPnrcLfGxWMkpFv4Zc3Hcv7hMDR1uLGtE+QypVzWIcghHw7alYTYqZUCpkMwL8AjD/jikfHbjlj2p68oL+aiCVzdnLEhfPbIZHYGKXe+Im/Ye/eE0apRf5LIrHBraCDX1zpodXq0KDhT4iMijFSMkLI1xAIOPj7FcwaG16+Qknk9czNOhYhxERptVo8CH6KGzfuZ62ejomJYx2LEIvi7OSIceP6Q962Meson5SersbCReuwafM+q745Zc6sUWjbtlHW49Nn/sWgwVN4qdWyRX0smD+Ol3N/aPeeY5g0eRHvdUxV504tMHVK9t0JtVodJv26iK47mAlZLjVW9Q2B1EHLOoqhrZfKlX1YhyCEfB8aA06ImZLKlUqVQtYMwHkATqzzGEqTsglITBNi4SHTujOaEENq2rSO0RrVx09coA+MjKWnqxEb+wa5crl99nVCoQAdOzbHH0v/NlIyQsjX0On0CH74DMEPn2HL1gMAAA+PXCjqXxD+/gXhVyQ//P0LomDBfDQ+nBArk5CQhEePX+Dxo+d49PgFHr39mpaWzjoaIRarfr1qmDrlZ+TJ4846ymdJJDaYMH4g6tevhvHjF+BVZDTrSEwEP3yGth889vcryFutg4dOo1nTuqhXrypvNQCgfbsmOHL0rFVu4eTuJsXwYb2yHdNoMjBi1GycPHmRUSryLTylGvzRK9QSG9VHAfRnHYIQ8v1oZTUhZk6lkDUEcASAmHUWQ1p3xh1r/snFOgYhvNix7XeUKVOM9zpRUTFo1aY/4uMTea9FPu/g/tUoUiT/F18XHR2HuvW7Qqu1uA+OhFg8sViEQgV94e9fEP7+BeDvl/n1SzeqEEJMn1arxYsXYVnN6EePnuPx4xdW23wihAWp1BmTJgxCCyNtpWRIiYnJmDlrGfYfOMU6itFVrlwGG/9akO1YxcptkJSUwku9PHnccfjgWjg5OfBy/nciIqLQolU/pKSk8lrH1Pw2f1y278HU1DQMHjIVl/+1vsa9OXJ10GJV3xD45lKzjmJo1wHUlcqV1jufnxALQM1qQiyASiHrBuBvABa12fOSI3mw/bIr6xiEGNTX7l9sCIOHTMU/py8bpRb5vF07l6JUSf+veu2w4TNx7Ph5nhMRQozFzc0FfkUKZGtiFy4sM9qEDULIt4mJicPjxy+zNaafPQ+BWq1hHY0Qq9WkcW1MnjwE7m5S1lFy5MSJC/h16u9QqRJYRzEaZ2dHXLuSfQ/jH38ajqCg+7zVbCdvjFkzR/J2/ne2bD2AGTP/5L2OqahZsyLWrp6d9TghIQl9+0/E7dvBDFORr+Voq8PyPiHwy2tx01+eA6gmlStfsw5CCMkZGgNOiAWQypWbVAqZN4A5rLMY0i9NXyMxTYDDQS6soxBiMG3bNPryiwzgzJkr1Kg2IWlpX3/ncpfOLalZTYgFiYuLxy+hfLIAACAASURBVJWrt3Dl6q2sY0KhADKZd9bq63dfvbw8GCYlxLqkp6vx7FnI26b0czx69AKPHj9HXFw862iEkLfc3V0xZfIQNGpUi3UUg2jUqBbKly+BSZMX4+y5q6zjGEVCQhJevXqNvHnfb/VW1L8gr83qPYrjaNa0LmrUqMBbDQD4sUtLHDt2DoHX7/JaxxR4eXlg7uxRWY9jYuLQO2A8Hj9+wTAV+VoSsR4Lu4VZYqM6BkATalQTYhloZTUhFkSlkC0DMIh1DkPS6YAJ271x9oEj6yiEGMSZfzZn+6DOh7S0dDRrEYCIiChe65Cvt27NnK++WKLX61G7bhdER8fxnIoQYmocHe3h51cgWxPbz68AHBzsWEcjxKxFRERlNaMfP36BR49e4KUyDFqtjnU0QsgntGrZABMnDIKLixPrKLzYufMI5s5fZRVjpJcvm4b69aplPd6x8zCmTP2d15peXh44dGA17O35/RkqJCQCrdr0R1qaxTUBszg5OWDb1iUoXEgGAAgPj0Kv3mMREhrBOBn5GiKhHgu6hqOan8VNyE4BUF8qV1rHnT+EWAFaWU2IZRkKwAtAG9ZBDEUgAGZ0jMCITT4IfGbPOg4hOVKooC/vjWoAWL5iCzWqTUxa+tdfvOA4DnXrVMGu3Ud5TEQIMUVJSSkICrqfbbURx3Hw9vbIamC/a2b7+HhCLKaPc4R8KCEhCc+fh2SN73706AUeP3mBxESLu0BLiMXy8MiFaVN+Qd26VVhH4VXHjs1QtVpZjB03HzdvPmAdh1cPHz7P1qz29yvAe82IiCj8tnAtfp08lNc6vr5e+OXnnpg3fxWvdVgRiURY+seUrEb102dK9AkYj6ioGMbJyNcQcMC09q8ssVGtBdCZGtWEWBa6ukGIBZHKlTqVQvYjgFMAqrPOYyhikR7zu4ZjyPp8uB9myzoOId+N7zFkQOaHx/UbdvNeh3ybbxkDDgB161KzmhCSSa/XIywsEmFhkdm2dxAIOOTJ7Q4fH094e3vCx8cTPm+/ent7wMMjN4RCAcPkhBheSkoqwsOjMr8nwiMRHh6Z9f0RHhFFTWlCzFz7dk0wdkx/ODk5sI5iFL75vLB54yKsW7cTS5dthEaTwToSL4IfPsv2uEiRAuA4DnxP+9y2/RCaNqmDSpVK81qnR3c5jh0/b5F7N8+cPhxVq5QFANy79xgB/SZY1Z7r5m5s60g0KJXIOgYfBknlyoOsQxBCDIua1YRYGKlcmapSyFoCuAzAn3UeQ7Gz0WFJz1AMXZ8PDyOoYU3MkzGa1dOmL0VGhmVe5DBnWq32m15fvVp52NiIoVZreEpECDF3Op0ekVExiIyKwfUb9/7zvFAohJdXHnh7eWQ2st82s981tnPlcgXHcQySE/JparUGEREfNqOjsprRYeGRePOG9pMmxBJ5eXlg5vThqF69/H+ei49PxPUbdxEYeAe37zyEgBPA0dEeDg52cHCwh7e3B1q2aABvbw8GyXNOKBSgX7/OqFW7EsaMnYcnT16yjmRwjx4+z/bYwcEOPj6eCA19xWtdvV6PiZMW4cD+VbC1lfBWRyDgMHvWSLSVD7S4z2+JSZk3gV27dhsDB/+K5GTLH1tvKUa2eI3WFS3y56aZUrlyNesQhBDDoz2rCbFQKoUsP4B/AXgyjmJQCalCDF6XD08i+fugQQgfxGIRAq/u5fVD8slTlzD052m8nZ98v5XLZ3zzKMOAfhNw8eJ1nhIRQqydRGIDb28PeHt5vm9m+3hmNbelUmfWEYkF0mq1iIyMyWo+h4W9ymxIv10hHR0dx/tKO0KI6eA4Dl06t8CokQHZ9hYODX2FLVv3498rt/D48Ysv/r3AcRyqVS2HdvLGaNiwBiQSG76j80Kt1mDJ73/hr793Q6eznL8LOY7D9Wv74ODw/r/xkKFTceqfy595l+H07CHHuLEDeK+zavU2LF6ygfc6xtapY3Ps238S6enfNi2MsDO0STS61oxjHYMPG6RyZW/WIQgh/KBmNSEWTKWQlQNwDoAT6yyGpEoRYtDafHj+mhrWxHxUrVIWf22Yz9v59Xo9WrcdgMePX/BWg3y/bVuWoFy54t/0ni1b9mPGrGU8JSKEkM9zcLDLXIXt/UEj29vj7eO82S44E/KOXq9HdHTcB83ot6O63/4+MjLmm6eNEEIs189De2DQwK5Zj58/D8Wq1dtw6PBpaLW67zqns7MjRo7og04dmxsqptEFXr+LcePnIzw8inUUg9m6eTHKly+R9XjpnxuxbPlmo9QWCDhs27IEZcoU47WOVqtFh05D8eDBU17rEPI5A36IQc86saxj8OEYgJZSuZJGCRJioahZTYiFUylkjQAcAiBmncWQ4pJEGLguH5TR5nnHNLE+w37piQH9f+Tt/IePnMXIUbN5Oz/JmSOH1qFgwXzf9J7w8Cg0+KEbT4m+rESJInB3k+LipesWtbKDEGIYzk6OcHVzgVTqDFdX57dfXeDq4gypqzNcpc6QurrA9YPnhUIh69jkG6WkpEKlSsCbNwlvv8ZDFf9/j1WJb78mIDZOZXEjUAkh/Mmd2w2HD65FZGQ0VqzciuMnzhvs5862bRth6q8/f3SVdVpaOh49es578zInkpNTMWv2cij2HmcdxSAmTxqCrj+2ynp84sQF/DxshtHqFyroi72KFbCx4ffS2MNHz9G+wxDamoswEVA/FgH1Y1jH4MMNAHWlcmUS6yCEEP5Qs5r8j727DosqbcMAfjNDlyOIgqgYKHbt2rl2IOrYndiNndiBwdrdChYKguuKgb2KLWusOaAYdMkQM/P94Se7IwZx3nMOw/O7ru9aOZzzPrffKjszzxskH4j1cegPYI/QObgWmaCPkduLIyyKGtZE/DZvWoimTbK3DXRWqVRqOLsMxatXb5iMT3Lv6pXDsLaSZfu5ds5D8PJlGINEP/e75xy0btUIb968x+Ejp3Ds2GlERccKkoUQohssLMw+N7Vl/za3v252ywpof21goC90bJ2RmPjpc4M5Ni5zA/o/DeeY2H+vU+OZEMKavX0RhId/ZHIEQMWKjlj3+7xvnme9fcdhhId/yLQFudicO38Nc+auQXR03j57tnu3dlgwf0LG1wrFW7RuO4jXDMOG9cSkCex3EOZz1TghX/RvHI1RrSKEjsHCKwD1ZHKF7mw1QQj5JmpWE5JPxPo4zASwWOgcXPsYr48R20ogPEanFo4THRR04SBsixRiMvYJ30BMn+HBZGzCjb8f/pGjFYXTpq+Ar99ZBol+TE9PD0cOrUPlyuUyrqWlpeNM4BV4H/JHcPAD3jMRQvInMzMT7cb2fxrdBQpYwNjYCIaGBjAw0IeBgf7/f20AQwMDGBjq//vr/3zvv7+WSPSE/i1mUKlUSE1NQ1paOtLS0jJ+nZqahtS0NKSlpiH1G99LS/v8a+1m9H+az/9vStMqL0JIfmRtXRCHvddmalirVGp07zkWMTHxWLRwIurXqylQwp+Lio7F3LmeOHeenzOeWahS2QlHDq/L+Fqt1qDmry5QKlN4yyCVSnHk0DpUrOjItE5aWjrkXUfh2bPXTOsQ8kWvBjEY3/aj0DFYiATQQCZX/CN0EEIIe9SsJiQfifVx2AhgpNA5uPY+1gAjthfH+1hqWBNxKlDAAjeuH2MytkqlQpt2gxEW9o7J+CT3zMxMcDvYN0fP7t7jg2XLN3OcKGskEj10cG6OcWMHZPpw78XLUHh7+8PX9yziE2gnLkJI3iWVSr9qcuvDwPBzg1u7CW74n/v+3wT//6+lUmmmxnFGMzkt9XPzOTX9c8P5O43m1NQ0JqsKCSGEfN4C2svLE5YW5lrX//nnFeRdRyM9PR3du7XD1CnDYG5uKlDKnzvm8yeWLN2IpKRkoaNkm7GxEW4H+0IqlWRc695jLB48fMprDien0jh2ZD309dnu3PIw5Cl69hqf47PXCcmqbnVj4Oask43qZADNZHLFX0IHIYTwg5rVhOQjsT4OEgA+ADoKnYVrb6MNMHJ7CXyMp60iifjUrl0Ne3ezWfl80v88pkxdxmRswg3HMg7wP7ktR8/euHEfAwZN4ThR9hgY6KNnD2eMHNEHVlYFtL6nVKYg4FQQvLxPIiSEJjsTQgghhBBxql27GnZsW5rpeIn1G/Zh/YZ9AADbIoWwYMFENG5US4iIWfL27QdMn7ECwbceCh0l2wL8t6NM6RIZX8+ZuwZHjv7Be44xo/thzOh+zOvQduCEtU61YjHN5QP0xLNREFdUAOQyucJP6CCEEP5Ifn4LIURXyOQKNYBeAK4LnYVr9lZp2DAkDIUsaHtDIj7lnUozG/vAQXrtLnZlypT4+U3fUaFCGQ6T5ExaWjr27T+Btu0HI+jiDa3vGRsboYu8NY4eXo9jRzaga5c2MDY2EigpIYQQQggh33bz5n3Mmbsm0/URw3vB6f/v195/iMSw4bMwfaaHaHcPsrcvgj27V2LqFFcYGuat3eWePHmp9TXL98k/snmLF/755xXzOqNG9kG1quWZ1yH5U/uacbraqAaAMdSoJiT/oWY1IfmMTK5IBtABAL97LfGguHUq1g8OQ0EzldBRCNFStmxJJuM+evwc9+49YjI24Y6jo0OOn7W0NEfRokV+fiMP4uISMHLUXKxavQMqVeafs5UqlcWihZNw+aI3Zs8aBccyOf99E0IIIYQQwrUTvoEZq6i/0NfXx5JFbpBKpf/edyIQ7Z2H4vwFcc7zl0j0MHhQNxw7skGwhm9OPHnyQuvrcgJlT09Px8zZq5hv0S2VSuHhMR2mpiZM65D8p3W1eMzq/F5XG9WLZXKFMGehEUIERc1qQvIhmVwRBaA1gDdCZ+FaSZvPDWuZKTWsiXgULmzNZNyDtKo6TyiTy6ZtRRGsrv5Co9Fg2/ZDGDBwChITP33zHgsLM/Tt0wn+J7dh395VaN/+t0zbLRJCCCGEECKE9Rv24fKVYK1rlSqVxZAh3bSuRUREY9ToeZg8dRliY+P5jJhlZcuWxJHD6zHMtSckEvF3rb5eWe1UrpRASYCQkH+wc9cR5nVKFC+K2bNGMa9D8o/mlRMwr8s75IG/8jmxVSZXzBY6BCFEGNSsJiSfkskVCgAtAUQKnYVrZYqkYO2gMFiYUMOaiIO1lYzzMePjE+EfcIHzcQn3HHOxDTgAlC8vnmb1F7duh2DsuPlIT//x0Qu1fq2CVR4zcPGCF9wmDUGxYrY8JSSEEEIIIeTbZsxchZiYOK1rY0b10zpP+Qt///No7zwUZ85c5itethgY6GPSxMHYv3c1ihe3EzrODz3+amW1paU57GxtBErzeeLCq1fs13DIO7dG61aNmNchuq9JhUQs6P4OEt3s6BwGMFLoEIQQ4ejmjzZCSJbI5IonANoASBA6C9fK2aVg3aA3MDdmu60TIVlhbc19s/rYsdNQKlM4H5dwSyqVoFSp4rkaw0mkW/td/+suZs/JfO7ft1hZFYDr0B44c3oPtm1djGa/1YNUSi9DCSGEEEII/yIjozO9jjU0NMCSxW7fXKEcFR2LcRMWYsLERYiOjsv0fTGoWbMSfI9vRvdu7YSO8l2RkdGIio7Vuibke52UlFTMnL0SarWGea2FCybCtkgh5nWI7mrglIRFPcMhlbD/8yqA0wD6yuQK+hCXkHyMPiUkJJ+TyRW38fkMa6XQWbhWvqgSvw8Mg6kRvdYhwrJisLL66LHTnI9JuFeiRNFcb4FtayveDzVO+AZi3/4TWb5fItFDo4a1sHHDfJwN3IdRI/vAxsaKYUJCCCGEEEIyO3f+Gg4fOaV1rVq1ChjQX/7dZ07/eQntOwxFwKkgxulyxtTUBAvmT8DmTQtRqJA4X2M/efz1udXCbQUOAHfvPsK+/ceZ17G0NMeyZVOhp6OHDBO26jgmYVmvtzCQ6mSj+iqALjK5Ik3oIIQQYVGzmhACmVxxEUB3AD/ezzUPqlRMCc/+b2BiSA1rIgwzMxMYGRlyOubzFwq8eBnK6ZiEjWrVKuR6jMI2bM4858qmzQeQnJz9+U52tjYYN3YAgs4fwFrPOahfryZ9eEMIIYQQQnizdNlmKBRvta6NHzcQJUoU/e4zMTFxcJu8BGPGuiMyMpp1xBxp2qQOTvpuQSsRbj399VbgTuWE30VqjecuhIW9Y16nbp3qGDumP/M6RLf8UvoTVvR5CwN9nWxU3wfgLJMrPgkdhBAiPGpWE0IAADK54iSAQQB07tVPVYdkrOr3FsYG1LAm/GOxqvrMmSucj0nYqFu7eq7HKFSo4De3IxSL6Og47NuX9dXVX5NKpWjVqhF27liG06d2YtCgrihQwILDhIQQQgghhGSWnKzElKnLoFKpMq4ZGxth8SK3n06iPHvuGto5D4Wv31nWMXOkYMECWOs5B8uXTYWFhZnQcTI8efpS62sngVdWA4BSmYJZc1ZDo2H/cdiokX3QrWtb5nWIbqheMhkr+76FkYHOfVQLAM8BtJbJFbE/vZMQki9Qs5oQkkEmV+wHME7oHCzULPUJa/q/pRXWhHdSqZTzMc+cucz5mISNOnVz36yWSqWwsirIQRp2duw6gk+fknM9joODPaZNGYZLQV5YvmwqqlevyEE6QgghhBBCvu3Bw6fYsHG/1rVav1ZB714dfvpsfHwipk1fgREj5+DDh0hWEXOlo0sL+J3Ygrp1cv++hAtfbwNeqmQxGBoaCJTmXzdv3sehwwG81HKfNx5Nm9ThpRbJuz5/jqmzO0W+BdBCJld8EDoIIUQ8qFlNCNEikyvWA5grdA4WapT6hN8HvIEZnWFNeMT17OzQ0PBMs9GJOJUoURR2tjacjFW4sDjPnPsiLi4BN4MfcDaekZEhOrq0gPdBT/ge34yePZxhZmbC2fiEEEIIIYR8sWWrFx6GPNW65jZpCIoWLZKl54Mu3oCziyuOHjvNIl6u2dkVxq6dyzFj+gjOj6jKrlevw5CSkprxtVQqhWMZBwET/ctj5Ta8e/eReR2pVII1q2ehSmUn5rVI3lSrjE43qqMAtJTJFQqhgxBCxIWa1YSQTGRyxUIAnkLnYKGqQzLWDQqDhbFOvuAjIsR1s/pPWlWdZ3C5ekHs51YDwK1bD5mM6+RUGu7zxuHyRW+4zxuH8k7Cn2tHCCGEEEJ0h0qlxsxZq5CWlp5xzdTUBIsWTMzyGAkJSZg9ZzWGuM7gpeGZXXp6ehjQXw6fYxtRsaKjYDlUKjWePXutda2cCLYCB4CkpGTMmcfPR2EmJsbYsnnRD89HJ/lTvXJJWNXvja5u/Z0AoI1MrngsdBBCiPhQs5oQ8j2TAOwWOgQLFYspsX5wGCxNVD+/mZDc4vj9xfkL17kdkDBTh8NmtZm5KWdjsXLrdgjT8U1NTdCzhzNOHN8M74Oe6NSxpeArQwghhBBCiG549uw1Nm85qHWtfv2a6NqlTbbGuXr1NpxdXOF9yJ+XM5Czq0zpEjjsvRYjR/SGVCrMx8KZzq0uJ57JqFeu3EJAwAVeallZFYDXgTWoX68mk/H19PRQsmQxJmMTNhqVT8SKPm9hqC++nx0cUALoKJMrbgkdhBAiTtSsJoR8k0yu0AAYCuCE0FlYcCqqxMYhYZCZUcOasKXWcLeKPyUlFSEh/3A2HmGrbp1qnI0l0dPjbCxWQkL+gVKZwkut6tUrYtnSKbgU5IVpU4fDwcGel7qEEEIIIUR3bdnqnamROm3qcBQpUihb4yQlJcN9/loMHDwVb9685zIiJ/T19TF+3EAcPOApyOvox0+0z60uX148zWoAWLp8CxITP/FSy9q6ILZvW4qJEwZxOnmgRfP6OO6zCT5HN2R5O3sirN8qJWBpr3AYSHWyUZ0OoIdMruBnJgghJE/SE+MsP0KIeMT6OBgBCADQXOgsLLz6aIgxO4sjKlFf6ChER9nbF8G5wH2cjBV86yH69XfjZCzCVpXKTjhyeB1n402f4YETvoGcjcfKmdO7BdnKTqPR4K8b9+Dl7Y9z565BpaKJSIQQQgjRHZYW5ihkUxDWVjJYWclgbf3vP62tZDAyNkJ6ejrS01VIT0tHWlo60tLTM65FREbj7Zv3ePP2A968eY+oqBihf0uiVbGiI44cWgepVJpxLejiDYwYOSdH45mYGMNt0mD06d0ReiKcgKpUpmCFx1Yc9DrJW81ff6mM/ftWZ3wdHR2H+g278VY/K/r17YRZM0fxWvP2nRBMm74ixxMcpFIJmjSugzGj+2lt9b5j5xF4rNzGVUzCQKuq8ZjX9T2kEp3s02gADJDJFdx8MEYI0VnUrCaE/FSsj4M5gHMAagudhQVF5OeGdUQ8NawJ9ywszBB84zgnY23d6o3Vnjs5GYuwNW3KMAwa1JWz8WbMWonjx89wNh4rQRcOwjabK09ywuf4n2jerD4KFLDI9L2IiGgcOfoHjhw5hXfvI5hnIYQQQgjhUsGCBVCpUllUrlQOlSuXQ6VKZWFna8NpDaUyBW/DPzeu34S9w4OHT3H7TogoVwELYdKEwRg2rKfWtanTlsPv5Lkcj/nrL5WxeJGbaHcEunLlFmbOXoWPH6OY1zI3N0XwjeNazfuGjXsiMjKaee2skkolOHJ4PSpW4Pd8b7Vag79u3IWv71mcCbyC5GTlD+83NDRA/Xo10bJlQzRvVg8ymWXG95TKFKxesxP7D5yAWk2f/4tVuxrxmC1/B4n45rJwZbxMrlgrdAhCiPhRs5oQkiWxPg5WAC4BqCR0FhbeRhtg9M7ieB9rIHQUooPu3TkJY2OjXI8zfMRsXLx0k4NEhCU9PT2cP7sPdnaFORtz9pzVOHrsNGfjsfLXtaNaH5CwcP/BE/ToOQ5GRoZo26YJevZoj+rVK2a6T6VS4+KlG/D29seVq7foAxpCCCGEiFKRIoXQonl91K1THZUqlRV0y96PH6Nw5+7fuH07BLfvhODp05dQqbg71iivMDQ0wHGfTShTukTGtbi4BLRzHpqrVenGxkYYP24gBvSXQyLCzlRcXALmL1iLU39cZF7r7Jm9KFbMNuPrIa4zcPXqbeZ1s6Na1fLw9vpdsBXxyclKXLlyCx8/RiE2LgGxsfFIT1ehaNHCKFbMFvb2tnAsUwKmpiaZnr1x4z5mz12NsLB3AiQnWeXyaxymd3yvy41qd5lcMV/oEISQvIGa1YSQLIv1cSgK4AqAUkJnYeFdzOeGdXgMNawJt75+I54TGo0Gdep2QXxCIkepCCvVq1eE90FPTsec6+6Jw4dPcTomC3dv+8HExJhpjW+tMi/vVBq9enVAB+dm3/yw5s2b9zh85BSOHTuNqOhYpvkIIYQQQn6meHE7tGzREK1bNUTVquVFuT00AHz6lIybNx8g4NQFnDt/HZ8+JQsdiTfVqlWA1wFPraZyYOAVjB2/gJOxly6ejNKli+d6LBYCAi5g/sJ1iI9n995z3dp5aNmiQcbXKzy2YeeuI8zq5dQC9wno3r2d0DGyLCkpGSs8tuLwkVOgz/zFrUudWEx2/gCR/vjnwlqZXDFe6BCEkLxDInQAQkjeIZMrwgG0BKCTe4PZFUzDpqGhKGadKnQUomMiInK/ndnLV2HUqM4j2rZpzPmYqvS8cQazoaEh0/Hj4xPxxzdWejx5+hLz3H9HoyY9MX/BOjx9+lLr+8WK2WLSxMEIunAQq1bORK1fqzDNSQghhBDytZIli2HUyD447rMJgX/uwdQprqhWrcJPG9UqlRqJiZ+gVKYgNTWN15XOpqYmaNq0DjxWTMe1K4exZvUstGheH4aGuj/B+/79x9iz10frWsuWDdGmde5f69+//xid5COwbfshUa5cb9/+N5z03Yr69Wsyq/H163UnJ3GuiVi1ZgdiYuKEjpEll68Ew7nDUBw6HECNapHrWT8GUzrodKN6L4AJQocghOQttLKaEJJtsT4OVQBcBFBQ6CwsRCboY/TO4lBEsG26kPxj3e9z0bJlw1yNcfbcNYwZ685NIMKMnp4egs4fQBGOz20eM9YdZ89d43RMrpUpXQIB/tuZ1ti9xwfLlm/O0r01alREzx7OaNO6MYyMMv88f/5CAW/vAPj6BSIhIYnrqIQQQgghAIAGDX7BgP5yNGr46w8b06Fh4bh37zEePHiK8PAP+BgRhQ8fIhEdHZupoSmVSlGsmC1KOtjDwcEeJUsWwy81K8HJqTTr3w4AICEhCWfPXsXJgPO4fv2uzjbGjI2N4HdiC0qUKJpxLSo6Fs4dXDlrYFauXA5LF09G2bIlORmPSxqNBgcP+sFj1XYolSmcjt28WX1sWO+e8fWTpy/RqfMITmtwpUf39pjvLt4FovHxiVi6fHOm3aeIOPVrFI3RrSOEjsGSL4AuMrkib8y4J4SIBjWrCSE5EuvjUAdAIAALobOwEJ2oj7G7iuHFh9yfM0zInNlj0Ke3S67G2LXrKJZ7bOUoEWHll5qVcWD/as7H7dN3Em7fCeF8XC716dMRc2aNZlqjbfvBePXqTbaekcks0blzK/Ts3h4ODvaZvq9UpsA/4AK8D/kjJOQfrqISQgghJB8zNjaCi0tz9O/XGY5lHL55z4cPkTgTeAXXr9/F/fuPOTmqxMbGCg0a/IJGDX5Fo8a1YGlhnusxf+b5cwW2bT8E/4ALUKl0rzdRq1ZV7N3toTXRICDgAtymLOWshoGBPkaO6IPhw3pCKpVyNi5XXr16g2nTl+PBw6ecjWlvXwTnAvdlfJ2Wlo4av7ggPT2dsxpcMTDQx7nAfShc2FroKJmcO38N7vPXcrKbG2FvUNMoDG8RKXQMlgIBdJDJFdzObiGE5AtSd3d3oTMQQvIg4woT3yofe14G0AOAzi1BNjFUo3mVBNx4ZoboRH2h45A8rqSDPRo1qpWrMfxOnqNGWh4welRfVKzoyPm4O3ceEf32c8OH9WJ67t5fN+5h9+5j2X5OqUzBvXuPcOCgH+7c+RumpsYoWdIeEsnn03D09fVRsaIjundrh6ZN6kCtVuPlqzCkP9RD2gAAIABJREFU55Gt1wkhhBAiHkZGhhg4QI51v89F2zZNYGUl0/p+ZGQ0jh8/gxUeW7F02WZcuhyMV6/fIDlZyUn9T5+S8eTJS5wJvIJ9+0/gzZv3sLW1gY2NFSfjf4uVlQwtWzRA504tka5S49mz1zr1Oio8/AOsrQuiShWnjGvlypXCo0fP8ep19iZRfo9arcaNm/dx4cJfqFatAmwKsfv3lRMFC1pCLm8NqVSK27dDOFlJn5CQhP79O2fsgCSVSvDH6YuI5mDSBtfU6s87GzRs8KvASf4VExOH2XNWw/P33fnqLPm8bHiLSAxtFiV0DJaC8LlRzc1/0Agh+Q6trCaE5Eqsj0NTAKcAmAgchYn4ZCnG7y6Gx2+NhY5C8rBff6mM/ftyt9p26LCZuHLlFkeJCAsFCljg4oWDMDbmfkeGBg27c7LahhWpVILr144yXb0zfsJC/HnmMidjFS5sjW5d26Jbt3aw/caW7QkJSfD1C4S3dwCev1BwUpMQQgghuksi0UPHji0xbuwA2NnaZPp+SMg/2LT5IC4EXYdazf/ncNWqlkffvp3Qvt1vkEjYHpIaHR2HffuP48ABP8QnJDKtxRdTUxP4+21F0aJFMq5FRESjvfNQzn+P+vr6GObaAyNH9IGBgfgmzoeE/IOp05fj5cuwXI+1b+8q1Pq1SsbXk6cug7//+VyPy4KpqQkunNuPAgWE31zw1B8XsWjxekRHi3syM/nX6NYR6NdIp1e/XwHQRiZX0PlahJAco5XVhJBcMa4w8bXysecNAN0BiO+dVC4ZGWjQokoC7rwyxcd4A6HjkDwqLj4Bw1x7/vCMup9Zv2Ef4uISOExFuNa3T0c0aVyb83E1Gg1We+4S9VmAlSuVQ7++nZiNHxkZjXnuazNWNeRWUlIygoMfYN/+43j06DksLc1QonjRjL+jRkaGqFq1PHr3dkGdOtWRmpKK16/fcFafEEIIIbqjSePaWOs5Fz26t4eFuZnW9+7de4S58zzhsWo7Xr0Kg1Av5z58iERg4BX8eeYybG1tUKoUu91wTEyMUbdOdfTu7QJDQwM8ePg0z6+0TktLx/MXoejo0iLjmpmZCQoVKohz569xWkutViP41kOcPXcVVas4iW7r6cKFrdFF3gZJScl4mMttwStWcES1quUzvlYo3uL69bu5jchEWlo6jI2NULt2NcEyREZGY+q05di0+SCSk2mX5bxiQruP6NMwRugYLN3A50a1bsxOIoQIRiJ0AEJI3ieTK84CkANIFToLC+bGaqwd+AbVS9LWSiRnkpKSoVC8zfHzarUG4eEfOUxEuCaR6KF3r9ydS/49cXEJoj//r169GkzHP3L0NJPz61QqNc6dvwbXYbPQuu0geHmfhFKp/cFPrV+rYNXKmQi6cBCTJg5GsWK2nOcghBBCSN5jW6QQtmxehC2bF6FcuVJa3wu+9RCDh0xHz94TcOlysEAJM3v+XIFRo+ehV58JuH0nhGktMzMTjBndD3+c2on27X9jWosPV6/exjGfP7Wude7cCg0bstka+tmz1+jRaxxWr9mJ1NQ0JjVyytjYCLNmjsLOHcu+uUtRVj158kLrayen0rmNxtT+A76cbdmfXSdOBKKd81CcPcft5AjCjp4eMNXlA3rW1+lG9W18blTTygpCSK5Rs5oQwgmZXPEHgG4AxPUuiiOmRmr8PiAM9cvRjjYkZ/5+9DzHzyYmJjFp1BHuNG1SF/b2RX5+Yw5wscUeay1bNmA2tkqlxuHDAczG/yI0NBzzF6zDb837Yv2GfZm21bO2kmGYa0+cOb0HW7csRrPf6kEqpZfShBBCSH7UvXs7+J/cnmlXnet/3UW//m7o198N167fESjdz929+wh9+k7C9BkezLfqtrO1wSqPGfA64InKlcsxrcXa8uVb8PGj9pmzCxdMhJkZm1PRVCo1tm7zRmf5SNy//5hJjdyoV7cG/Py2ooNzsxw9//irZnV5kTerY2Pjcf7CX7zWfPc+AsOGz8L0mR6Ij6eFq3mFVKLBvC7vIK8t3qO8OHAfQCuZXKHTv0lCCH/oEzZCCGdkcoUfgF4AdLKrZmSgwYo+b9GyKk0YJNn36NGzHD+b9IlW9Ytd3z4dmY39/Lm4z0wuU7oEqlR2Yjb+pUs38e59BLPxvxYTE4f1G/ahWYu+cJ+/NtOuCBKJHho3qoWNG+bjbOA+jBrZBzY2VrzlI4QQQohwihWzxe5dK7DAfQLMzU0zrj969Bw9e0/AoMHTEHzroYAJs+eEbyCcO7ji4qWbzGvVqFERRw6tw5LFbrC0MGdej4X4hETMm/+71jU7WxtMnzaCad0XL0PRu+9ErPDYhpQUcW1oZ2lhDo8V0+G5ZjZkMstsPfv8uUJrB6nCha2zPQbfbvH091uj0eDw4VPo4OIqqt0ZyM8Z6muwvHc42lSPFzoKS38DaCmTK3T6IG5CCL+oWU0I4ZRMrjgGoB8Ace9Zm0P6Ug3mdwvX9dmRhIFHuVhZnZT0icMkhGulSxdnug328xfiblZ36tSS6fhe3ieZjv89SmUKvA/5o237wRg7bj7u3n2U6R47WxuMGzsAQecPYK3nHNSrWyNXZ9MTQgghRLy6dW2Lk75bUbdO9YxrGo0Gu3YdRY9e43DvXubXCnnBx49RGD5iNmbNXoXERLbvO/T09CDv3Bp+ftr/P+YlFy78BX//81rXunVti/r1ajKtq1KpsXPXEXTsPAJ37vzNtFZOtGndGCd9t6Jxo1pZfiY1NS3TLlJOTqW+c7c4BN96wLzGmzfvMWjwNMx192T+d5Jwy9RIDc8Bb9CwvE6vgn8KoIVMruBvRjkhJF+gZjUhhHMyucIbwCAAaqGzsCD5/7kz/RvTBEKSdX8/egaNRpOjZ5OSaGW1mA0Z3J1pg1LMK6slEj24dGjObPw3b97jytVbzMbPCrVag8CzV9GrzwSMGDkHoaHhme6RSqVo1aoRdu1cjtOndmLQwC4oUMBCgLSEEEII4ZqhoQEWLpiIhQsmwsTEOON6ZGQ0hg6bieUeW5GWlvc3Fzvm8yc6uLjixo37zGvZFimEXTuXY/q0ETA0NGBej2uLlmxEVLT2BPaFCybC1JTNduD/9fr1G/TtPwlLlm6CUpnCvF522NhYYeuWxZjvPl7r78qPfL0VuFM5cW8F/uJFKGJj2ayYVas12Lf/BDp0HIa/btxjUoOwIzNVYeOQMNQspdMTDF4AaC6TK94LHYQQonuoWU0IYUImV+wDMAxAzrpzecCoVhEY05omEpKsiY9PxIMHT3L0LK2sFq+SJYuhU0e2K4vFvLK6Xr2aKFKkELPxDx85BbVaPP8ZCbp4A+07DMVqz51ITlZ+8x4HB3tMmzocl4K8sGzpFFSvXpHnlIQQQgjhip2tDQ7sX41uXdtqXX/y9CU6yUfh6tXbAiVj4937CAweOh0HDvgyr6Wnp4eBA+Q4dmSD6M8q/lpsbDwWLlyvdc3evgjcJg3hpb5arcHefcfh0nE4goPZr/TNrh7d28P3+OYsvQ5+8uSl1tdOIv+zoNFocOcu9yvbv0xCWLxk43ffZxDxKmyZjs2uoShfVKf/3b0G0Ewm/+qcLEII4Qg1qwkhzMjkih0ARgmdg6W+jaIxs9N7SGjXV5IF5y5cz9FztLJavMaO6Q+plN3LqdjYeHz8GMVs/NzqzLBRn5aWjmPHTjMbP6fS0tKxdas32rQbjICAC9+9z8jIEJ06toT3QU+cOL4ZPXs4w8yM/WobQgghhHCjTp1qOHZ0I6pUdtK6fut2CPr1d0NkpG7utKVSqbBw8QbMdfdEejr7FeNly5bEkcPrIe/cmnktLp3+8xICA69oXevdqwNq/VqFtwyhYeHoP3AKFixch0+fxPWesUSJojiwbzUmThgEfX397973JNPKanFvAw6A03PDVSo1tu84LNrt3cnPFbdOxdZhoShpI67z5Dn2Bp8b1aFCByGE6C5qVhNCmJLJFZsBjBc6B0suv8ZhYY9wGEjFs/qPiNP5czlrViOH24cTtsqVK4V2bZswrSHm7d/MzEzQokUDZuOfOXM50/aKYvLhQyTcpixFv/5uePbs9Q/vLe9UGu7zxuFSkDfc543Lc6uHCCGEkPxG3rk1dm5fDiurAlrXg4JuYKjrDCQkJAmUjD+HD5/CoCHTERMTx7yWgYE+lix2w5TJrpDkoZng7gvWIS4uIeNrPT09LF7kBmNjI94yaDQaHPQ6CWeXYbh2/Q5vdbNCKpVg+LBeOHxoLRwdHb55z5On2s1qR0cH0f8ZMDMz5WScZ89eo2ev8Vi5ajunDXDCn7K2KdjiGgZbWZrQUVh6h8+N6ldCByGE6DZqVhNCmJPJFWsBTBE6B0vNKyfAo+9bGBvo5DHdhCPPXyi+ed7tz3D1Zphwa/y4AUzPqgYg6q0l27RuzPSDOO9D/szG5lLwrYfo1mMszpy5/NN7zcxM0LOHM04c3wzvg57o6NICRkaGPKQkhBBCSFZ1kbfG4kWTMu2ec+PGfYwe6y66c4JZCg5+gG49xv50Yh5Xhgzuhg3r5vNy9jMXoqJisGTpJq1rJUoUxfixA3jPEh7+AYOHTMfceZ5ITBTXMVIVKzjC5+hGDBrYJdP7p+joOK2dpIyNjeDgYM93xGzJ7Z/P9PR0bNx0APKuo/Aw5ClHqQjfqjokY+PQUFiZs9+BQkAf8blR/UzoIIQQ3UfNakIIL2RyxUoAs4TOwVLdsklYN+gNLIypYU2+79y5a9l+hrYOFp8qlZ3QvFl95nWuiLhZ3UXehtnYz18oEHzrIbPxuaZUpmD8xEXYutU7y89Ur14Ry5dNxaUgL0ybMkz0H8oRQggh+UEXeWssWjgpU0MtNDQc4yYsgEqlEiiZcN68eY++/d3w6PFzXur99ltdeB1Yg6JFi/BSL7d8/c4i6OINrWsDBnRBtarlBclz+MgpOHcYikuXgwWp/z2GhgaYNnU49uxakenf7ZOnX51bXU7cuxDl5v35o8fP0bXbGKxdtwdpaTrd5NRpdcsmYe1Anf/8LxJAc5lc8UToIISQ/IGa1YQQ3sjkiiUA5gudg6UqJfLFzEqSC+fOZ79ZnVdWFuQnE8YPZF7j1as3ePfuI/M6OVG2bEnUrFmJ2fje3gHMxmZFo9FgtedOTJ/hka0PngoUsMCgQV1x+tRO7NyxDK1aNYJUKmWYlBBCCCHf8r1GdUJCEkaMmqO13XN+ExeXgEGDp+HxV+cLs+LkVBqHvH5HqVLFeKmXW+7uv2ttDS+R6GHJkskwNDQQJM/7D5EYNnwWps/0QHxCoiAZvqd27WrwO7EFnTu3yrj25PFX51aL+MgcqVQC+xxMpEhNTcMaz13o1n1spuY8yVuaV0nASt3fWTEGQEuZXBEidBBCSP5BzWpCCK9kcoU7gKVC52CprG0KtrqGwa6gTp9ZQ3Lo7r1H2T73jVZWi0vTJnXQoMEvzOtcvXaLeY2c6tnDmdnYSmUKfP0CmY3P2gnfQAwcNBWxsfHZek5PTw/169XEWs85CDp/AOPGDoCdrQ2jlIQQQgj5r+81qgFgyrRlePkyTIBU4vKlYc1Xo83Gxgp7dnnkid1n3n+IxAqPrVrXypQugdGj+gqU6LMTJwLR3nkozl+4LmiOr5mbm2Lp4slYv84dVlYFMp1b7eRUSqBkP1ezRiVYWppn65n7D55A3mUUtmz1ype7M+iSjr/GYWH3cOhLNUJHYSkOQCuZXHFP6CCEkPyFmtWEEN7J5IqZAFYJnYOlYtap2OoaipI2qUJHISKjUqkRcOpCtp6hM6vFw9jYCLNnjealVtDFm7zUyS4TE2N0dGnBbPyT/ue1VqbkRbfvhGDCxEVQqXI2297GxgqjRvbB2cB92LhhPho2/JXjhIQQQgj54keN6pP+5xEUdOMbT+VPsbHxGDR4Gp7y1LAuXNgae3Z7oETxorzUy40jR//A9b/ual0bOqQ7KlZ0FCjRZxER0Rg1eh4mT12W7cmUrLVoXh8n/bbBzq6w1nUxbwPe7Ld6Wb5XqUzB8hVb0Kv3eDx/oWCYivChX6NozOj0HpLM/6nQJYkA2srkCvHOnCeE6CxqVhNCBCGTKyZDxxvWNpbp2OIaigr2SqGjEJHZf8APGk3WZ+Kam5tCX1+fYSKSVSNH9EaxYrbM60REROP69TvM6+REB+dmMDdnN4HC+5A/s7H59NeNe1i7bk+uxpBKJWj2Wz2MGN6bo1SEEEII+a8fNapjYuKwZOkmAVKJW0xMHAYOnoZnz17zUs+2SCHs2ePBy2vw3Jo9ZzWSk/99/y+VSrFk8WRRvJfz9z+P9s5DcebMZaGjaLG2kmHKZFeta/b2RZi+38iNZs2y1qwOvvUQLp2GY9fuY1CrdXoVbr4wulUERreOEDoGa/EA2sjkCnFtxUAIyTeoWU0IEcz/G9Y6vSV4AVMVNgwOQ81Sn4SOQkTk9es3uHwl6xNVpVJpnjmvTZeVLl0cgwd146WW38lzOV6VyxrLLcAfhjzF338/YzY+37Zu88bFS7lfIR8QkL3dGAghhBDycz9qVAPAkqWbsn18T34RExOHYcNnITIympd6drY22LvbAzY2VrzUy6m3bz9g5eodWtfKO5XG8GE9BUqkLSo6FuMmLMSEiYsQFR0rdJwfEuPq6pYtGvx0W/pPn5KxcNF69B8wGaGh4TwlI6xI9IBpHT+gX2N+ftYJKBaft/6+KnQQQkj+Rc1qQoig/r8l+Hyhc7BkaqSG54A3aFQ+UegoRET27juerfvLlRPvuV35xbw542BgwM+qiOMnzvBSJ7uqVnFiupWhl5durKr+QqPRYOq05QgP/5DjMVQqFU7/eYnDVIQQQgj5WaM6+NZDnPQ/z3OqvOXd+wiMGj0PKSn8HH1VtGgRrF/nDkNDA17q5dTBg364dTtE69qI4b1RtmxJYQJ9w+k/L8G5gysCTgUJHeW7xHZutYGBfqYV4F+7du0OnF2G4cDB7O2kRsRJX6rBgu7h6FxL3BM7OBANoLlMrqAzLwghgqJmNSFEcDK5wh3ALKFzsGSor8Gy3uFw+YVm5pPPrl69jZcvw7J8vxM1qwXVwbkZ6tSpxkutv/9+hufPxXmmWc+e7FZVxyck4tQfQczGF0pcXAImTlqc4w+srl67Q6u6CCGEEA41aljrh41qANi06QCPifKuBw+fYuaslbzVq1a1PBYumMhbvZzQaDSYNXsVlMqUjGsGBvpYstgNUql4PoaNiYmD2+QlGDPWnbcV8tnh5CSuldV9erugRIlvn52ekJCE2XNWY/DQ6bmapErEw9RIjVX93qJFlQSho7AWAaCZTK4Q5xlkhJB8RTyvkggh+ZpMrlgCYIrQOViSSjSY2fk9hjaLEjoKEQGNRoP9B05k+X5aWS0cSwtzTJ82nLd6x08E8lYrOywtzNGubVNm4584Eaj1oZ4uuf/gCc5fyNnRX/60qosQQgjhjLV1QSxbNuWHjer7D57g2nX63D6rAk4FYf2GfbzV6+jSgrejeXJKoXiLtev2al2rUtkJgwZ2FSjR9509dw3tnIfihK+43oOIabK2k1NpjBnd/5vfCwq6AWcXVxw9dprnVIQVa/N0bB4aijqOSUJHYe0DgN9kcsV9oYMQQghAzWpCiIjI5IqVAMYLnYO1oc0iMbPze0gltC1Ufnf8RCASErL2BkhMb9bzG3f38bC2LshLrcTET/DzO8tLrezq1KkljI2NmI3vfUi3tgD/2ubNXtl+RqlMwdlz1xikIYQQQvIfPT09rFg2FdZWsh/et2kzrarOrg0b9+OP0xd5qzfZbSgaN6rFW72c2LP3GB48fKp1beyY/ihVqphAib4vPj4R02d4YMTIOfjwIVLoOACAsmVL/XBSCV+KFi2C7VuXwNzcVOt6bGw8pk5bjhGjxPP/Gck9B5tUbB8einJ2ujmJ+j/CATSRyRV/Cx2EEEK+oGY1IURUZHLFWgAjAeh0J9fllzh49H0LE0O10FGIgJKTldi3P2urq+3sCsPCwoxxIvK1Th1bol3bJrzV8/I+ifgEcZ5v37MHuy3Ab968n61t8fOihyFPcfXq7Ww9cyHoL3z6lMwoESGEEJK/DBzYBQ0a/PLDe54+fYmgIDq2M7s0Gg1mzFyJJ09f8lJPItHDypUzUKRIIV7q5YRKpcbMWSuRlpaecc3IyBCLF7pBIhG+CfstQRfFs0rYzMwExYrZCppBJrPEjm1LYWNjpXX9zJnLaN/BFX4nzwmUjLBQ1SEZ24aFwq5gmtBRWAvD50b105/eSQghPKJmNSFEdGRyxWYArgB0upNbv1wSNgwJQ0EzldBRiIC2bT+EiIisnRFWriytruZT8eJ2mDN7DG/1lMoU7N7jw1u97KhduxpKly7ObHwvb91eVf3F5i0Hs3V/QMAFRkkIIYSQ/KVSpbKYNGHwT+/zOX6GhzS6SalMgZvbEt6OdbG0MBf9+dXPnyuwcdN+rWs1a1ZC3z6dBEr0c1/OXx7iOgPv3n0UNIuQu4vZ2Fhhx7alWivho6JjMX7CQoybsBBRUTGCZSPca1oxEesHhcHSROc/n3uNz43q50IHIYSQr1GzmhAiSjK5YgeAgQB0+pViRXsltg9XoJh1qtBRiECSk5VY7bkzS/fSudX8kUol8Fg+DWZmJrzVPHbstGg/9OjVk92q6qioGASevcpsfDEJvvUQt26HZOne+IREXLx0k3EiQgghRPeZmppg9cqZMDDQ/+F9KpUa/jRRLFdevAzF8hVbeavXuFEtdO3Shrd6ObF12yE8fvJC69qkiYNRvLidQImy5urV23B2cYX3IX9oNMJsfOfkVFqQupUrl8PRw+tRqVLZjGsn/c+jvfNQ/HnmsiCZCDvd6sZgSa+3MNTX6Q0eAeAFPjeqXwkdhBBCvoWa1YQQ0ZLJFfsA9AWQ/rN78zJ7qzRsHxaKSsWUQkchAvH1DcSjRz+f2OrkRM1qvowc0QfVq1fkrV56ejq27zzCW73ssLYuiJYtGjAb/+ix00hP1+kf81q27ziUpfsCA69qbRtJCCGEkJyZO3sMHBzsf3rf1Wu3RTtxMC/x8j6JCxf+4q3e9GkjYGdXmLd62aVSqTBz5kqoVP/Owzc2NsKiBZNEcSbzjyQlJcN9/loMHDwVYWHveK8vxMrq9u1/w/69qzK2mP/4MQojRs3BlKnLEBsbz3sewo6eHjC6VQTcnD9CpDvzc+kffG5UhwodhBBCvoea1YQQUZPJFd4AegLQ6UNjZGYqbBgShoZO4jyrlrClVmuwdPnmn97nVE6YmeX5zS81K2PkiD681vT1Oyf4Nnvf07VLG+jr/3glUk6p1RocOnyKydhi9ddf97Q+rPwef//zPKQhhBBCdFv79r+hU6eWWbrX1+8s4zT5x6w5qxAZmbWjjnLL3NwUixdN4qVWTj1+8gLbtmtPWKxTpxq6d2snUKLsuXHjPlw6Dcf+Ayd4XWXN98rqPr1dsMpjBoyNjQB8nlTbvsNQOsdeB+lLNXDv+g79GvPzc0pgj/C5Uf1W6CCEEPIj1KwmhIieTK44BqArAJ3eK9vYQI0Vfd6iU61YoaMQAQQHP0Bg4JUf3lO1anlYWRXgKVH+ZGdrg7Vr50Iq5e8lUmLiJ6zx3MVbveyQSPTQozu7D9EuXbqJ8PAPzMYXI6UyBY8e/3gnhcjIaNy4eY+nRIQQQohuKlbMFvPnjc/SvSkpqTh37hrjRPlHdHQcps9cyVtjs369mujUMWuTEoSyYeN+PH+h0Lo2dcow2NnaCJQoe5KTlVi0eCP69nODgqeeV/HiRWFiYsxLLQC4fTsE6enpCA//gMFDp2P2nNVISEjirT7hh5mRGmv6v0HravlipfwDAE1lcsV7oYMQQsjPULOaEJInyOQKPwCdAOj0XtkSCTC94wcMbxEpdBQiAI+V23+47a9UKkHrVo15TJS/GBsbYePGBbC2kvFad936vbytPMmuxo1qo2jRIszG9z7kz2xsMbt799EPv3/qj4tQq3X+zDRCCCGEGalUilUeM2Bubpql++/eewSlMoVxqvzlypVbOHjQj7d648cPhJGRIW/1sistLR2zZq2CSqXOuGZmZoIFCyYImCr7bt8JQcfOI7Br11Hmr1clEj2UK1uSaY3/evL0JcaMnQ9nl2G4du0Ob3UJfwpZpGOzayhqlfkkdBQ+3AXQTCZXRAgdhBBCsoKa1YSQPEMmV/wBoAOAZKGzsDaoaRTmyN9DKqFmRX4SGhaO9Rv2/fCedu2a8hMmn9HT08PyZVNRoXwZXus+e/Ya+w/48lozO3r2cGY2dnj4B1y6fJPZ+GL2s2Y1bQFOCCEkLypSpBAaNPgFTRrXFjoKRo7ojWrVKmT5/r/+oh1NWFjz+y5ERPAzKdPO1gZ9+3TkpVZO3X/wBHv3+mhda9SwFjp3biVQopxRKlOw3GMrevWZgBcv2R6By/dW4EEXb+DTJ53/yClfKlU4FduHh6Ksbb6YmBSMz43qKKGDEEJIVlGzmhCSp8jkirMA2gHQ+b2Y2teMw6p+b2FiqP75zURnbNvujeBbD7/7/V9qVkbhwtY8JsofRo/qi9atGvFed8HCdVk6v1gIdnaF0Zjhh83ehwPy7erhu3f//u73QsPC8eDhUx7TEEIIIdlTuLA16terif79OmPB/AnwOuCJ4BvHcfHCQezYthQTJw4WNF+hQlYYOqR7tp756wY1q1lITPyEZSu28FZv+LBesLQ0561eTvy+bk+mbbRnTB8BGxsrgRLl3P37j9FZPhJbt3lrrRjnklO5UkzGJflL9ZLJ2OoaCltZmtBR+HANQAuZXEFnDBJC8hRqVhNC8hyZXBEEoA2ABIGjMFe3bBI2Dw2Dlfn3t4YmukWt1mDqtOXfPRtLItET/XlseU2rVo0welRf3uue9D//w4kJQuvRvR0kEj0mY6enp+PYsT+ZjJ0XvP8Qifcfvn3cQ0BAEL9hCCGEkO/0Ea8MAAAgAElEQVQoVMgK9erWQL++nbDAfQIO7l+Dm3/54FKQF3buWIaZM0aie7d2qFGjIiwszDKeKyLwxMoxo/vC2Ngoy/d/+pSMhzRRjJmAgAu4ceM+L7UsLc0xYngvXmrllFKZglmzV2md521pYQ73eeMETJVzqalpWL1mJ3r0Godnz15zPn45nldWE93TrFIC1g0Mg4WJOCeJc+wSgNYyuSJfHMhNCNEtev99cUQIIXlJrI9DHQB/ACgodBbWwmMMMGFPMYRGivcMLsKt9u2aYtXKmd/8XlRUDJq37E/n6nGgXt0a2LxpIe/n20VERMOl03DExMTxWjer9PX1EXR+PwoVYrPC49QfFzHJbTGTsfMKn2MbUbGCY6brzh1c8fyFQoBE4mFkZAh7+yKQySxhaWmOApYWn/9Z4PM/DQz0oVZroFarP/9PpYZao0FaWhqio+MQFRWDyKgYREXFIioqFrGx8aD3PIQQ8n3W1gVR1tEBjo4l4ehYAo6OJVHW0QEFClhk6fnExE+4fScEwcEPEHzrIUJC/hFs5xgHB3uc8t8OqVSa5WcuXQ7GsOGzGKYiZUqXgO+JzdDX12deKzU1Da1aD/juxECxmDNrNPp8tW2525SlCAi4IFCi3DMw0MfIEX0wzLUHZ/+u4+MTUbuunJOxSP7To14Mxrf7CEZzsMXmLICOMrkiXxzITQjRPexfJRJCCCMyueJGrI9DEwBnANgKnYelogXTsG1YKCbvt8fDUBOh4xAeBJwKQuPGtdHRpUWm71lbF0TXLm2x/8AJAZLpjl9/qYxNGxfw3qj+snperI1qAGjRvD6zRjUAeHmfZDZ2XqH+xlaJT56+zFeNatsihVC+fBmULGkPBwd7lCxZDCUd7GFrawM9Pe4+UVKpVHj1+g2ePnmJp/+8wtOnL/H06UvRf4hNCCFcs7IqkNGIdvx/c7qsowNkMsscjff8hQK7dx+D38lzSE0Vx9aqEycMylajGgBu3uRn1W9+9uJlKHbtPgbXoT2Y1zI0NEDfvp2wctV25rVyY9WanWjatC7s7YtkXJs9cxSuX7+D6Gjxvk/4kbS0dKxdtweBgVewZMlkVChfJtdjWlqaw87WBu/eR3CQkOQXenrA2NYR6N0wWugofPEB0FsmV9CKBkJInkUrqwkheV6sj0MZAIEAdP4wo5Q0PSw4ZodzIVlb5UDyNnNzU5zw2YxixTLPxXj3PgItWw1AejptEZ8T1aqWx84dy2Fmxv/kj63bvLF6zU7e62bH7l0rULdOdSZjv3gZivbOQ5mMnZccPrQOVas4aV1btXoHtm0/JFAitiQSPTiVK42aNSuhZo1KqFmzEuzsCguaKS4uAXfvPsLVa7dx/frdfDVRgBCi2woWLABHR4eM1dJlHR1QpowDrKwKcDL+7Tsh2LzZC1eu3hLVzhVVKjvhyOF12X5uxKg5CAq6wSAR+S8TE2OcCtgBO1sb5rXi4xPRuGkv0e9EVb9eTezcsUzr2h+nL2LipLy/A5FUKsUw1x4YNbIvDAxyt1ZqxMg5CLpIf0dJ1hgZaDC3yzs0r6zzJwd+sQuAq0yuyBf7nBNCdBetrCaE5HkyueJFrI9DQ3xeYV1J6DwsGRlosKhHOIpbF8Lui8KeBUfYS0z8BLfJS7B3z8pMq3/tbG3Qo3s7HDjoJ1C6vKtiRUds27ZEkEb1/QdP8PvaPbzXzY5SpYoxa1QDgLe3P7Ox8xKNWntltUajgX8e3vbxWywszNDst3po1aoh6tapIcjfuR8pUMACTZvWQdOmdQAAHz5E4vr1u7h67TYuXryJ+IREgRMSQsiPyWSWcCxT4j+rpUvCsawDrK1kTOqlp6fj97V7sH3HYVE1qb9wcxuSo+dev37LcRLyLcnJSvy+djeWLZnCvJalpTk6urTAocMBzGvlxrXrd3Dk6B/o1rVtxrW2bZrg1KkgBJ69KmCy3FOpVNi0+SDOnruGpYsno3Llcjkeq5xTKWpWkyyxNk+HR9+3qFhMKXQUvqwB4CaTK8T3H2VCCMkmWllNCNEZsT4OVvh8hnVtobPw4dRdSyw9YYs0Vf44fCc/a9WqETxXz4bkq4OWkpKS0aHjMISHfxAoWd7j5FQae3atyPF2l7mRmPgJnbuMRFjYO95rZ8f0aSMwcACbc+GUyhQ0btKLmoAADu5fg5o1/51fdefO3+jdd6KAibghk1miebN6aN26MerVrZHrlTRZFReXgIjIaERGxiAiIhopKakwNjKEsYkxjI0MYWRsBCurAnAoUTRLZyimpKTi/IXr8PU9i8tXbgl29iohhACfG29lHUt+Xi1d9t/V0tbWBXnLEBoWDje3pXgY8pS3mtnRsOGv2L51SbafU6lUqFajA+1WxBOpVIKAk9tRsmQx5rVevAyFcwdXUU6s+C8LCzP4+21DkSKFMq5FRkajfQdXxMXpxspQqVSCwYO6YeyY/jA0NMj28wGnguA2Oft/v0n+4mibgpV938JWJo5jKXgwRyZXLBI6BCGEcIWa1YQQnRLr42AO4ASA5kJn4cO91yaYdtAecZ+ydy4byXv69+uMmTNGZrp+7fodDB4yXYBEeU/dOtWxbu08WFiY8V5brdZgzFh3nL9wnffa2WFsbIRLQV6wtDRnMv4xnz8xa/YqJmPnNfv3rcavv1TO+HrBwnU46JV3z/KuVasq+vXpiObN62f7rNDsSkhIwu3bIbgZ/ADBwQ/w9J+XWT4rVV9fHyUd7FGmTAk4OjrAqVwp1KtX84c/F6KiYnDS/wJ8fQPx+MkLrn4bhBCSJdOmDMOgQV0FzfD8hQK9e08U9WSzvbs9ULt2tWw/FxoajlZtBnIfiHxXB+dm8FjBz/uXIa4zcPXqbV5q5UbTJnWwedNCrWu+fmcxbfoKgRKxUbp0cSxZ5Ibq1Stm67nnLxRw7uDKKBXRBQ2ckrCwezhMjdQ/vznv0wAYK5MrNggdhBBCuETNakKIzon1cTAC4A2gk9BZ+PA22gCT9haDItLw5zeTPG3a1OEYNLBLputz53ni8JFTAiTKO1w6NMeSxW5ZWlHJwsLFG3DggK8gtbOjU6eWTLdm7Np9DEJC/mE2fl7idcATNWp8/qBOpVKhUZOeiI6OEzhV9hgbG8HFpTn69u6IcuVKMa2VlpYOf//z8PI+iZC//4Fazd17GH19fdSuVRXNmtVFs9/qoWjRIt+999btEGzffggXL90U/UotQohu6Ne3E2bNHCVY/aioGHTvOQ5v34p3J5/SpYvjlP+OHD178dJNDB8xm+NE5EckEj34+21H6dLFmdc6d/4aRo9xZ16HCyuWT4NLB+0598NHzMbFSzcFSsSGRKKHAf3lGD9uIIyNjbL0jEqlQo1fXLI8OZHkL93rxWBC24+QSIROwot0AANlcsUBoYMQQgjXqFlNCNFJsT4OUgDbAQwUOAovEpQSzDhoj1svTYWOQhjS09PDmtWz0KZ1Y63rnz4lo3efiXjy9KVAycRt+LBemDhhkGD1d+06iuUeWwWrnx2HvNeiWtXyTMYOCfkHXbuPYTJ2XnT96hEULFgAAHD5SjBch80SOFHWmZgYY+iQ7ujXtxOzVfhfxMTEwftQAA4c9ENkZDTTWl+UdyqNZs3qoX3731CmdIlv3vPs2Wvs2HkE/gEXaOtYQghT9vZFULNGJSQkJiExIQnxCUlISEiCgYE+rKxksCpYANbWss8/u5rXh52tDWe1lcoU9Os/WbRbf38xc8ZI9O/XOUfP7tnrg6XLNnOciPxM+3ZNsWrlTOZ1UlPTUL9hNyQmfmJeK7cKFLDAKf/tWtv7v/8QCecOQ/NE/uwqUaIoliyerLXT0I/Iu4zCo8fPGacieYlEAri1/4AudWKFjsIXJYBuMrnCX+gghBDCAjWrCSE6K9bHQQ/AagAThM7Ch3SVHlacLAK/WwWEjkIYMjQ0wM4dyzO9qX//IRLde4zFx49RAiUTH6lUgnlzxqF793aCZTj95yVMnLQ4T6zArFC+DI77bGI2/uw5q3H02Glm42dXp04tkRCfhPMXrvP+78fauiCuXj6U8fW06Svg63eW1ww5oaenB+f2v2Gy21CtcxVZePkyDHv2+sDX7yyUyhSmtb5HItGDi0sLjB87AHZ2hb95z7v3Edi9+xi8D/kjJSWV54SEEJJZpUpl0bpVI/Tt0xGmpia5Gstj5Tbs2HmEo2RsGBsb4dJFL1ha5Gzy1PIVW7Br9zGOU5GfkUj04HdiKxwdHZjXmjx1Gfz9zzOvw4VWrRphreccrWuHj5zC3HmeAiViS09PD316d4TbpMEwMTH+4b3TZ3rgxIlAnpIRsTMzUmNxz3DULZskdBS+xAPoIJMrLgkdhBBCWMkfG2QQQvIlmVyhkckVEwHMFToLH/SlGszs9B5j20RAoid0GsJKamoaRo2ei/v3H2tdty1SCJs3Lvzpm/z8onBha+zasVzQRvWdO39j2vQVeaJRDQC9enZgNnZCQhL8Ay4wGz+77GxtMG/OWGxY7y7Iqvuy//lgVqlMwdlzV3nPkF1VKjvB68AaeKyYzrRRHXzrIUaMnIP2HYbi0OEAwRrVwOez5k+cCETrtoOwfMUWxMbGZ7rHztYGM6aPwB8BO9C+XVP+QxJCyFf+/vsZVq/ZiTbtBsPv5Lkcvw6JiYnDQa+THKfjXru2TXPcqAagkytW8wK1WoN16/fyUqt1q0a81OHCmTOX8eeZy1rXundrh3p1awiUiC2NRoP9B06gQ8dh+OvGvR/eW96pDE+piNjZFUzDtuGh+alRHQHgN2pUE0J0HTWrCSE6TyZXLAQwFkDe6BjlUp+G0VjW+y1MDNVCRyGMxMcnYsCgqbh8JVjresWKjlizapZg5zKLRZPGteF7fDNq164mWIbg4AdwHT4zz6y0NDMzgbPzb8zG9/ULFLTp+LVp04ZnTOwIDOS/UVy2bMmMXwddvIGkpGTeM2SVjY0Vli2ZgsOH1qJ69YrM6iiVKViwcB369XdD0MUboprkkZqahl27j6Fl6wHYstXrm3+WixYtglUrZ+KQ1++oVq2CACkJIUTbx49RmDptOXr1mZij86Z37T6G5GQlg2Tc6tnTOVfPU7NaOIFnryAs7B3zOo0a/pqnJvQuWLAu0wS5RQsn5anfQ3a9efMegwZPwzz337/7utjJqRTPqYgYVSmRjJ0jFChdWDzvLRkLA9BIJlfcEToIIYSwRs1qQki+IJMr1gPoDyBfHCzZuEIitriGwsYyX/x28yWlMgUjR81DwFerVZs2rYMtmxbmetvHvEhfXx/TpgzD5k0LM84CFsKly8FwHT5L1A3Ir3V0acH0z4yXl3iO1apXt0bGue8hIf8Icg5nWceSGb/++u+wmLRp3Rh/BOxEp04toafHbsuOhyFP0bnLSNGv4EtISMIaz13o298NERHfPj+7WrUKOOT1O1Z5zPju1uGEEMKne/ceod+AyXjz5n2Wn4mLS8CBg74MU3GjYkVHVK3ilKsxkpKoWS0UtVqDg15+zOsYGxvhf+zddVhUeRcH8O8wpAqOiAgWSojt2ordXaPYXWthr67drruunWsHdnd3rC76roGYKJdu6R7m/YPVXQRxgPu7987M+TzP+zwvw8w5x1UR5vx+5zRrWo95Hr5EREZh6bJNmR4rWbI4pk0ZLlJFwlCr1Th85Dw6dRmJ+/efZPm8c3l7EaoiUtKmWgw2DfNDkYIqsUsRylsAjRRKTvgfWAkhRATUrCaE6A2FknMHoAQg/SsCPChvm4xdYzg4l9CLX65eSktLw7Tpy7F/f+Y3Exs2rIU9u38TtWErtDKlS+DA/tUYOrQn06ba91y6fAdjx82X1C1iTfTpnb9bSTnx8HgO7w++zOLnhqGhIebMGffl4/0CvEGanc83q2Nj43H7zl+i1JATIyNDzJk9FmtWz0GhQgWY5VGp0rFp83706TsJHz/6M8vDN0/Pt3DtNR6vXnt/8zkdOzbHpQs7McFtMExNTQSsjhBCsgoMDMHAQVM1vsV67foDrTh017tXx3zHiKNmtaiOH78syPfNLVs0YJ6DT2fP3cDNmw8zPdavXxfUrlVFpIqEExQUiuEjZ2L2nJWIjf13zLOlZWFYWVmKWBkR04gWEVjUKwhGhtKZvsTY38i4US2NH6QJIUQA1KwmhOgVhZI7C6AdgFixaxGClXka/hjph6YV48QuhTCiVquxeOnGLDvfqlZxxgH31ShRorhIlQnD2NgI48YOwJnTf+T7Zk1+nTh5GVOnLUNamnZNNKhZszLKl2c3Vu/QYencqh44sBsc7MsAAKKiYnDhwi1R6nD8Z2f11Wv3kJKSKkoN32Jraw33faswoH83pnl8/QLRb8BkrFu/ByqV9t2OCA4JR7/+k3Hj5p/ffI6JiTHGjumPixd2okP7pgJWRwghWQUFh2HgoKkICg777nNfvfr2YRwpadE8/w1IGgMurpjYOJw5c515nlq1qzLPwbf5C9dmatbKZDIsXTJVbw7BHT9xGZ26jMSt248AABcv3UZiovQP0RB+GRmqsdA1CCNahItdipDuImNHdajYhRBCiJDkCxYsELsGQggRlGnFyVzSqzVXkHHLmt2VMYkwlKvRsmosktMM8NxX/0ZD6wsPj+cIDY1Aw4a1IJfLAQBFiligW9fWeO/NwccnQOQK+de0SV1s2bwYbVo3EnVPt1qtxsZN7lj+6x9IT9e+k96TJw2DszObsXoRkVGYO2810tPTmcTPDTu7klj1+ywYGRkBAPYfOIM7dz2+8yr+GRjIEJ+QCIXCAvv2nYKfP/tdjZpq0rgOdm5fDju7kkzzHDl6AePGL8jVSFopSktLw8VLt1HAzAw1anx7n7d5oYJo27YJ6tX7Aa+83iM84lOu8tSsWRlTJg+HTXErBASEaMUOWUKINMXFJyA0JOLLOoxv2brtIAKDpP0eubOzPYYPc813nG3bj2RqCBLh+QcEo1/fzkxzmBcqiGPHLmrVTfr4+ER8+hSNFv+5Fa5QWMDE2Bj3H2Qdk62L4uMTcO78TVy5eg8HDpxBaqp2HQom+aMoqMLawf5wcdarr9EXAHRRKDm6cUII0TsytVr73lQlhBA+RJ2wqwDgKoBSYtcilDNPCuO3M8WRphJvTDJhq2IFB6xeNRtly/77x1qtVmP3nhNYuWqH1t36zU7JksUxa+YYtGzhInYpiImNw/Tpv3458a9tFAoL3Ll1EMbGRkzib916CKvW7GQSOzeMjY1w6OBaVKroCCBjR2Lb9kM0Hoeq62QyGSZOGIwfR/VlOkY/LS0N02f8igsXbzPLIZYJboMxdkz/7z5PpUrHkaPnsXbdHkRFxXz3+ba21jh2dAOKWioAAD1cx+Hly3f5rpcQbWFsbAT7cqXh4GgHJ0c7ODqWhZOjHV699sb0Gb9KbjqFtji4f02Oh2zq1Osu+QbuiOG9MG3qiHzHada8H4JD9OrGniTt3b0CdetWZ5pjytSlWvk9yM7ty+HiUvPLx+npavTtNxHPnr8WsSpC2CpnnYKVA/1Roohe/Tt/EMBghZLTq180IYR8Rs1qQoheizphZwfgMgBx5wcL6MmHAph5sARiEuVil0IYKVDADPPnuaFrl1aZHn/+4g2mTF2qtbcZixe3wojhvdDLtQNMTIzFLgdv3nyA24RF8PULFLuUPBs21BXTfxrJJHZ6uhqt2w5CQEAIk/i5MXvWWAwc8O9Y69t3/sKPo+eIWJF0yGQyLJg/gZe9nzlJSUnFxMmLs+xf1BUymQwb1s/X+BBNTEwcNv9xAIcPn0dCQvYjLc3MTHHwwBpU+GfyQVpaGmrW7krNOQ0ZGxuhaNEiKFpUAUNDQ8hkGb9PBjIZZDIZ1Go1oqJiERoWgZgYurwiNiMjQ5QrV/pLQ9rxn+Z06dIlIJdnv73s4aOnGDd+vlbsVpaaalWdcfjQumwPKAUEhKBl64EiVJU7e3atQL16+W9utmk3BL6+2vu9nK5o3boR1q+dxzSH+/5TWLJ0E9McLJQoURznzmxFgQL/Tknz/uCLHj3HCbLvmxCh1XeKx5LegShkKv50LgFtAuCmUHJ69YsmhJD/omY1IUTvRZ2wKwrgLID8Lz3TEgGRRpi+vyS8Q/Rj35W+6tatNebPdYOZmemXx5KSkrF12yHs2HkUyckpIlanOVubYhg5sg969mjH7AZwbp09dwNz563W6jeIZDIZLl/chTJlSjCJ//ffXujbfxKT2LnRsoULNm5YkOmxH0fPwe07f4lTkITIZDIsWjgJrj3bM82TlJSM8RMW4t69x0zziK1gQTMcPrQOjg52Gr8mOjoW+w+cwT73U/j0KfrL4y4uNfHTtJGoWMHhy2Ov33xAt+6jea1Z2xUrZglnZ3tUcLaHk1NZ2BQvBqtiRVDMyhIWFoU0jpOSkoqIiE8IC/+EsLAIhId/gr9/MF68eIOXXu8kf8NUmxgZGaJs2VKZbkk7ONjBzq7ElzUmueHl9R4jR81CRGQUg2p128oVM9GxY/Msj7/35tCpM5uDbHwpUMAMfz08zssamC7dfsTbtx95qIrkh1xugDu3D32ZJMKCl9d7KHuOZRafpX59O2PeXLdMj+3ffxqLl24UqSJC2BjQOBJjW4fBIPtzarpqtkLJLRO7CEIIERs1qwkhBEDUCTszZIzc6Sp2LUJJTDHA4uM2uPHSXOxSCEPlypXCmlVzsuwk9vMLwrLlmyV9y7F0aVuMHNEb3bu1gZGReDup/ysqKga/LN+C02euiV1Kvrm41MTO7cuZ5vjwwQ8HD53FqdNXRWn2VK9eEdu2LoWF+b9NKz+/ILRtP0Qr94vzycBAhsWLpqCHsi3TPImJSRgzdh4ePnrKNI9U2NmVxNEj6zP9mdNEUlIy/vf3S8hkMhQubP5lZP1/nTx5BTNn/85XqVrH1NQEtWpVQYP6NVCpkiMqODvA0rIw87xqtRocF4AXnm/h6fkWLzzfwMvrvVYfVhKCoaEhypYtCSfHsnBwKAMnp4zb0mXtSuapKZ0TjgvA8JEztXZyjFjq1q2OvbtXZHnc1y8QbdoOEb6gXGjRvAE2bVzIS6xevd3w/MUbXmKR/Jk7Zzz69+vCLL5KlY6atbtozYHd/5LJZNi3dyVq16qS6fERo2bp/GFAoh9MjNSY3T0Ybap9f02ODkkFMEKh5PaKXQghhEgBNasJIeQfUSfsDABsADBG7FqEtPt2UWy9ZgU979voNGNjI4wY3gujRvaBqWnm2/R373lg46b9ePrUS6TqMjM1NUHrVg3Ro0c71Ktbnen+3Ny6cPE2li7dqDO3t9avnYfWrRsJkispKRlnz93AwUNn4eX1XpCcLi41sXH9gkyTBQBgxe/bsGPnUUFqkCoDAxmWLZmGbt1aM80TH5+IUT/OxpP/eTLNIzWNG9XBH1uWwMCA369fS5dtwj73U7zGlDKZTIYKzvZo2LAWXFxqolbNKnlaAREXl4D09HSkp6dDrVYjXa2GgUwGCwvzb46X/p60tDTcf/A/XL58F9eu39frMeJyuRxl7UpmjO3+pyH9uSnNx61XTYWFRWL4yJl0QzYX5HID3L97BAqFRabHQ0LC0bR5P5Gq0sz8eW7o26czL7EGDp4GD4/nvMQi+VOrZhXsd1/FNEenziPx3ptjmoMVR0c7nDqxOdPX1rCwSHTuOgpRUXrV4CM6xkaRit/6B6C8rV4dBIwF0FOh5K6IXQghhEgFNasJIeQrUSfsZgFYKnYdQrr/piDmHy2BuCT9mrWkb2xtrTFj+ii0a9sky+eePvXCzt3Hce3aPVFunFavVgFKZVt0aN8M5uYFBc+fk5CQcCxctB43bv4pdim8sbYuipvX3Xm/3fbZhw9+sLMrmW0jyMvrPU6dvorz528ya/y3a9sEK377OcuN/OTkFDRt3k+v39AzMJDhl2U/Zdlpz7eY2DiMHDkLz56/ZppHqkaO6I2pU4bzGnPAwCl4/ET3G/+2NsXg6toBPZRtUby4lUavCQuLxNOnXnj2/DUCAkIQGhqBkNBwhIZGfHPHt0wmg0JhAcsihWFZVIFiVkXg4GCHChXsUcHZASVLFtcod1paGh4+fIpLl+/g2vUHOvv1RS6Xw86uxJfR3Rk7pcuibFlhm9I5iYmNw5gx8/TugEx+/LJ0Grp3b5PpsaioGNR36SlSRZq5dGEnypYtxUssupkqHTKZDDeuu8PWphizHGPGzZP0ZKnvmTZ1BEYM75XpsatX78Ft4iKRKiIkf2rZJ2Bpn0AoCqjELkVIwQA6KJTc32IXQgghUkLNakIIyUbUCbtBALYDkMaCXAH4hhtj+v6S8AnL/a0lol3q1q2OObPGonz5clk+5+cXhKPHL+Lq1Xv4+NGfSX6ZTAYHhzKoWbMyataojNq1qqJUKRsmufIjNTUNh4+cw9p1e3RuX+m4sQPgNn4Qk9ipqWlo1rwfjIwM0bNne7j2bJ9tw0mlUuHe/Sc4c+Yart/4k5eRulZWlpg2ZTi6dm2V7a18fR+jDAALF0xE714dmeaIiorBsBE/C3aLXooMDGQ4fmxTpp3T+aFWq1G7bjfExyfyEk9qDAxkaNKkLvr06oQmTep+91Z6UlIybt56iOs3/sTff79EQEAI7zWZmxdElcrl0axZPbRo3gClS9t+9zUqlQqPHj3DoSPncf36fahU6bzXJbRBA7ujZ492KFeutGRWcuQkKSkZk6cu1epmlJBatnDBxg0LMj2WkJCImrWluxnJxMQYfz85y9v0ivFuC3Dt+gNeYpH8m/HTKAwdyu6wxC/Lt2DP3hPM4rNmZmaKC+d3ZGnoz5q9EidOXhapKkLypleDT5jYPgxyA73qTbwB0E6h5HzELoQQQqSGmtWEEPINUSfs2gA4BkBvljrHJxtgwVFb3H2du12bRPvI5Qbo06czJroNhoVF9r/f7705XLt2Hzdu/InXbz5883ba95iamqBqlfKo8U9zumaNyt/MKer+ODMAACAASURBVAUqlQqnTl/Dxk3uCAzkvwEiNrncANevucNGwxuLuXX+wi1MnbYsU77mzeqjT+9OaNSodraviYtLwOUrd3Hu3A08+Z9nrv+sGRoaYtDA7hg3dgAKFjT75vN69hoPT8+3uYqtS3r16oBFCyYxzREXl4D+A6fgzZsPTPNogwb1a2DXzl95ieXrG4g27YbwEktKrK2LomePdnDt2R62ttY5PletVuPho6c4e/YGrly9i7i4BIGqzODoaIeWLVzg2rO9Rges/P2DsWfvCRw/cRkJCdp7yGD8uIEYP26g2GXkikqVjjnzVuHkSZqs+T2mpiZ4+OBYpjUxKpUKlau2F7GqnDk72+P0yS28xZvx8284feYab/FI/lSpUh7HjmxgFt99/yksWbqJWXwhtGrpgg3rF2R6LD4+EV27/wh//2BxiiIkF4wN1ZjRNQQda0SLXYrQHgDoolByEWIXQgghUkTNakIIyUHUCbsaAC4AkN61T0bUamD7DSvsvFUU9E+E7itc2Bz9+3VB/35dULRokW8+T6VS4aOPP96+9cGbNx8QEhqO+LgExP3zv6TkZBQqVAAKhQUKFzaHorA5bGysUaNGJVSu5CiZEaE5SU9X48KFm1i/cR84LkDscpjJ7hYVnwYOmgqPxy+y/VwFZ3uMHNkH7do2+eau2JSUVLzwfIMnjz3x+MkL/O/vl9k2pYpaKtC4cR00aVIXjRrVgoV5zgcgXni+gWsvt9z/gnTEDz9Uwr49vzO/GTlx0mJcvnKXaQ5tsmXzYjRrWi/fcS5euo3JU3RjQ4lMJkPDhrXQu1dHtGheX6N1BNdvPMD69XvxWgKHIAwMZGjZsiGGDFaiVs0q331+TGwcjhy5AHf3UwgOCRegQn5Vq+qMdu2aIDY2HrGxCYiNjUNsbDyMjAxhZVUERYsWgVXRInB0tMMPP1TifVd7fvy+cju27zgidhmSt2H9ArRq6ZLpsdp1uwl+IERTHTs0w8rfZ/EWb9Wandi69RBv8Uj+Xbm0G2XKlGAS+/adv/Dj6DlMYgspu+8vnj71wsDB05CamiZSVYR8n7VFGpb3D0ClkklilyK0UwD6KZSc9p5gJIQQxqhZTQgh3xF1wq4sgEsAnEUuRVC3XxXCwmO2SEimPdb6wNjYCF06t8SQwT3g6GgndjmCSk5OwcWLt7Fj11G8e+cjdjnMbd+67Js3nPPrvTeHTp1Hfvd5ZcqUwIjhvdC9W5vvNk/T09UIDg6FSpUOtVoNtVoNmYEMpUvZZjvq+1t+nrUCp05d1fj5uqRYMUucOLYJxYpZMs2zZ+8J/LKcv9tuusDBvgzOnP4j3/vhV63eia3btLuZYmFRCH16d0Iv1w4ar364e88Da9ftkexEhKpVnDFjxo+oXev7Teu0tDRcvHQHmza7M1uzIbaiRYugZYsGaNumMRo2rCV2OQCAXbuO4bfft4He9/i2oUN7YsZPozI91l05Bq9ee4tUUc7cxg/CuLEDeIt38NBZLFy0nrd4JP9+njEaQwYrmcT+8MEPHToNZxJbSKVK2eDcmW2ZpiIAwLlzN/DTjF/pax6RpOp2ifilbyAsC+ndgYpNANwUSk7798MQQghD8gULFohdAyGESJppxclRSa/WHADQGEBpsesRStliKWhSMQ5/vS+ImMT8vclOpE+lSofXq/c4eOgcnj17DSurIhrt59Rmvr6B2LL1IKbP+BXnL9xEZGSU2CUxV7q0LWbPGpurJm9ubNp8AM9fvP7u86KjY3Hz1kOcOHkZBgYyVKnsBAOD7A/GyGQymJsXQuHC5hm39v+5vZ+bX0NUVAxmz1kFlUql8Wt0hZGRIbZuWQoHhzJM8/z9txemTV+O9HR6D+a/Pn2KRrFilqhaJX/n3XbsOgpf30CeqhKWTCaDa8/22LRhIVo0b6DRGojo6FjMnrMSK1ftRGiodCclhoZG4OSpKwgMDEXNmpVhZmb6zecaGBjAuXw59OndEQULFsCzZ6907vZbYmISXnq9w5mz1+Hx+DmqVasAyyKFRa2pRo1KKFXKBjdvPaLmzTcYGxuhe7c2mR578Off8Pb2FaminPXv1wWODvwdrAwP+4TzF27yFo/kn6GhHJ06tWASOz09HTt3HWMSW0gxMXEAZKhf/4dMj5cvXw6GhnI8fPRUnMII+QZl3Sgs6R2EgqZ697PCLIWSm2lacTJ9E0IIId9B1+UIIUQDCiUXCaAVMkb36I1y1inYOYZDg/LxYpdCBKJWq3H3ngeGDf8ZXbuPxp69JxAUHCZ2WbxJS0vD9RsPMHzkTLRtPxS7dh1DdHSs2GUJpnevjswa1UlJyTh9Jnc3l0NCwvHL8i1w7eXGdLzvseOXkJycwiy+lM2ZPQ41alRimiMyMhqTpixBWppuNd74sn7D3nyP033l9Z6naoRVqZIjDh1ci8WLJqOIhk3L23f+QqcuI3H+wi22xfFErVbjxMnLaNdhmEbTGwwNDTF8mCsuXdiFLp1bClChOB49eoau3UZj5aodojflu3VtjY0bFmS5gUgyeHm9y9LIL63h9AMxONjze/jKxrYYr/FI/nk8fs7sgGGBAmZM4oph566jCAuLzPL46B/7oWePdiJUREhWRnI1ZnYLxvQuITCU61W/NhXAIIWS+0XsQgghRFtQs5oQQjT0z26ZHsgY4aM3zE3TsXKgPwY1yfqDMNFtb958wC/Lt6BFywHo3WcCdu06hoCAELHLyrWY2DicO3cDU6YuRX2Xnhg3fgHu33+idzesjIwMoezelln8c+dvIjY2bwdbXr32Rk/X8diwcR/vDc/0dDUOHT7Ha0xtoezeFr17dWSaIz1djWk//YIQLdzFK5TIyOh8jfAODY1AhJZNfrCwKIT589xw7MhGVK9WQaPXpKWlYeGi9fhx9Jxs33yXuujoWPw8awXmL1ir0dexYsUs8duvM3DAfTUqVXQUoELhpaWlYdv2w3CbuFD0hnWzpvWwc/tyjW7265u4uIQskxukOl1HLpfDzq4krzFtbahZLTXx8Yl4/vwNk9impibMDm4KLSUlFTt3Z39LfOGCiXBxqSlwRYRkVrRQGjYN90PX2tFilyK0WAAdFUpun9iFEEKINqFmNSGE5IJCyaUrlNw4ADMB6E2ny0AGjG0ThqW9A2FmrHdjm/SeWq3Gs+ev8euKrWjZeiB69hqP7TuOSHbnplqthvcHX+xzP4UhQ6ejgYsrpk1fjgsXb+f7dqM2a9u2CSwt2Y1jzW9DOC0tDRs27oNrLze8f8/xVBVw5+5f8PcP5i2etrC2LopZM8cwz7Nh4148+PN/zPNouz17TyAoKDRPr/V6pT23qmUyGZTd2+LShV3o26czDAw0awjExsZj1I9zcPDQWcYVsnf4yHkMGvITIiI+afT8mjUr49jRjZg/z02nbvz9161bjzDebQFSUlJFraNmzcrYv28VrK2LilqHFHm+fJfp49KlpNmstrGxgpGRIa8xFQoLunUvQX8+/JtJXJlMplO/34cOnUNUVEyWx+VyOdavnY/WrRqKUBUhQOVSSdgzjkPVMolilyK0IABNFEoudyPHCCGEULOaEELyQqHklgMYjIzRPnqjZdVYbBvlixJF9OqXTb7i6fkWv6/cjvYdh6Fegx4YMWoW1m/Yi1u3HyEyUvhT0xERn3Dj5p9YvWYXhg3/GXXrK9Gx0wgsXbYJDx891cs9xdnp07sTs9ienm/h6fmWl1ivXntj4OBpvDWsDxw4w0scbTN3zngUKlSAaY47dz2wecsBpjl0RXJySp7/W3lpyQjwShUdcXD/aixbOjVXB2MCA0PQt/8knTr08L//vYSy5zi8e+ej0fMNDGTo26czTh7fpLO3rG/f+UsSDWsnp7I4dGANypYtJWodUvPy62a1RG9W57QXPj9s6Ha15LBqVgNAAUZ/jsSQmJiEvftOZvu5ggXNsH7dfMyb6wYTE2Ne8zaoXwOHD61j+vMF0V6da0VjywhfWJnr3Yqg1wAaKJQcLY0nhJA8kOnbCExCCOFT1Am7VgBOADAXuxYhRSfIMedwCXh4s22EEO1UqpQNqlV1hrOzPYpbW8HauiisixeFtXVRWJjnbfxmbGw8QkLCERQciuDgcISEhMPb2xfPnr9GYKD2jSYXmqOjHc6d2cYs/py5q3Ds+CVeYxYrZon9+1ahTJkSeY7h5xeENu2G6N3I99atG2H92nlMcwQFhaKbcoxe7XzPLwuLQnhw7wgMDXN3K9BtwkJcvXafUVX5Z2FeCBMnDEafPp0hl+fuLPTrNx8wYuQshIdr39hvTRS1VGDv3t9ztWM3NTUNK37f9s3mg7ZzGz8I48YOELsMREZGY9To2bwdtNJ29epVx55dK758nJaWhuo1OkGlktZEpWpVnXHk8Hre444bvwDXbzzgPS7JOyMjQ3g8OsnkFnSrNoN0auqOhXkh3LjunuMhxTdvPmDK1GXw/uCbr1w//FAJkycORb161QEACQmJaNdhGEJDI/IVl+gGQ7kaE9uHwbW+ZtNldMx9AF0USk43v6klhBAB8Ds/iRBC9IxCyV2LOmHXBMAFANK8gsBA4QIqrB3sh63XrbDnTlHoWR+IfIe/fzD8/YNx4eLtLJ8zNTWBdbGisLa2ROHCFshpZVxCYhJCgsMRFByGhAS9Gx/Gq74Mbz3Exsbj3PmbvMcNC4vE4KHTccB9FWxtrfMU4+Chc3rXqDY3L4i5s8cxzzNn3mpqVOdSTEwcHj58ikaNaufqdVIeA960SV0sWzYNRS0VuX6tj48/hg//Wev2cedGRGQUBg+Zjn17fke5cprd5DUyMsSsmWPQoH4NzJz9e7bjXbXZ9h1H4NqzveijuC0tC2Pv7hUY77ZQp27155WX13uo1eovu3wNDQ1RvHgxyR0INGV0I7ZiRQdqVktMamoa3r7zQbWqzrzH1pWd1Z/FxMbh8JHzGD7M9ZvPcXa2x8kTm3Hlyl0cO34Jj/56pvH3yAUKmKFFiwbo3rU1GjaslSnvL8u3UKOaAACKWaRhWZ9AfRz7DQAnAfRTKLkksQshhBBtRs1qQgjJJ4WSexp1wq4BgHMAqohdj1AMDIDRrcNRtUwiFhyzRWyiXOySiBZISkqGr18gfP0CxS5Fb5iZmaJLl1bM4p8+cxVJSclMYgcFhWLsuPk4fmyTxrtvP0tKSsbxE/ze9tYG06aOYN4Eunr1Hu7ff8I0h666fOVurprVMTFxCAiQVrMIyHijf8zofhg/blCu/24CQFBwGIbqeKP6s/DwSAwe+hPc967M1aSI5s3r49TJLfjpp1/g8fgFwwqFlZiYhFVrdmL5sp/ELgUFCpjhjy1L8NP05bh0+Y7Y5YgqNjYefn5Bmf6MOtiXkVyz2ozRruFKlXRz/L62e/3Km0mzOj4+gfeYYrt1+1GOzWoAMDY2QqdOLdCpUwv4+wfjxMnLePr0FQICQxAUFPplTUORIoVha1sM5cqVRutWDdGsab0sN9xv3PwT8xesRVgYXSIlQB2HBCzuFQhFQb1cv7UGwFSFkpPWKBJCCNFC1KwmhBAeKJQcF3XCzgXAYQDtxa5HSA2d47F3LIdZh0rgVYDu7P8iRFd06tgc5uYFmcU/dOg8s9hAxg7r06evonv3Nrl63YWLt/Tu5m+tmlXQy7UD0xxJSclYtnwL0xy67Nr1B1gwf6LG47JfvfJmXFHuFSpUAL8un46WLVzy9PrIyGgMGz4DQUGhPFcmXaGhEfhxzBwcPbwhV7vkbYpbYfeuFfj1tz90aiz46dPXMLB/N1Su7CR2KTAyMsSqlbNRpEhhHDx0VuxyRPX2nU+mZrWjYxncvechYkVZsRgJDQAVKzgwiUvy5/UbNv8Gxsfr3s3PFy/eIDU1DUZGmr3NW6qUDSa4Df7ysVqtRuSnaBQsYJbj37OoqBgsXroR5xlMVSLaRyYDhjaLwIgW4cjD2UVtlwbATaHk6AcjQgjhSe6WihFCCPkmhZKLBdAZwDqxaxGabZFUbB3pC2Vd3b8hRYi26cNwBLjH4xd4780xi//Z2nW7c317e/+BM4yqkSZDQ0MsXjSZ+WjLzVsO6FWTkW+fPkXjL49nGj9faiPA7e1L4+jhDXluVCcnp2DU6Nn4+NGf58qk7+NHf8z4+bdcryaQyw0wa+YYTJk8jFFlwlOr1dix84jYZXxhYCDD/HluGD9uoNiliOr9e59MHzs6lhWljpyYMRoDbmtrjcKFzZnEJnn36jX/zWqVSoXk5BTe44otKSkZL1++zfPrZTIZiloqcmxUX7p8Bx07jaBGNQGQsRpu1UB/jGqpl43qaAAdqFFNCCH8omY1IYTwSKHkVAolNxHAOAB6NQPJyFCN6V1CsNA1CGbGNAGJECmoWsWZ6c21QwLdQgsOCcfevZrfKnz+4g1evnzHsCLp6da1FeztSzPNwXEB2LnrKNMc+uDKlXsaP/eVhJrVrVs1xNHDGzTevZydJUs3wtMz72+ma7vrNx5g85YDeXrtqJF9sHTJVI1v5UvdnbseSE1Ny/L4nr0nRKgmw/hxAzFvrlueRtvrgvfevpk+dnS0E6mSb2N1sxoAKlWkUeBS8+bNx1wf8Pme+ATdu1X92ZP/vWQSNyLiEyZMWoxJk5foxfoO8n2VSiVhz1gODcrHi12KGD4AaKBQclfFLoQQQnSNbvykSwghEqNQcpsAdEDGiUu90rZ6DHaO5mBXTPdOrBOibfr0YXerOiIyCleuat50yy/3A6c1fu4BPbtVLZfLMfrHfszzLF66MdvmEsmdK1fvIT1dszffvbyk0aye4DYY69bOQ8GCZnmOceLkZRw9dpHHqrTTho17cedu3kYr91C2xYZ1C5g27IQSF5eAR4+eZnn8/PmbWLhovcZ/R/jWr29nrPx9lsajdHXJ+3c+mT52dJBes5rl9JAKFWkUuNQkJCTCzy+I15i6OAL8s7dvP/Ie88zZ6+jQaQSuXLnLe2yinXrWi8IfI31ho0gVuxQx3ANQT6HkXoldCCGE6CJqVhNCCCMKJXcFgAsA/n9qlLhy1inYPYZDq6r6tS+WECmxMC+Ejh2aMYt//PglQRuXoaEReP/++yPHP32KxoWLt9gXJCHdurZCqVI2THNcu/4A9+49ZppDX0REfMKT/3l+93lJScn46OMnQEU5mz1rLMaO6Z+vJtHrNx+waPEGHqvSXunpasyc9Tuio/P2PVLz5vWxY/svsDAvxHNlwrt+488sjzk6lsXBQ2cxcfJi0Ub1tm/XFH9sWYICBfJ+OEMbffjoB5Xq3+lIBQuawdbWWsSKsoqKimEWu2oVZ2axSd55f3XjP79i8vi1VxsYGsp5ixUSEo7RY+di+oxf8/zvFdEtZsbpWNwrENM6h8BILs6BMpHtA9BSoeTCxS6EEEJ0FTWrCSGEIYWS8wJQD8B9sWsRmplxOpb0DsTUTqH6+sMMIaLq2rUVs9t36elqHDl6gUnsnNx/8OS7zzl2/BJSUvTnpL9Qt6o3bNjLPIc+uavBzdo3bz9mahyJYe6c8Rg4oFu+YsTGxmPChEW53juvyyIiPuGX5Xlfc1irZhXsd18FS8vCPFYlvOs3HmQZ8ev0z+jpq1fvYfiInxETGydGaXBpUBN7d6/Q+v/GuZGSkgo/v8BMjzlJbBT4p0/shlbVr/cD05vbJG/CwiJ5jefL801tKeHr+/5jxy+hU5eRuHXrES/xiPYrZ52CXWM4tK6mlwcX1ADmKJTcIIWSo/GBhBDCEDWrCSGEMYWSCwPQEoC72LWIwbX+J2zR3zFRhIiG5Qjwe/cfw98/mFn8b3nw4H85fj49XY1Dh88JVI00dO3SCqVL2zLNce/eY7x+84FpDn3z7r3Pd58j5r5qmUyG+fPc0L9fl3zHmjd/DXy/aoAR4NTpq7h7L2/jwAHAyakstm5ZCjMzUx6rElZoaAQ8X2beYe7o9G9z9PETT/QfMAUhIeJcYqpSpTwOuK9GiRLFRckvhndfTTBxdCwrTiHf8InhzWpLy8KoWIFGgUtNaFgEr/G+PpChS0xM8tesDgwMwbARP2PO3FWIjdXLXcQkG5/XvJXVzzVviQB6KZTcUrELIYQQfUDNakIIEYBCySUrlNxAAPOQcTJTr1QulYQ9YznUd6IfegkRQp061eBgX4ZZ/IOHzjKLnZPHT17k+Pk7d/5CQECIQNWITy6XY/TovszzbNtxmHkOfeP9/vtjTb1EalbLZDIsnD8Rfft0znes23f+wsVLt3moSjfNm782X/tTq1Qpj3Vr50Iu52/0q9D+/PPvTB9/3Rx9984HffpNgvcHfkcBa6ps2VI4dGANnJzKfve5uuDrdRuOjuy+l8gLljerAaBhw1pM45PcCw//xGs8jtPdZrWZWd6a1Wq1GgcPnUWnLqO+ezCU6A8juRrTu4RgoWsQzIzFnfQjkmAATRVK7pjYhRBCiL6gZjUhhAhIoeQWA+gDIEnsWoRWuIAKqwf5Y2TLcBjQhD1CmOKjyfQtQcFhuHPnL2bxcxIfn5jjiO/9B84IWI34unRpiTKlSzDN8cLzDR49esY0hz7yDwj67j7eV17eAlXzL5lMhkULJ6FXrw75jpWUlIzFS2hPdU6CgkKxctX2fMVo3KgOli6ewlNFwvN8+S7Tx7Y2xVCwYOZd0UFBoejXfzL+/ttLyNK+sLYuiv37VqFGjUqi5BfS+6+mPkjuZjXjZrWLS02m8Unu8T4G3Fd3m9XVqlXI9Wt8/QIxaMhPWLhoPRIS8n54iugWG0Uq/hjlC2XdKLFLEcszAHUVSi7vI3AIIYTkGjWrCSFEYAoldwRAUwD6c/3vHzIZMLx5BNYM9oeioErscgjRSUUtFWjdqiGz+KdPXxV1j25sXPYTGnz9AnHv/mOBqxHXiOG9mOfYtv0I8xz6KD1djQ8f/b75eZVKhbfvPgpYUYYF8yfAtWd7XmJt2rxflHUB2ubgoXPw8srfLfpu3VpjyqRhPFUkLE/Pt1key65BGh0di6HDZ+DmzYcCVJWVhUUh7NrxK5o1rSdKfqG89858g93RoYyk9jinpqYhLi6BWfxaNavwtveX8COM5zHgurqWwszMFPXr/aDx89PT1diz9wS6dP0RHh7PGVZGtI1L+XjsHcehUkm9u1/x2VkAjRRK7tvfqBNCCGGCmtWEECIChZL7C0BdAHr5k2Fdx3jsHeeDqmXo9DYhfOvRsx2MjAyZxT91+hqz2JqI+8YOvYOHzkGt1p8tC9WrV2Q66h0AOC4A167dY5pDn3l/NW430+e8fb9785pv/ft3Re9eHXmJ9d6bw85dNDVRE2q1GmvX7c53nFGj+qB//675L0hggYEhWW7LOjpk/7UtKSkZ4ycswNFjF4UoLQtTUxNs3LAA3bq2FiW/ED5+9Mt0IK1AATPY2lqLWFFWLG9XGxsboXbtqszik9wL43EMeHJyCoKCQnmLJyUNXWrCxMRYo+d++OCH/gMn45flW5CUlMy4MqItDAyA0a3CsXKgPyzM9PZiwSoA3RRKLk7sQgghRB9Rs5oQQkSiUHK+ABoBOC92LWKwtkjD5uF+6OvC7x4yQvSZgYEMvV35aTZl59nz1/Dx8WcWXxOx2TSrk5KScfz4JRGqEU+P7m2Z59ix8yjS0/XnAIDQctrBK/S+6jp1qmHWz6N5iaVWq7FgwVqkpaXxEk8f3L7zF54+zf+I69kzx6JVSxceKhKW58vMt6tzGj2tUqVj7rzV2LR5P+OqsieXy/HLsmkYOrSnKPlZS0lJzTIm2cnRTqRqshcYyLbZ2NCF9lZLSQqPB7eev3ijs9/XtGvb5LvPUanSsW37YXTvMUa0tQpEmiwLpWHdED8MaRYBCQ3TEFIagB8VSm6qQsnp5YJuQgiRAmpWE0KIiBRKLhZAFwBrxK5FDIZyNSZ2CMXvAwNQuIDent4lhDeNG9VByZLFmcU/ffoqs9iaUqmyfq04f+EWYmL05wC8qakJ2rdvyjRHbGw8Tp8R9xa9rvt63O5/vXol3L5qW1trrF09F3K5nJd4V6/ew+MnnrzE0idr1u7OdwwDAxl+WfYTSpe2zX9BAvL0zLy3WpPm6Lr1e7Bw0XpRGk8ymQwzfhqFaVNHCJ5bCFn3VkurWf3SK+voeD61bNGAaXySO6p0/vpGT5684C2WlFSq6IgOHZrn+Jx373zQu+8ErFy1Q/DJLUTa6jnGw308h9r27FYsSFwUgHYKJbdV7EIIIUTfUbOaEEJEplBy6QolNxnAGGSc6NQ7jZzj4D7eBzXL6e0PSITwok/vTsxip6am4cLF28zia8q6uFWWxw4cPCNCJeJp1aohzM0LMs1x+cpdejOTMW/vb48BF+pm9eexxpaWhXmJp1arRbvxqu0ePnqKR4+e5TuOuXlBrFk1h+k6CL59vbfa0amsRq87eOgsJk5eLNrXqhHDe2HZ0qmQy3XrbZV3X60ocHSQWLP65bvvPykfypQpgapVnJnmIJpL57FZ7fFYN5vVs2aNhYFB9tdh09LSsHGTO5Q9x2b5Wkv0m6FcjfFtw7BmsD8sC+nl21AA4A2gvkLJXRe7EEIIIdSsJoQQyVAouS0A2gPQy7nYxSzSsGGYH0a1DIcB/etESK7Z2lqjSZO6zOLfuv0IUVExzOJrQi43gHWxopkee/b8NfM3rqVG2a0N8xxnz9F7NqxxXGC2o7LVajVevxbmZvWSRZNRqaIjb/Fu3PwTr9984C2evlmzbhcvcSpXdsKM6aN4iSWEl1+NAbcpboVChQpo9NqrV+9hxMiZiIkVZ7qGsntbrF83X+Ndsdogy81qJ4k1q73YH+bp2DHnW6pEOHw1q1WqdJ0cfd2xQzPUrlUl2895eb1HT9fxWL9hL1JT9bYZSbJR0jIVW0f5YkDjSH0d+w0AtwDUUyi5N2IXQgghJAO1AwghREIUSu4agDoA9HJ+poEMGNY8ApuH+6J4YfqBmpDc6NO7I9PbXWckMBK6lDt4WAAAIABJREFUmJVlll/jgQP6dava1qYY6tevwTRHcEg4PDyeM81BMkba+3ABWR739w/Odjc734YO7YlOnVrwGpNuVefP33978Xbzb0D/bmjduhEvsVgLDglHRETms5o57a3+msfjF+g/YApCQsJ5rkwzLZo3wI7ty2FhXkiU/Hz7ekWBo4MdZBLqZnBcAOLi2E5jat+uyTdvqhJh8TXq3+vVOyQkJPISSyqqVCmPxYsmZ3k8JSUVq9fsgmtvNzpARrJoUy0Ge8f5oFLJJLFLEdN6AK0VSi5C7EIIIYT8i5rVhBAiMQol5w2gAYDjYtcilup2iXAf74OmFfVnBy0h+WFqasJ0BHhUVAxu3X7ELL6mitsUy/Txp0/RuHhJ/NHkQuratTXzN9DPnbshyh5YfeSdzd5qIUaA29uXxpRJw3iNeev2I72bcsDC4SPneYu1bMlUlCplw1s8lt68/ZjpY032Vv/Xu3c+6NNvErw/fHsXPEu1a1XBvr2/o1gxS1Hy8+njRz+oVKovH5uZmaJECWsRK8pMrVbjFeOvk8WLW6FWrapMcxDN8HWz+rGHbo0At7Mria1blqJAAbNMjz97/hrKHmPxx9aDmf4eE2JmnI45ymAs6hWEgib8jdfXMskAhiqU3ASFkqPbEYQQIjHUrCaEEAlSKLk4AK4A5gLQy46BuZkKv/YPwE+dQ2BsqJf/CQjRmLJ7GxQubM4s/oWLtyUxPtD2q2b10WMXkZKSKlI14ujcmd+bsNk5e+4G8xwkw/v3WfdWezEecSuTybBo4WTedxpv2uTOazx9deXKXXz6FM1LLHPzgli0cBIvsVj7+uCGQx72JAcFhaJf/8l4+lScUb/OzvY4uH8NypQpIUp+vqSmpoHjAjM95pSLm+5C8BTgYEwnGgUuCYaGcl7i3Lj1kJc4UmBtXRQ7ty+HpWXhL48lJSXj1xVb0bffRLz3zvq9BdFv5W2TsXssh041+fn+QksFAGiiUHK7xS6EEEJI9qhZTQghEqVQcmqFklsCoAsAcRfFiqhHvSjsHM2hbLEUsUshRJIMDGQYMrgH0xynT19lGl9TFSrYf/n/6elqHDrM3w1EbWBrUwwO9mWY5nj79iPe0MhIwXhn84Yy6xuDrq7tv7nfMq88PJ7j+Qta+ceHlJRUnDx1hbd4Lg1qokvnlrzFY+XdV3uSc3uz+rPo6FgMGTYDN2+K05gqVcoGBw+sQaVK/O2CF0OWvdV5/P1g5aUX+2Z12zaNIZfz0ygleadQWOQ7Rnh4JJ480Y2b1RUrOODwwbUoWbL4l8ceP/FE1+6jsWvXMZqMQ7Jwrf8JO37kYGel1++nPABQW6Hk/hK7EEIIId9GzWpCCJE4hZI7B6AuAL19F9jRJuMkcJdaen0SmJBstWjegOktLh8ffzx7/ppZ/NyoWaPyl/9/+/YjBAaGiFiN8Bo0qMk8B92qFtbXu2EBwOuVN7N8VlaWmDZ1BO9xjx67yHtMfXb4yAWo1fw1HH6eMZrp9A0+fD1lID/N0aSkZIyfsADHjl/Kb1l5UtRSgX17VqJeveqi5OfDOx5/P1j4669nvP4dyY5CYYHGjWozzUG+j49m9eUr93Siidu2TWMcPLAGtrYZY/kTE5OweOlGDBw0FRwXIHJ1RGoKF1BhxYAATO0UCiP9nlS3DUBzhZILFrsQQgghOaNmNSGEaAGFknuDjIb1ObFrEYupUTpmdQ/G4l6B+rxjiZAshgzpyTT+qdPXmMbXlFwuR7VqFb58vP/gGRGrEUdDF/bN6suX7zLPQf7l4+MPlerff9PCwyMRHh7JLN/cOeNgYV6I15ixsfG4cvUerzH1HccF4NFfz3iLZ2lZGNN/GsVbPBa+blYXL24Fc/OCeY6nUqVjztxV2LzlQH5Ly5OCBc2w7Y9laNOmsSj58yvL4YE8jGVnKTQ0As+evWKep3evjsxzkJzx0ay+dOk2D5WIRyaTwW38IKxZPQempiYAgD8f/o3OXUdh//7TzA9uEO1To1wC3Mf7oHGFOLFLEVMqgDEKJTdKoeT0+lo5IYRoC2pWE0KIllAouRgAXQEshZ7usQaA1tVisXecDyqVShK7FEJEV7WKM+/jfP9LrVbjzNnrzOLnRsWKDl/eoPP1DcT9+09ErkhYMpkM9RvUYJojMDAEvn6B338i4U1KSir8/YO+fMzyVnXz5vXRlkHj7PyFm0hKSuY9rr47evQCr/F6KNuiTp1qvMbkU0xMHMLCMh/U4OM279p1u7Fo8XpRblUaGxthzao5Wtnw/Hosu6OjHWQymTjFfMNlAQ7JNG1aD6VK2TDPQ74tv83qsLBIPPmfJ0/ViKN0KVv8OKoPZDIZ4uISMG/BGgwdNgP+/nRRlGRmYACMbBmOjcP8UMwiTexyxBQCoIVCyW0RuxBCCCGao2Y1IYRoEYWSS1couTkAXAHEi12PWEpapmLrSF8MaBwJib1vRoighg5le6vaw+O5ZEZt/3cE+MFDZ/XuFolz+XIoaqlgmuPho6dM45PseX/4dxS4F6M9rCYmxpg3141JbLFGLeu6W7cfITWV3zea584eJ7mG439l3Vtdlpe4Bw6excTJi5GSkspLvNwwMJBh4YKJGDumv+C588PHJwAqlerLx6amJpl25ErBlSvsJ4EYGMjQt09n5nnItxXJZ7P68pU7Wj8C3NcvENt3HMGdux7o1HkEjhzh9zAT0Q3FC6dh83BfDG8eAQPp/lMvhMfI2E9NY38IIUTLULOaEEK0kELJHQdQH8AHsWsRi6FcjfFtw7BmsD8sC+n1qWGip8qUKYG2bRoxzSGVEeAAULNmRrM6KSkZx09cFrka4bm41GKe4+FDalaL4b/jdlndrFZ2bwtbm2K8x3379iM8Pd/yHpcA8fGJeMTzAZLy5cuhXdsmvMbkE597q7929eo9DB/xM2JixRmJOsFtsOQPC/xXWloafL7agSu1vdUBASHw8nrPPE/PHu2+THYhwrOyKpKv1x8/rhvfM67fsBejfpyN4JBwsUshEtSsUhzcx/ugul2i2KWIbS+Axgol5y92IYQQQnKPmtWEEKKlFErOE0AdAFfFrkVM9Rzj4T6eQ11Hvb1oTvTUzBmjIZfLmcVPSkrG5St3mMXPreLWVgCAc+dvIiZG//avCbGvmm5Wi+PDB78v///VK/4bL3K5HMOHufIeF6Bb1azduPkn7zHHjx8IA4leuWK9J9nj8QsMGDgVoaERvMbVVP/+XfH7ipkwNDQUJX9uff37wddNdz5dFuB2deHC5ujYoRnzPCR79vZl8vzax0888eo1u/UaQlKp0sUugUiQsaEaP3UOwfJ+ATA3U33/BbpLBWCyQskNVig52hdHCCFaiprVhBCixRRKLhJAewArxa5FTJaF0rB2sD8mdgiFsaF2j3kjRBONGtVG8+b1mea4du0+4uOlczq//8DJGDd+AXbtOiZ2KYIzNjZCLYa7yYGMhqlYDRx9d/bcDbj2csPipRuZ7J/s0L4pk52rarUaFy7e5j0u+dfNmw95j+lgXwYdOzTnPS4fstuTzLe3bz+id9+JmQ6JCKljh2b4Y/NimJmZipI/N96988n0sdRuVgPAlavsm9UA0L9fV0HykKzKO5XN82v37jvJXyGESEx522TsHsuhR70osUsRWwSANgolt0bsQgghhOQPNasJIUTLKZScSqHkpgHoD0A6nSWByWRAX5dP2DPWB+Vtk8UuhxBm5HI5Zv48mnme02euM8+RG+npaly/8SDTfl994eRUlvkIUrpVLR6VSoUXnm+wf/9p3nexy2QyjBrZh9eYn3m+fIvw8EgmsUmGoOAweDG4bT9u7ADI5dJ7K8D7feav79bWRWFhXoj3PEFBoejbfxKePvXiPbYmGjashT27V0CRz128rGnDzeqPH/2z1MlCpUqOqFevOvM8JDMTE2OULl0iT68NCgrF9ev3ea6IEPEZGACDm0Zg52gO9tZ6/77HM2Tsp74hdiGEEELyT3o/oRJCCMkThZI7AKARAP3r5PxHOesU7BzNYUjTCBjQv3JEBw3o3xUO+RiJqIno6Fg8+PMJ0xxEc/blSjPPQc1q3dS8WX045eNWWk5u3XrEJC7J7MYN/keBly1bCp07teQ9bn7FxMZlmfDg6MTmNm90dCyGDJsh2p/jalWdccB9NWxtrUXJr4mvm8D29qUlOUL+6LGLguSZ6DZEkDzkXw72ZfL8Z27/gTM0OpvonJKWqfhjhC/GtA6HoVzvJ8odAeCiUHI+YhdCCCGEH/Q2PiGE6BCFkvsfgNoA9Houp6FcjdGtw/HHCF+UtEwVuxxCeFPUUoFx4wYwz/Ps+Wt6g09C8rOvURNqtRqPqFmtk34cxeZWNQDcvMX/iGqS1a3bbJqp/ft3YRI3v7LsrWY4ejopKRnj3OaLtnvd3r40Dh5Yw/tubr74cAFIS0v78rGpqQlKluR/pUB+nTh5GQkJ7IdL1axZGY0a1Waeh/wrr4etkpKSceToBX6LIURkXWtHw328D6qW0dthep+lA5ipUHK9FUouQexiCCGE8Iea1YQQomMUSi4MQCsAer+zp2qZRLiP90G3Onq/x4noAFNTE2xYv4DJSNSvPX/+mnkOojl7e7Y3q319AxEdHcs0BxFenTrVUL16RSaxQ0Mj4OXF/3hqktWrV95ISuJ/zGfVKs6o4GzPe9z8+npvNevR0ypVOubMXYXNWw4wzfMtNsWtsN99FbO/q/mRlpYGHy4g02NS3FsdGxuPU6evCZJr4oTBguQhGcqXL5en150+cw0xMXE8V0OIOCwLpeH3gQGY2S0YZsZ6f5g4AkAHhZJbLnYhhBBC+EfNakII0UEKJZemUHKTAbgC0OsOhJlxOn7uGoKVA/1hWSjt+y8gRILkcgOsWTUHNWpUEiTfs2fUrJYS1mPAX732ZhqfiKN7t9bMYrO67UuyUqlU8Hz5jklsV9cOTOLmh7d35m02Dg5sJ0t8tnbdbixavB7p6cKPVS1c2Bx7dv2GJo3rCJ77e7RhbzUAuO8/BbWa/e9d1SrOaNG8AfM8JEOdOtVy/RqVSoXde44zqIYQ4TWrFIcDE3zQyJkOXwD4C0BNhZK7LHYhhBBC2KBmNSGE6DCFkjuGjLHgnmLXIraGzvE4MMEHzSrpde+eaKlFCyejWbN6guV74flGsFwkZ3K5AezsSjLN8eoVNat1jaGhIVq1bMgsPo0AF9bz56+YxO3SuSVMTU2YxM4roW9W/9eBg2cxacoSpKQIv0LG1NQEmzYuROdOLQTPnRMhx7Lnx4cPfvjzz78FyTVhwmDIZNLb3a1rLMwLoXIlp1y/7vCRC/j40Z9BRYQIp6BJOuYqg7G8XwAUBVRilyMFGwA0Vig53+8+kxBCiNaiZjUhhOg4hZJ7C6AegH1i1yI2RQEVlvcLxNwewShoovcjtIgWKFDADIsWTEIPZVvBcvr6BiIqKkawfCRnJUvYwNjYiGmO13SzWuc0algLFhZsVgaoVCo8fEg7zoX0lNG0C3PzgmjXrgmT2Hn1dXO0WDFLZn+Ws3Plyl0MHzkTsbHxguX8zNDQEL/9OgODBykFz/0t7975ZPpYqs1qANi776QgeSo426NTx+aC5NJn9er/ALk8d29ZxsTGYf2GvYwqIkQYNcolYL+bDzrWjBa7FCmIA9BXoeTcFEouRexiCCGEsEXNakII0QMKJZegUHKDAPwIgP/Fh1qmY41o7HfzQY1yCWKXQsg3tWnTGBfO70CvXsKOaf3w0U/QfCRnrPdVAzQGXBexbEC+efsRiYlJzOKTrJ49Y3OzGgCU3dowi50XsbHxCAkJz/SY0KOnPTyeo//AKQgNjRA0LwDIZDLM/Hk0pkwaJnju7Hx9eMC+XGkYGEjzVvGt24+Y/l35rxnTR8HcvKAgufSVS4MauX7N5i0H8OkTNfiIdjIyVMOtXRg2DvODjUL4CR8S5AWgrkLJHRK7EEIIIcKgZjUhhOgRhZLbCqAhgI9i1yI2G0UqNg7zw4R2YTAyFH4/IdFNcrkBfvt1Bnr16gBbm2J5ilG+fDn8sWUJ1q2ZC5viVjxX+H0JCdSEkpJyjJvVEZFRojRkCDvGxkZo2cKFWXyhmkHkXyEh4VkauHypVauK5JpuUhg9/fbtR/TuOxEfPohzgGvUqD5YsnhKrm+W8s2HC0BaWtqXj01NTVCqpK2IFeVsxe/bBMljZWWJSROHCpJLX7k0qJmr5/v6BcLd/RSjaghhy8kmGbvHcOjfKBISPQ8ktIPIaFTTN52EEKJHqFlNCCF6RqHkngCoBeCc2LWIzUAG9GsUid1jODjZ6P2Fc8KDxo3qoEvnlli0YBJu3tiPM6f+wNQpw9GsWT2UK1cKRkaGWV4jl8tRpUp5TJk0DBfP78SZU3+gaZO6IlSfgW5MSot9ObbN6jevPzCNT4TXqGFtps3HZ8/ZjKQmOWN1SEAul6OhSy0msfPqvXfmZrWTkzijp4OCQtFvwGQ8feolSv6ePdph7Zp5MDExFiU/kDH2/+v9v1IeBf74iSdu3XokSK6+fTqjSpXyguTSNyVKFIedXclcvWbFim1ITU37/hMJkRADGTCwSSR2juHgUJzejwCQAmCcQsn1Uyg54fdxEEIIEVXWd0wJIYToPIWS+xR1wq4LgJ8BLAYgF7kkUTkUT8bOMRy2XbeC+11LpNNFa5JH6enpeO/NwdEh443c8uXLoXz5chiJ3v98Xo2goFCEhUWgcGELFC2qgLl5Qchk0jlCn5iYKHYJ5D9YjwF/81bvB23onPbtmzKNTzerxfH2nQ/atGnMJHbTJnVx6fIdJrHzIuvN6rLiFAIgKioGQ4bNwJpVc9CsWT3B87dq6YLtW5dh7Pj5ouzRBjIODzg5lf3ysaOTHW7c/FOUWjSxcvUONGlSl/m4cgMDGRbMm4BefdyQTj888Kpd29ytsvDweI6r1+4zqoYQNkoUScX8nkGobkc/e/3DF4CrQsn9JXYhhBBCxEE3qwkhRE8plJxaoeR+AdAaQIjY9YjNSK7G2DZh2DLCFyUtaUcUyZs7dz3QqfNIDBw0FefP38xyw8PAQIaSJYvjhx8qoVy5UrCwKCSpRjVAY8ClpnQptuNWAwP1/su/TpHJZEwnM8TExMHHJ4BZfPJtHMfuv3vjxrUl9W/Ru6+b1Q5lRKokQ1JSMsa5zcfxE5dFyV+nTjXs27sSVlaWouT/+vCA0DvEc+vdOx+cPn1VkFxVqpRH3z6dBcmlT7p0aanxc1NSUrF46UaG1RDCvy61ouE+3oca1f+6CKAGNaoJIUS/UbOaEEL0nELJ3QRQA8BdsWuRgmp2iXAf7wPX+p8gofdtiZbxePwCU3/6BU2b98XKVTvg7x8sdkkaMzKkwTtSYmpqwjR+UFAo0/hEWGXKlICFRSFm8Z8/fw21mm4QioFls9rKyhIVKzowi59b3l+NAbeyskThwuYiVZNBpUrH7DkrseWPA6Lkr+Bsj4P7V6NM6RKC585yeEDCY8A/W712F2Ji4wTJNXXK8FyPrCbf5uRUFhWc7TV+/u8rt+MtTYkhWsLaIg2rBvljVvdgFDBJF7scKUgHMA9AR4WSixS7GEIIIeKiZjUhhBAolFwQgBYAfhe7FikwM07H1E6h2DzcF6WKpohdDtFikZHR2Lb9MNq0G4yRo2bjxs0/oVJJ+42JUqXZ3uQluZPdnnM+BVKzWqdUrerMND7tqxaPD8NmNQDUr1eDafzciI2NR0hIeKbHnCTSIF2zdjcWL9kgytjn0qVtcfDAalSsIOzBgvfvfTJ9bF+uNPMR2/kVGhqBpUs3CZKrQAEzrF45m/m/1/qiS2fNb1XfueuBfe6nGFZDCH+61I7GgQkf4VKeVjH/IwxAW4WSW6xQcnQSkhBCCDWrCSGEZFAouTSFkvsJgBJAtNj1SMEPZROxf7wP+jb8BIm/J0ckLj1djbv3PDB23Hy0aj0QmzbvR1iYNA+PlyplI3YJ5D9Yv/kdFBTGND4RVpXK5ZnG//rGKxFOTEwcoqJimMWvJKGb1YC09lZ/bf+BM5g0ZQlSUoRfG1O0aBHs27sSdepUEywnxwVmWmtiYmKMUoxXVPDh9Jlrgu3WrlTJEdOmjhAkly6TyWTo1KmFRs+NiIzCzJkraNoHkTwbRSrWDfHHrG7BKGQq7UPLAnqAjLHf18QuhBBCiHRQs5oQQkgmCiV3EkBtAM/ErkUKTIzUmNg+FFtH+cKuGN2yJvkXFByGdev3oFmL/pgwaTH+fPi3pN5oY70jmeSOIcOx7ElJyfj0ic4m6ZKqVdk2qznfQKbxSc58fPyZxa5YyZFZ7Lz4evS0VG5Wf3blyl0MHzkTsbHC35ArVKgAdmz7Ba1bNRQkn0qlwsePfpkek/re6s/mzV+L6OhYQXINHqREs6b1BMmlq1q1dIGtTbHvPk+tVmPmzBWIiIwSoCpC8kYmA5R1o3Bwgg/qOtJt6v9YA6CZQsl4ZAwhhBCtQ81qQgghWSiU3HsADQDsFLsWqahSOhHu43wwqEkkDOhfT8IDlUqFK1fuYuiwGWjXYRh27T4u2BuqOSlUqACcnMqKXQYB20Y1QLeqdY1cboDKlZyY5vClZrWoWI4CL2tXCqamJszi59bXo6eldLP6Mw+P5+g/cApCQyMEz21sbIQ1q+fCtWd7QfJp495qAAgPj8SiJRsEy/fLsmmwti4qWD5d8+Oovho9b5/7Kdy568G4GkLyrqRlKjYO88P0LiEwM6bb1P+IBeCqUHKTFUpO+NEkhBBCJI/ebieEEJIthZJLVCi54QCGA0gUux4pMDJUY2ybMOz4kYND8WSxyyE6hOMC8Otvf6BJs774eeYKPHv2StR6WjRvIGp+koH1CPDgEGpW6xIHBzumzcZPn6JFuUVK/uXvH8wstlxugPISOqiUpTnqJM3m6Nu3H9Gn3yR8+OD3/SfzTC43wOJFkzVu8OXH1ysApHbTPSfnz9/EuXM3BMlVpEhhrF09FyYm/2fvzsOiKtswgN8zw6oCR1BRUXFBDdNMy33f0lzSTqngrqm5FYhLpplrZqamplYuuedS4l5ulVuWWpZLGsniQUFBhGFfZ+b7w/ILRGU5Z87McP+uq6tmmHneO0Rg5jnv8zqYZT1b0qrVC6hf/+nTQa7/FYbFS9aZIRFR4Wk0QL8WCdg64SYa10hTO44luQzgRUGUvlE7CBERWS42q4mI6IkEUfoSD8aCX1E7i6Xw9crAxnES3uhwH3Y6yxnfTNYvMzMLe/cdQ3//APR5dQx27jqEtDTzXyvSqVNLs69pbbRaDRZ+OAUDB7yiWINQ6WZ1SgrfRLMlDQrwJn9xcFe1+vR6ZadvPGNB51bnbY56uAsQBFeV0jxZdHQMBgyaqNqFZhMDh2P6u2Oh0WgUW+PRiweqK7aWEt57/xNcux5qlrUaNaqHxR+/C61WuT8PWzTmzQFPfcydO7EYM3amKufFEz1NVY8sfD4yEkE9YrmbOrdVAJoJovS32kGIiMiysVlNRERPJYjSNQBNAaxWO4ulsNeZMKpTHDaMlVCnEndZk/z+CgnHrNnL0aadH+bM/RQhIeFmW7tB/TqoXNnTbOtZo5Ej+6NP7y6Y+d4EvPJKJ0XWsLe3V6TuvzIy+L3LltSsWU3R+pG37ihan54uOTlF0fq1FP4aKoyUlDTcjYnLdZ8l7+bV65MwdPhUnDhxTpX1hwx+FYs+ekex4yPyjmWvUb0KdDrreTspIyMTE96ag/j4RLOs16VzK8yYPt4sa9mCJk2eQ5MXGzzxMYmJyRg5ajpi8nxfIFKbVgMMaB2PrRNuoqE3B9L9RzyAPoIoTRBEKUPtMEREZPms59UFERGpShClDEGUxgMQASSoncdS1K6YiQ1jJYzpHAd77rImBaSmpmP7jgPo/eoY+A8MxL79xxXfUaLRaDDmTeXHilqrhg19EfDWUAAPGhT793+vyDoOCu+sTk/j+0a2pHx5d0XrSwqel0wFk5ik7M7q8uUt66zd0Bs3c922xHOr/ysjIxPj35qN3cFHVFm/V8+O+Gz1HEWmfURGRuf63cPR0QFVqlSSfR0lRUfHIDBoPgwGg1nWGzjgFYwe5WeWtayZTqfDzBlPbuxnZmZh7Pj3ERYeaaZURAVTvXwW1oyOxNvd7sHRnu8F/McpAA0FUdqndhAiIrIebFYTEVGhCKK0B0BDAKfVzmIpdFoThrW/j03jJdSrwuYPKef336/hnWmL0La9Pz76eI2iY3nFV19ClSoVFatvrVxcSmPp4unQ6XQAgB07Dyq2Q1npndXpGfx+ZUvKlSuraP1b3FmtuuQkZc8MV/qCh8J6ZPS0Be+s/pfBYMCM95bg8y++UmX9Nq2bYNOGRXBzc5G1rsFgRERE7nO5LXmn++OcP38JCxZ+brb1JgYOxyu9lJm+YiuGDRVRp06Nx37cYDBi0uQFuHjxTzOmInoyrRYY0jYeW8bfRP2q3E39HwYAswB0EETpttphiIjIurBZTUREhSaI0i0AHQDMwYMXJASgZoVMrBstYULXe3Cw45XVpBy9PgkbNnyDri8Px4iR03Ds2BnZdwrZ2dlhwvjBsta0BXPnBMLL68GI9OzsHGzdtl+xtXIU3v3FMeC2pXw5ZRuN9+P1itanp1N6Z3UFC2tW5z232pqao8uWb8S8+SthNJr/98GGDX3x1bZPUNGznKx1Qx+5eKC6rPXNZdu2fdiyda9Z1tJoNPhwwWT06tnRLOtZm8qVPZ/6u+a8+Stx/PuzZkpE9HS1PDOx/k0J4166B3u+5v+vSADtBVGaK4gSD+0mIqJCY7OaiIiKRBAlgyBKswF0BMCrZv+h1QKD2sRjy4SbaFCNV1mTskwmE86evYi3AuaiQ6dB+HTl5kfO+CyOPr27oEuX1rLVs3Z9X38ZL3dr9/D2wYM/IC4uXrH1YmLiYDAo915PGseA2xSld8Xq9UmK1qenS0pS9sxqy9+5RF/VAAAgAElEQVRZXV2dIEW07av9mBg0X/GjO/JTq2Y1bN++HDVrVpWtZt4/D2u6eCCvBR9+hl1ff2uWtXQ6HT5a+A769etulvWsyfvvTYCzs9NjP75y1Rbs2HnQjImIHs9OZ8KIDvexcZwEXy/+Dp1HMIDnBVE6o3YQIiKyXmxWExFRsQiidAoPxoLzPKL/8C6XhS9GRSKoRyycHXhhMSkvNvY+Vq3eik6dB2H8hNk4c+ZXmEzFv9p/wfxJqFa1sgwJrZtPLW/MmD4u130bNwcruqbBYEBMzD3F6mdlZSlWm8zLzs5O9rG/ebFZrT6lm9WlSjk/sXFkbnl3Vru7u8Hd3U2lNEVz5OhpvDHqXSQnKzvCPT+VKpbHV1s/wXMN6spSL++fhzWMZX8ck8mE2XOWY9/+42ZZT6vVYO7sQAwf9ppZ1rMGI9/oh/btm+X7MZPJhEUfr8XKVVvMnIoof75eGfhyjITRneJgr+Nu6v9IBzBWEKXXBFFKUDsMERFZNzariYio2ARRihdEqQ+ACQB4mfE/tBqgX4sE7AyMQFtfZd9gJvqXwWDE9z+cxcjR0/FSt2FYt34XEhISi1zPxaU0li+fCScnRxlTWpeyZd2wevWcXJ+Dsz9fREhIuOJr3759V7HaSp+JTeZTvlxZaDQaRddgs1p95hjdX7as5TSDU1LScOdu7gt2atWyvgbphQuXMWjIJMTG3jf72oLgik0bP0br1i8Wu1bendU1alSFTme9bykZjSZMn7EY3x0+abY135n6JsaPG2S29SxVy5aNMTFwRL4fMxgMeHf6Yny54WszpyJ6VClHIyb2iMX6NyXUqcTjc/L4E0ATQZQ+VzsIERHZBut9ZUFERBZHEKVVAJoBuK52FktSwTUHiwZG4aOBUajgmqN2HCpBbt26g8VL1qFdhwGYPHUhfrt4tUh1fJ+phfXrPoSLS2mZE1o+R0cHrF4555Hd5Rs27DbL+lFRMYrVLskXINiacgqfV20wGJCSkqboGmQZtFplL3oorNDQm7luW+vo6ZCQcPgNCEREhPlPznF2dsLnq+eiR48Oxapz61Z0rpHmDg72qFbNuievGAxGTJ6y0KxnIr81YQjen/kW7OzszLamJalSpSI+WTIj3wsdMjIyMX7CbOzdd0yFZES5tfNNwY6ACPRvkQAt3z3P63M8aFT/qXYQIiKyHfxxS0REshJE6TKAFwGsVzuLpWnnm4KdgRHwa8kXvGReWVnZOHjwBwwcFIRevUdj21f7C914eqFxfWza8LFF7bpTmkajwUcLp6JRo3q57g8Nk3Dmp1/NkuF2lHI7q52cHBSrTebl6lZG0fr6xGRF65PlUHqHfmGFhkbmum1t51b/V3R0DPwHBuLSJfNf02lnZ4fFi6Zh0MA+Ra5hMBgRHnEr130+VrjTPS+DwYCAwLnY9tV+s605wL8XNm/8WPELjSyNh7uAz1fPy/fYisTEZAwb8Q5OnDynQjKi//N044XmT5AA4DVBlMYKopSudhgiIrItfKuciIhkJ4hSmiBKIwH4ASj6/GEb5OxgRGD3WHw5RsIzlTkxnczvxo2bmDd/Jdq088P7s5bh2rXQAj+3Xj0fbNm82Op3UhVU0MQR6Na17SP3b9y4W5bzwAtC2Z3VlnM2LVk2jgAvOSyvWX0z121r3Vn9L70+CUOHT1WlIafRaPDejHEIeHtYkWuE3riZ67Y1n1v9XwaDEfPmr8SHCz+H0Wien++NGz+LPbtXP3JBnK2qUMEDWzYvyfdr5m5MHAYOCsIff1xTIRnRA1ot4N8yATsCeITXY5wB0FAQpWC1gxARkW1is5qIiBQjiNJOAI0A/KJ2FkvzTOUMfDlGQmD3WDg7GNWOQyVQenoGdn39LcTXx6Ff/7ewZ8/RAp2H6lPLG3uDP0OfPl3MkFI9/fp1x6iR/R+5/368HvsPfG+2HFEK7qx25hhwm6H0xROJeu6sLiksr1md+5xkW2iO/jvqOHjPEVXWHztmAObODizSyPe851Zb8073/GzaHIy33p5jlvPhAaB8eXds2bQYA/x7mWU9tVSqWB5bNy9BzZpVH/nYuXOX0LffBISGSfk8k8g8fL0ysGGMhAC+Ns+PEcBcAO0FUbr1tAcTEREVFZvVRESkKEGUIgC0AbAQD17o0D+0WsCvZQJ2BvLqbVLX5SsheHfGYrRt748PF36O8PAnvw9RqpQzFi6YgiUfv4syZUqZKaX5DB7UB7PfD8j3Y199tT/XmZ1Ku31buWa1I5vVNsOk8E5Ag8GgaH2yHBbXrM7TwCpb1g0e7oJKaeRjMBgwfcYSfLFmuyrr9+vXHcs/mQkHB/tCPS/vxQPWvtM9P9//cBYDBwchJibOLOvZ2dnh/ZlvYfmymTbxtZ1XPV8fbN2y9JGpPAaDEZ+u3Izhb0zFvXvxKqWjkq6UoxETe8Ri/ZsS6nLqWX5uA+ggiNIsQZT4yyARESmKzWoiIlKcIEo5gii9C+AlANFq57E0FVx5LhZZhqSkFGzaHIzuPd/A0OFT8N3hk8jJefzXZI8eHXDowDoM8O8Fe3s7MyZVhkajwdQpozBj+rh8d5xlZmZh+44DZs0UExv3xD+D4nB1Ka1IXTI/c42lJzK31NR03Ll7L9d9PrVtp0H6ybINmDd/pdlGT/9Xly6tsfaLBYW66CzvxQM1alSFTqeTO5rq/vzzBnq/OgbHjp0x25pdX2qDQwfXoVfPjmZbU2kDB/bGju3L4eXlmev+mJg4DBs+BatWb1Xla58IANr5pmBHQAT6t0iAlu+O52cPHoz9PqV2ECIiKhn445iIiMxGEKXvATQAsFPtLJaonW8KdgZGwK8lXzCT+s6du4SJQR+gXYeB+GTZBkRH5392sqdnObw/8y0cPbwR/fp1h52ddTat7e3tsPjjdzFieN/HPmbf/uOIj080YyrAaDQpdm51lSoVFalL5mcC3+wneSQlWd7I97znVvvUsp1mNQBs+2o/JgbNN+vUjn81a9YQmzctLvCO3lu3opGZmfXwtr29Hby9Kz/hGdZLr0/CWwFz8d7MpUhLSzfLmoLgio8XTcNnq+aiQgUPs6ypBFfXMvh0xSzMnDH+kd37J06eQx9xLC78ekWldFTSebrxQvGnSAYwQhAlURAljj0gIiKz4VvhRERkVoIoxQui5AdgIAC92nksjbODEYHdY/HlGAnPcBQZWYD79xPwxZrt6PzSEIwZOxMnTp7LdxdMpUoVMHd2II58twGvv9bNqnZaCYIr1q/9ED26t3/sY0wmEzZtCjZfqP84d+6SInW9vCoW6cxSsjxGA0/ZKAkcHR0UrW8ymZCYaIHN6hu2d251XkeOnsbI0dORnJxq9rXr+fpg+1fLCnQBk9FoQnhE7qNCatnYxQN5fbP7MPqIY3H5SojZ1uzQoTkOHViHfv26Q6eznrftNBoNevXsiAP71qBL51a5PpaZmYWPFn2BsePeR0KCeS/8IwIeHMHl3zIBOwJ4BNcTnAbwnCBKG9QOQkREJY/1/NZLREQ2RRClr/Bgl/X3amexRM9UzsCXYyQEdo+FswObEKQ+o9GEEyfPYczYmej80hB8sWY77t9PeORxXl6emD8vCIe//RJ9+nSx+DdZe3Rvj28PrkfTpg2f+LhTpy8gLDzSTKlyO3HynCJ17e3t4FmhnCK1ybzMveOf1CEIrorWT0pKgcECL3y4EZq3WV1dnSAKO3/+EgYNmYTY2PtmX7tatcrYvm0Z6tat+dTHloRzq/OKjIyG/4BALP3kS7PtsnZxKY25swOxf98adOrY0ixrFkfDhr7YsX05Pl40DZ6euX+3OHL0NLr3fAMbNu7msRWkCl+vDGwYIyGAr60fJwvANADtBVG6qXIWIiIqoSz73UMiIrJpgijdBtAFwEQA3Each1YL+LVMwM5AXv1NliU6OgafLNuAdh0GYmLQBzh//tGdv1WrVsLCBVPw7cH16NO7C5ycHFVI+niVKpbH55/Nw5LF0+Hu7vbUx2/Y8I0ZUuXv519+V2w8bJWqlRSpS+Z1L45TGksCpZvVlnrRQ94x4LbcHA0JCYffgEBERNw2+9rly7tj6+YlePGF+k983I28Y9lt9OKBvAwGA9as3YGuLw/H3r3HzNZ0rVWzGlatnI3t25bhhcZP/rNRg4+PNxYvmoYdXy1Dw+eeyfWxv0LCMWTYFAQEzlPsSBOiJynlaMTEHrFY/6aEupxa9jhXATQVROkjQZTYySciItWwWU1ERKoSRMkkiNIyAC8A+F3tPJaoguuDc7UWDYxCRcH85xkSPU5OTg6+O3wSQ4ZNQfeeb2Dzlj1ISs59YYW3txcWfjgFP//0NZZ98h5e7tYOzs5OKiUGdDodBg7sjYMH1qF9u2YFes5fIeH45dwfCid7vPT0DFy4cFmR2lWrsFltC5KSUlQ575bMSxBcFK1vqaN58061EARXeHiUVSmN8qKjY+A/MBCXLl03+9ouLqWxft1CdOzQ4rGPyTuW3ZYvHsjPvXvxmDb9Y/Tr/zZ+//2a2dZt1Kgetm1divVrP0SHDs1VPcZDo9GgTesmWL/2QxzcvxY9e3aERvP/PAkJiZg1eznE18bme0EjkTl0eDYZOwIi0L9FArR89zs/JgBLAbwoiBL/ohIRker445qIiCyCIErXADQDsACAQeU4Fqmtbwp2BkTgjQ734WDHEXpkWcLDb2HBh5+hbTt/TJ+xBFeu5j7b0dnZCd26tsUnS2fg55++xqcrZqFnz44oXdrZLPmcnBwxeFAfHD+6CTNnjC/Uuhs37lYwWcEoNQrc27uyInXJ/OIU3F1dqpR5/p7Skwluyu6sTtBbZrM6NTUdd+7E5rrP1huken0Shg6fqtj3/idxdHTApytm4TWxa74fzzsGvHr1KtDpdOaIZlGuXA2B/8BABE36AH//HWG2dVu1egGfrZqL40c3Y/QoP5Qt+/TpMHLx8CiLAf69cGD/Gqxd8wFatXoh18czMjKxcVMwunYbjp27DsFo5OsVMr/q5bPw6fBb+NA/GhVcc9SOY6luAegkiNIkQZQy1Q5DREQEABqeF0NERJZGH+zdEsBmALXUzmKpohPssezbCjh1vYzaUYgeq149H/j79ULPHh0eu5s6KysbZ376FUeOnMYPP/6M5ORUWTPUrVsTL3drC7/+PYs0Qjc29j46dh6MnBx13+yqVq0yjh7eKHvds2cvYsTIabLXJfPbuWPFIyNY5XL79l10fmmIIrWp4Pr364E5swMUq79h4258tOgLxeoXx5ovPkDbNk0e3p7/wWps3bZXxUTmodPpMG9uIMRX828cK23J0vVYu25nrvu0Wg0u/ro/1/EePXqOfGQHfEnTtk0TjBrZH02aPGfWdf/9PerEiXP48cQvuHdP3guXKnqWQ5curfHSS23wQuP6+e7ovncvHlu37cOOnQeRmJgs6/pEBVXK0YiRHe6jX4sE2On4XvcTbAUwQRAly7xCjYiISiw7tQMQERHlJYjSWX2w9/N4MJZqlNp5LFHlstlYNDAKv9wojaWHKiAyzkHtSESPuHYtFDPf/wQfLfoCvXt3gX//nvDJsxvOwcEeHTu0QMcOLZCdnYOrV/+GJEXhphSFyMh//x2NlJS0Aq3p4VEWdWpXR9s2TdC5cytULeaZzFu/2qd6oxoAIiOjcfPmbVSvXkXWus899wy0Wg13P9kAuRsU/+XqxgujLIHSZ1aH/B2uaP3iCA29matZ7eNTTcU05mMwGDB9xhLcuxePN0f7m339SUFvwN1dwKKP1zw8o9loNCE84hbq+fo8fJyPj3eJb1afOn0Bp05fwHMN6mLkG/3QuXNrs4zq/u/vUSaTCX/+eQMnT53HtWuh+PtGBG7fvlvg87Xt7OxQp051NKhfFw0a1EWD+nVQp06NXCO+/+v6X2HYuHE3vv3uBLKz1f9diUqul59PwoRu9+BRhl+HTxAPYIwgSl+rHYSIiCg/bFYTEZFFEkQpBcBofbD3AQDrAFRQOZJFal47FdveuontP5XFhhMeSM/iCR9keVJS0rBt2z5s27YPL75QH379e6Jr17awt8/9q6i9vR0aNaqHRo3qPVLjfrwekVI0pMgo3L17DzqdDg4O9nB0dICTkyOqVa0MHx9vuLrK11RLT8/Ajh0HZatXXCdPnZe9WV2mTCnUrl0DISGW26SiggkPiwQ6tVSktkuZ0ryowQJUqOChaH1zjjIurNDQ3I1QH5/q6gRRySfLNiD2XjxmvDvO7GcVDx/2Gtzd3TB9xhIYDA9O6gkNlR5pVh85etqsuSzV5SsheDtwHry9vTBi+Ot4+eV2cHUxzwU/Go0G9evXQf36dR7el56egRuhEu7ciUV6WgbS0jOQkZGBrKxsuLm5wMNdgEe5sijnURaVKlWAg4P9E9cwGk04efIcNm7ejXPneMwtqatOpUxM7hmD57zT1Y5i6Y4CGC6IUrTaQYiIiB6HzWoiIrJogigd0Ad71wewFkBvtfNYInudCUPaxuPl55Ow4nAFHLvsonYkosf69ber+PW3q1iw8DO8JnZDv77dC7T72cNdgIe7kG8jWynBe44iKSnFbOs9zcmT5zF0iCh73UbP12Oz2gZc/ytMsdoajQYuLmU43lVl1b29FKttMBgRFma5O2NDQ2/mum3rZ1bnZ9u2fbgfl4BFH73z1Iai3Hq/0hmC4IqAwHnIyMh85NzqvFNTCJCkKMyavRzzP1iFVi1fwMsvt0PHDi3g4lLarDmcnZ3wXIO6eK5B3SLXyMnJwS+//IGjx8/g++NncT9eL2NCosJzdTZgTJc49Gmih5mv37E26QCmAlgliBKvOCQiIovGZjUREVk8QZTuAeijD/YeAWAZAHZj81HeNQfz+kVDbFIKiw9WQFiM49OfRKSS+PhErF23E+vW70LrVi/Cz68H2rdrDp3OMqYDGI0mbNocrHaMXC78ehlJSSmy7h4HgEaN6mHHTsvZQU5Fo2SzGgDc3FzYrFaZt4LN6sjIaGRmZilWv7hCwyJhMpkejiN2c3NBuXLuiItTbvy9JTp85BTiExKx6tPZZm96tmvbFBvWf4Q3x76HG49cPFDdrFmsSXZ2Dk6cPIcTJ8/BwcEerVu9+LBxXbq0s9rxHisjIxM/nf0NR4+ewY8//oKkZMu5eI9KLq0GeOVFPcZ2iYNbKYPacSzdrwAGCaIUonYQIiKigmCzmoiIrIYgSl/qg71/BLAZQGu181iqRjXSsGX8TXxzrizWfF8OKRmW0fwjyo/JZMLpMxdw+swFVPQsh759u6Pv6y8rPu72aX748WdERlrWpLzs7Bxs2boX48cNkrXuC43ry1qP1BEZGYX09Aw4OzspUr+s4GpxfydKEnt7O1Su7KlYfUs+rxoA0tLScedObK7PQW0f7xLXrAaA8+cvYdCQSVi3ZgHKl3c369qNGtXDV1s/wZy5K3LdX726F+zs7JCTw/NinyQrKxs//PgzfvjxZzg6OqDR8/XQsKEvnm/oi4YNfeHu7qZattTUdFy9+jeuXA3BH39cw09nLyI9PUO1PER51a+ajsm9YvFMZX5dPoUBwAIAcwVR4jdlIiKyGhqTiVNAiIjIuuiDvbUApgCYC8BB5TgWLSFVh1VHyuPQ727gj3yyFjqdDh07toC/X0+0aN7o4U46cxo0OAi//nbV7Os+jZubC378fitKlZJ3N5b4+jhcuxYqa00yvx1fLcPzzyszKn/y1IU4ePAHRWrT09WqWQ2HDq5TrP5Hi77Aho27Fasvhy8+n492bZs+vP3BgtXYsnWvionUVbmyJ9av/RA1alQx+9p37t5DpYrlc93Xs9cohIZJj3kGFUTVqpX+aV4/gwYNnkGVKhXhXtZN9t+D0tMzEBYWictXQnDlagiuXA5BeEQkjEa+WCDL414mB+NfikP3RolQ4SWBtQkFMFgQpV/UDkJERFRY3FlNRERWRxAlI4CP9MHe3wLYAOAFlSNZrLKlDXhPvItXm+qx+IAnrkcps+OOSE4GgwHHjp3BsWNn4O3tBb9+PfDqqy9BEFzNsv6VqyEW2agGgMTEZOzYeRAjhveVtW73l9uzWW0Drv8VplizukZ18zfE6P+UHAEOAKfP/KpofTmEhUm5mtUl/Zzk6OgY+A8MxBefz0fD554x69p5G9XAgz8PNquL59atO7h1606uC4McHOxR0bM8KlYqj4qe5VCxUnlUqlge5TzKQmengwaaB81sDaDRaP7558Eu7tjY+4iJuY+Y2DjExMQh9p//Tk5OVfH/kqhgdFoT+jbXY2THOJRxMqodx9IZAXwKYLogSmlqhyEiIioKNquJiMhqCaJ0RR/s3QwPdlnPBsBDmh/j2SoZWD9GwoHf3PDZ0fLQp+nUjkRUIJIUhY8+XoNlKzaiW9e28PfrqVgz7l8bLXx34YaNuzFwQG84Oso3WKL7y+2wZOl6cOqSdfv1t6vw9+ulSO0aNaoqUpcKprqCFwvcjYlDaKjlNxlv5MlY0pvVAKDXJ2HosClYvmxmrka+Gnx8vIEjqkawSVlZ2Yi8FY3IWzyGgUqOF2qmYVLPWNSskKl2FGvwN4ARgij9pHYQIiKi4uAhlkREZNUEUTIIorQQwPMAflY7jyXTaoDeLybi64kReL2ZHlr+FkBWJDMzC/v2H4ffgED0fnUMduw8iNTUdNnXuXMnFoePnJa9rpzu3YtH8B55OwKVK3uiYUNfWWuS+Z09e1GxMa5qjBqm/3vmmZqK1T5jBbuqASD0Ru5mdW2f6uoEsTAZGZkYN34W9uw5qmoOXjxARMVVwTUH8/tHY9WIW2xUP50BwMcAGrJRTUREtoBvUxMRkU0QROkvAK0BTAIgfwfLhrg4GzC5Vwy2jL+Jpj4cA0jWJyQkHLPnrEDb9n6YPWcF/goJl6325q17YTAYZKunlHXrd8mes0f39rLWI/NLSEjEn9f+VqR2dW8vVc6PpwcaN3pWsdqnT19QrLacwsIjc01/cHUtg/Ll3VVMZDkMBgPenbEYa9bsUC0Dm9VEVFTODkaM7BiHnYER6NwgWe041uBPAC0FUZoqiFKG2mGIiIjkwGY1ERHZDEGUjIIoLQXwHIBTauexdLU8M7Fi2G18MuQ2alTIUjsOUaGlpqZjx86D6PPqGPgNCMS+/ceRmVn0r+XU1HR8/fW3MiZUTlRUDA4c+OHpDyyEnj06wMmJpylYuzNnflOkrrOzEyp6llOkNj1Z+fLuqFKloiK1DQYjfv75d0Vqyy0tLR137sTmuo+7q3NbuuxLzPtglWITFp6kurcX7Ox40hwRFZxWA/Rs/GDy18iO9+HswLOpnyIHwHwAjQVROq92GCIiIjmxWU1ERDZHEKVQAO0BTACQom4ay9eiTiq2TYjA1FdiULa05e8oJcrPH39cwzvTFqFte3989PEaSFJUoWt8/c13SElJUyCdMtas2yFrQ6JsWTf069tdtnoEzJ8XhD69u8DBwd5sa54+o9wu2bp1lRtFTY/XSMFd1efO/4GkZOv5VYnnVj/dtm37EDTpA2RlZZt1XTs7O1Sv7mXWNYnIer1YMw0bx93Ee+JdlHPJUTuONfgDQFNBlGYKosQrzYmIyOawWU1ERDZJECWTIEqrADQAcFztPJZOqwXEpnrsDgrH0Hb34WBn/h05RHJITEzGhg3foFv3ERjxxjQcPXq6QOOyDQYjNm/ZY4aE8gkPv4Xvvjsha80RI/pyZ5xMmjR5Dq+/1g0LP5yCLl1am23dS5euK9Z8VHIUNT2ekp93tc85LqxQNqsL5PCRUxg5errZL8DiTnciehrv8llYPDgKK0fcQp1KPJe6ALIAvI8HjWrrGIVCRERUBGxWExGRTRNE6aYgSl0AjAaQpHYeS1fK0YixXeKwKzACXRsmgceTkrUymUw4+/NFvB04D+07DsSKTzfhbkzcYx9/9NhpREfHmDGhPOYvWI179+Jlq1fRsxx6v9JJtnol2cg3+gEA9PokHDt2xmzrGgxGHD/+kyK1G79QX5G69GSNGyvTrE5JScMxhb5WlHIj9Gau2z612Kx+nPPnL2HQ4CBZf0Y8DS8eIKLHEUoZMLlXDL566yZa17WeiR4quwDgBUGU5gmiZN5xGURERGbGZjUREZUIgiitBfAsAOs4kFZlFYVszOl7B+vHSGjona52HKJiuXcvHqs/24ZOnQdh/ITZOH3mAkym3NMDNm7crVK64klISMQ70xY98v9THKNH+UGr5ZUqxVG7dnW0bdMEALB333Gzj+PdvfuIInUb1K8De3vuvDcnZ2cn1POtpUjt7w6fREaGde1qe2RndW02R5/kr5Bw+A0IQETEbbOsx2Y1EeVlb2fC4Dbx+CYoHK8300On5QSvAsgA8A6AFoIoXVU7DBERkTmwWU1ERCWGIEq3BVHqAWAogAS181iDel4Z+GJUJD70j4aXOy/mJutmMBjx/Q9nMWr0DLzUbRjWrtuJ+PhEXLz4Jy5d/kvteEV29ueLsjbbvb290Lt3F9nqlUQj3+gHzT+jKXZ9fcjs6/928aoizSlHRwfUr19H9rr0eG3aNFFsNP+evdY1AhwAwsIic12c4+pSBhUqeKiYyPJFRcVgwKCJZvk5x2Y1Ef1X5wbJ2BUQgfFd76GMk1HtONbiLIDnBVFaJIjS088yIiIishFsVhMRUYkjiNJmAPUA7FU7i7Xo8GwydgREIKB7LFyc+ZqZrN+tW3ewZOl6tOvgj0mTF6gdp9iWLvsS166HylZv6uRREARX2eqVJJUqlkeP7u0BABd+vYLw8Fuq5Ajeo8zu6hcacxS4Ob3UuZUidSUpChcv/qlIbSWlp2cgOjo2131skD5dQkIihg6bgpOnziu6TnVvL05fICI0qJaOdW9GYn7/aFQqywueCygNwEQAbQRRClE7DBERkbmxWU1ERCWSIEp3BVF6FYA/gMcfZEsP2etM8G+ZgN1BEejfIgF2Oo5wI+uXnZ2DO5z9IwEAACAASURBVHfvqR2j2LKzczB5yoeyjfQtW9YNUyaPkqVWSTNyZP+HO2F37TL/rup/7dl7DAaD/BcXNWnynOw1KX92dnZo166ZIrW3bN2nSF1zyHtudW2f6qrksDYZGZkYN34W9uxRbke9TqdD9epVFKtPRJatctlsfNA/GmtHR6J+VR4lVQgnATwniNIyQZS4BZ2IiEokNquJiKhEE0RpBx7sst6ldhZr4epswMQesdj+9k20r5eidhwi+kd4+C18uPBz2eqJr76EJi82kK1eSeDj4w2//j0AAHp9Eo4cPa1alri4eEV2UbZo3ghlypSSvS49qnnz5+HiUlr2unFx8fj6m29lr2suj5xbzZ3VBWYwGPDujMVYs2aHYmvU5p8HUYlTxsmIt7rdw86ACHRqkKx2HGuSAmA8gA6CKIWpHYaIiEhNbFYTEVGJJ4jSPUGU+gPoDUCdea1WqKpHFhYOiMJnIyPh65WhdhwiArBz1yEc//6sLLU0Gg1mzw6Ao6ODLPVKghnTx0Gn0wEAtm7bh6wsdUdffvnl17LXdHCwR8cOLWSvS4/qotAI8PVffo3MzCxFaptDaFjuZjWbo4W3dNmXmP/BahiN8k/J8eFOd6ISQ6c1oW/zBOwOCsfA1vGwt+PkrUI4AOBZQZRWC6LETxwREZV4bFYTERH9QxCl/Xiwy/oTADyYuYAaVU/Hl2MkzOl7B17uPJOMSG3vzVyKqKgYWWrVqlkNs99/W5Zatq5L51Zo0bwRgAfnw27Y+I3KiYBff7uKCxcuy163W7e2stek3LRaDTp1lP+igPj4RGzfcVD2uuaUd2d1rVpsVhfF1m17ETTpA9kvqvGpVU3WekRkeTQaoFP9ZGx/+yYm9YyFWym+dC6EKACvCaL0iiBKkWqHISIishRsVhMREf2HIEopgigFAWgK4De181gLjQbo2jAJOwMiMPWVGJRzyVE7ElGJpdcnYdCQSbh1644s9V599SX4+/WSpZatcnCwxztT33x4e83aHUhNtYyzGld/tk32mq1bvYjSpZ1lr0v/17ZNU5Qr5y573Y2bdst2tr1awsIiYTL9fxOai0tpeHqWUzGR9Tp85BRGvTkdKSlpstXkzmoi29bMJxUbxkr4wC8a1cpZ75QOFRgBrARQTxClYLXDEBERWRo2q4mIiPIhiNJFAM0ABOLBWVJUAHY6E8SmenwTFIFxL92Di5NR7UhEJdKdO7EYMnQyIm9Fy1Jv+rtj0bChryy1bNGI4X1RpUpFAMDdmDh8tf2Ayon+7+dffscff1yTtSZHgSvPz6+n7DX1+iRs+2qf7HXNLT0945HpEbVrV1cnjA04d+4SBg0Owr178bLU8/auDHt7O1lqEZHlqF81HavfuIXlw27jmco8AqqQ/gDQQhCltwRRSlI7DBERkSVis5qIiOgxBFEyCKK0HIAvAOt/d9eMnOyNGNI2HsGTwjGkbTyc7Nm0JjK3O3fvYfCQyZCkqGLXsre3w4plM7l7MR/16vlg/LhBD2+vWrXF4s4DVmJ3dY/uHWSvSQ94eXmibZumstf9ZNkGi9nxX1zhEbdy3a5Xz0elJLbhr5Bw+A0IwM2bt4tdS6fToUaNqjKkIiJLULNCJhYNjMK6NyPRuIZ8UxhKiFQAUwA0EUTpvNphiIiILBmb1URERE8hiNJtQZT6AHgVQPHfxStBXJwNGPfSPXwTFAGxqR52OtPTn0REsomJicPgoZMREVH8b12enuWweePHKF9e/tHE1qpUKWcsXTz94S7CmzdvI3jPEZVTPerU6Qv4/Xd5d1e3bdsUXl6estakB/r37QGtViNrzStXQ/D1N9/KWlNNeY85qF+vtkpJbEdUVAz8B07E5Sshxa5V24fniBNZu0pls/H+a3ew9a2baOvLQWNFcAjAs4IoLRZEiWdkERERPQWb1URERAUkiNJeAPUArMCDM6eogMq55GDqKzHYGRCBrg2ToJH3PXgieoLY2PsYPHQywsIji13L29sLmzZ8DA+PsjIks37vvzcB1atXeXh7/oLVMBgs88fD7LkrYDAYZKun1WowwP8V2erRA/b2dnjt9W6y1jQaTZgz91MYjbZzwdjtqLu5bj/7bB2VktiWhIREDB02BSdPFW8DIM+tJrJe7mVyMKlnLHYFRqB7oyTIfO1USXAHQD9BlHoKoiSpHYaIiMhasFlNRERUCIIoJQuiFIAH51n/rnYea+Plno05fe9g8/ibaFU3Ve04RCVGXFw8hgydgtDQ4r9nVrNmVWzauAju7m4yJLNePXt2RJ8+XR7e3rZtH86c+VXFRE8WEhKOjZuCZa3Z9/WX4eTkKGvNkq5r17bwcBdkrbnr60O4evVvWWuq7XaendVeXp5wc3NRKY1tSU/PwLjxs7B377Ei1/Dhzmoiq1PGyYgxneOwOygCfZsnwJ4TsQrLCGA1AF9BlL5WOwwREZG1YbOaiIioCARR+hVAEwCT8OAsKiqE2hUzsWTwbXwxKhINvW3j/EwiS3f/fgKGDJuMS5euF7uWTy1vbNvyCWrUqPL0B9ugZ+rWxJxZAQ9vh4ZJWLR4rYqJCubTlZsRHR0jWz1X1zJ4pVcn2eqVdFqtBmPe9Je1ZkJCIj5ZtkHWmpYg7xhwAHj2WY4Cl4vBYMC06R9jzdodRXq+Ty02q4mshaO9CYPaxCN4UjiGtb8PZwfLnBBj4S4DaCWI0nhBlBLVDkNERGSN2KwmIiIqIkGUDIIoLcWD0eAH1M5jjRp6p+OLUZFYMvg2fCpmqh2HyObFxydiwKAgrFy1pdjjqmvUqIJdOz5Fu7ZNZUpnHWrUqIL16xeidGlnAEB2dg6mTFmIzMwslZM9XUZGJubOWylrzUEDe8taryTr2aOj7E2+ufNWIjExWdaaliDvGHAAqM9R4LJb+smXmP/B6kKPkK9WrTIcHOwVSkVEctBpTXi1iR67g8Ixoes9uDrLd1RICZIG4B0ALwii9IvaYYiIiKwZm9VERETFJIhSpCBKrwB4DUC02nmsUau6qdgy/ibm9L0DL/dsteMQ2TSDwYCVq7Zg4OCgfHcnFoaLS2l8tnoeRo3sL1M6y+bl5YkNXy7KNaZ52fINuP5XmIqpCufEyXP47vBJ2erVqVMDrVu/KFu9kkqn02HChMGy1ty565Csf9aWJCUlDXp9Uq77uLNaGVu37cWkyQuQnZ1T4OfodFrUqFFVwVREVFQaDdDluWTsDLiJd3rHoJxLwf9uUy7fAagviNIiQZT4SSQiIiomNquJiIhkIohSMABfACvx4MwqKgSNBujaMAk7AyIw9RW+cUKktD/+uIY+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585cQMHFeocfjWoKk5BRMDJqPnBx5vr8+U7cmevXk2dVF5ejogHFjB8lWLy0tHYFB861iNH1x3LqVexR4lSoVUb68u0ppbN+5c5cwaHAQ7t2LL9Dja7NZTWQxmtdOxbo3I7F0yG3UqcSjl4rICOAzAL6CKO1UOwwREZGtYbOaiIhIAYIonQfwIoCxAAr2rh7l4mBnQv8WCQieFI4gNq2JFHXk6Gm80udNnP35YrHquLiUxuxZb2PrliWoVbOaTOnU9dJLbbBrxwpUq/b/Xa9XroZg7Pj3rboZePlKCBYvWSdbvcCAYXB0dJCtXkkydIiYa8d+cc2eswIREbdlq2epEuL1j9zXsUMLFZKUHH+FhMNvQABu3nz615ePT3XlAxHREzWvnYr1YyQsG3ob9aumqx3Hmp0F8KIgSuMEUXr0hw8REREVm2727NlqZyAiIrJJTr4TTU6+E3/NuL5sHQA3AI0B2NZ2QzPQaYFnq2bg9eZ6uJcx4MYdR6Rl8Xo7IrmlpqZh/4Hvodcn47nn6sLJybHItSpXqgC//j3h7V0ZYWHSI2fLWgOdTouJAcPx3ozxsLe3f3j/jRs3MWzEO0hOTlUxnTz+uHQdvr61UFOGs2VdXEojJSUVv/9+TYZkJUe1apWxdMl02NnZyVLvq+0HsGbtDllqWbpmzZ5H40bP5rrPzk6HAwd+UClRyZCcnIpD355A06YN4fmEiyy0Wg22bttnxmRE9K8WdVIxp+8dDGkbjwquvOC3GO4CGAcgUBClO097MBERERWdxmSyvrF1RERE1kgf7N0ID86zbql2FmuWlaPBvl8FbDrpjrhked7cJ6LcXFxK440RfTF0iAhnZ6di1TIaTfju8El89vk2hIZKMiVUVtOmDfHe9HGoU6dGrvvDwiMxbPjUAo/BtQaurmWw++tVuUacF1VSUgq6dB1a7JHyJcmmDR+jWbOGstT6/oezeDtgLgwGoyz1LN1bE4Zg/Ljc49Ozs3PQvOVrSE3lDkKlOTs7YfmymWjbpkm+HzcYjGj84itWPYGCyNq0qJOKkR3j8GyVDLWjWLtsACsAzBFEib/UEBERmQF3VhMREZmJk+/EuxnXl20AEI4HZ1qXUTmSVdJpgWerZKDvPzutQ+86Ii2TO62J5JSVlY1fzv2Bb3YfhpOTI+r51oJWW7S/ZxqNBnVqV4e/Xy88/7wvcrINiIyMtsiGWuXKnpg/LwhTJo2Eh0fZXB879O0JjB33vs01YjMzs3Dy1Hl0794epYp5YYKjowM8Pcvh2PGfZEpn215/rRuGDH5VllqXLl3H2PGzkJ1dcnbQPd/QFy1aNMp1n06nRUhIOG5YyYUx1iwnJwfffncSXpU98cwztR75uFarwZEjpxB3P0GFdEQlS4s6qZjb9w4Gt+FOahkcB9BbEKWvnHwn8mobIiIiM+HOaiIiIhXog71dAcwC8DYAbg8uhuwcDfb95obNJz0Qm8RPJZESqlathHFjBqJnz46wty/+37OkpBQcOPgD9uw9iqtX/5YhYfG80Lg++vXrjm5d2z5y7nJ2dg4WfvQ5tn21X6V05lGvng+2bFqC0qWdi11r/ITZ+P6HszKksl3lyrnj24Pr4Opa/OvWJCkKfgMCkZCQKEMy6zF0iIh3p4155P5D357ApMkLVEhUcgVNHIHRo/weuX/y1IU4eJBj2YmU0vKfndT1uJNaDhKAIEGUgtUOQkREVBKxWU1ERKQifbC3L4BPAXRSO4u1y87RYP9vbtjEpjWRYjw8ysLfryf8/XvBw12Qpebt23dx9uxFnP35In4594fZzrf29CyHl7u1Rd++3VGrZrV8HxMVFYPAifNx5WqIWTKprUXzRljzxQfFviAhLi4ePXqNsrld6HL6dPn76NKldbHr3I/Xw88/ALdulbyjNPv364E5swMeuT81NR2dugw22/cSemDwoD4YPLgPQkMl3LhxEzdCJZw/fwmxsffVjkZkc1rWScXITnGo58UmtQwyACwCsFAQJZ4hQUREpBI2q4mIiCyAPtj7NQBLAeTfMaECyzZosP9XN2w+5YGYRDatiZTg4GCP7t3bY+gQEb75jH8tKqPRhOvXQ3Hu/B/4669w3LhxE2HhkcjKyi52bVfXMmjWtCGaN2+EFs0boWbNqo99bEZGJjZs3I2163YiLa1kvW/5crd2WLJ4OrRaTbHqHDr0IyZN+VCmVLZl0MA+eG/GuGLXuR+vxxtvTMNfIeEypLI+Awf2xswZ4/P92Lav9mPe/JVmTkREpKxWdVPxRkc2qWW0Fw92U0eoHYSIiKikY7OaiIjIQuiDvUsBeBfAFACOKsexetkGDQ78s9OaTWsi5TRu/Cx6dO+Abt3ayrbb+r8MBiMiI6Nx40YEoqJjkaBPhF6fhISEJOgTEpGalg4HBwc4OtrD0cEBjo4OKF26FKpUqYgqVSqiatVKqFqlEsqXd4dG8+QGrMlkwoGDP2Dp0vW4GxMn+/+LtRg44BXMfG9Cseu8FTAXx46dkSGR7Xj++XrYunkx7OyK93Ppbkwcho+YioiI2zIlsz5z5wSiX9/u+X7MYDCgd58xCA3j2dVEZP3YpJZdCIAAQZSOqB2EiIiIHmCzmoiIyMLog71rAlgGoJfaWWzBv03rzafccVdvr3YcIpul02nRtElDdO/eHi91aQ03Nxe1IxWY0WjC2bO/YdmKjRZxhrYlGD3KD0ETRxSrRlJSCvwHBCIsPFKmVNbNw11A8O7V8PQsV6w6kZHRGDbiHURHx8iUzDp9s2sl6tev89iPnz5zAaNGzzBjIiIiebWq++BMal82qeWSAmAugGWCKBV/bA8RERHJhs1qIiIiC6UP9n4ZwHIAtdXOYgtyDBocvuSKLafdId1zUDsOkU2zs7NDyxaN0LZtEzRv3gg+tbzVjpSvqKgY7Nl7FMF7jpb4xl9+xFe7Yt7cQOh0uiLXiIqKQX//AMTFxcuYzProdFqsX7cQzZs9X6w6f/8dgREj3+XnU6fD77/th4PDky9Cmzx1IQ4e/MFMqYiIik+rBTo+m4whbe+jTqVMtePYkm0ApgqiFK12ECIiInoUm9VEREQWTB/s7QAgCMB7AEqrHMcmmEzAyetlsOWUB/687aR2HKISoXx5dzRv9jxatHhwXnSlShVUy3L/fgJ+OnsRe/cew8+//A6+Hnqytm2aYPmymXB2Lvr3yz//vIFBQyYhPb3k7gybOmUURgzvW6waly7/hVGjpyMpKUWmVNarTp0a2L/3i6c+zmAwYPKUhfju8EkzpCIiKjoHOxN6NErEoDbx8HLnpl8ZXQIwQRAlnktCRERkwdisJiIisgL6YO8qABYB8Fc7iy25GFEKm0+545cbvA6AyJwqV/ZE3bo1ULdOTdSpUwN16lRHjepVirWD93FiYuJw4cJlnP/1Mi5cuFyiz/gtqgb16+Lzz+cV60zyEyfPYfyEWTAYjDImsw5BE0dg9Ci/YtU4e/YiJrw9B2lp6TKlsm4Bbw/D2DEDCvRYg8GIqdM+wqFDPyqcioio8Mo4GSE21cOvZQLcy+SoHceW3AfwPoAvBFEyqB2GiIiInozNaiIiIiuiD/ZuDmAJgJZqZ7Elf99xxJbTHvj+qguMJa+PQmQRHBzsUatmNdSsWRXlyrnD3d0NZcu6wd1dgIe7AHd3N5Qq5Qyj0QijyQSjwfjgv41GZOfkIDbmPqKiYxAVFYPo6Af/3L59F3dj4tT+X7MJ1apWxrp1C1CtauUi19ix8yBmz1khYyrL9+60MRg6RCzy800mEz7/Yjs+XbkJRiNfuwOAq0sZfH98C1xcCn6hmcFgxAcLVmH7joOcpkBEFsGjTA78WiZAbKZHaUe+AJFRFoBPAcwXREmvdhgiIiIqGDariYiIrJA+2LsvgI8A1FA7iy2JirfHtjPuOHjRDVk5GrXjEBFZFA93AStWvI8XGtcvco0lS9dj7bqdMqayTBqNBrPefwt+/XsWuYZen4QpUz/C6TMXZExm/SaMH4wJ4wcX6bmXr4Rg/vyVuHwlROZUREQFU8UjC4NaJ6BHo0TY2/E9WZl9A+AdQZTC1Q5CREREhcNmNRERkZX65zzrtwHMAFD02az0iPgUO+z8WcDuc2WRkqFVOw4RkcXQ6bR4c7Q/xo8bVKSx7SaTCZOnfIhD356QP5yF0Go1mD8vCOKrXYtc49Kl6wicOB937t6TMZn1K1OmFH44vhWurmWKXMNkMmHv3mPYHXwYv/9xrUSOpici86tbOQND2sajw7PJ0PKaWLmdBxAkiNJPagchIiKiomGzmoiIyMrpg709AMwCMBaAncpxbEpqphZ7zgvYcbYs4pL5qSUi+lfDhr5YvGgaqlatVOjnZmVl442R03Dh1ysKJFOXTqfDooVT0aNHhyLX2LxlDxZ9vBY5OTy79L80Gg0WL5pWrM9tXnp9Ek6cPIdfzv2B2Nj7uH9fj7i4BOj1SXByckCZMqVRpnQplClTCtnZObh2PVS2tYmoZGhSKw2D28SjqU+q2lFsUSSAaQB2CKLEN7iJiIisGJvVRERENkIf7F0HwMcAXlE7i63JztHg2z9csfW0O27dd1A7DhGRRShd2hkzZ0xAnz5dCv3ctLR0TJ6yED/8+LMCydRhZ2eHT5ZMR5curYv0/Li4eMyZ+ymOHefGsPwEBgzDmDcHqLZ+WHgkevQcqdr6RGQ9tBqgXb1kDGkbD1+vDLXj2KJkAAsALBNEiZ9gIiIiG8BmNRERkY3RB3u3B7AEQGOVo9gcowk4cc0Fm0+6469oJ7XjEBFZhO4vt8Ps2QFwdSncaGaj0YQlS9dh/ZdfK5TMfBwc7LFi2fto375ZoZ9rMBixfcd+LF+xCcnJ3HmXH/HVrljwwSRVM2RlZaPRC704NpyIHsteZ8LLjZIwqHU8qpXLUjuOLTIAWAtgliBKsWqHISIiIvmwWU1ERGSD9MHeGgBDAHwAwEvlODbpQlgpbDntjvOhpdWOQkSkunLl3BEYMAziq12hLeRhnMF7jmDW7OXIzrbOsdfVq1fB4kXTUL9+nUI/99Kl65gz91OOl34MrVaDcWMHYdzYQYX+uioqk8mEqKgYhIZKuBF6E2FhkQ//nZGRaZYMRGRdSjsa0aeJHv6tElDOxTp/llmB7wBMEUTpT7WDEBERkfzYrCYiIrJh+mDvUgAmAZgKoHBb3qhAwmIcsfNsWRy+5IqsHPO8kU5EZKnq1q2Jd6aORssWhRvuce1aKKbPWIy/QsIVSqaMfv26Y/q0sXBycizU8xITk7Fk6Xp8/c134Gvy/FWo4IHFi6ahadOGitQ3mUy4cycWN0Klh43p0FAJYWGRSE/nVFkiejov92z0b5GAno0TUcqRUxcUcgXAZEGUjqodhIiIiJTDZjUREVEJoA/2rghgPoDhALQqx7FJ+lQdgs8L2H1OwP0UO7XjEBGpqn27Zpg6ZTRq1qxa4OcYDAasW78Lq1ZvRVZWtoLpis/DoyzmzQ1Exw4tCvW87Owc7A4+jOUrNiEhIVGhdNbNw12Av38vDBrYG4LgKkvNO3diERomIfSG9E9z+iZCwyKRlpYuS30iKlka1UiDf8sEtH4mBWYa+lAS3QXwPoAvBVEyqB2GiIiIlMVmNRERUQmiD/Z+DsBiAF3UzmKrsg0aHLvsgh1n3fH3ncLttCMisiU6nQ5+/Xtg/LjBcHd3K/DzwsNv4aNFX+DkqfMKpiuaUqWcMWL46xgx/HWUKuVc4OelpaVj565vsXHTbsTExCmY0Hr5PlMLgwf3Qc8eHeHgYF+kGndj4hB64+b/G9KhEkLDJKSmsilNRMVjrzOhy3PJ8GsZjzqVeCSAgtIBLAWwUBClFLXDEBERkXmwWU1ERFQC6YO9X8aDpnU9tbPYst8jSmH72bI481cZGPkrFxGVUI6ODnilVycMHtQHderUKPDz/goJx9q1O3D4yCkYDOqOV7Wzs0P/ft0xbuxAeHiULfDz9PokbNm6F1u37UNiYrKCCa2Pk5Mjmjd/Hu3aNkXbNk3h5eVZ4OfGxt7PNbr7RqiEsDAJycmpCiYmopJIKG2A2FSP15rp4VGG51EryARgG4DpgijdUjsMERERmReb1URERCWUPthbB2AEgFkAvFSOY9Oi4u2x8+eyOHjRDWmZnMJORCVX82bPY+gQEe3aNYO2gLNTI29FY/uOgzhy5DSio2MUTphbrZrV8NprXdH7lc6FalLfjYnDhg3fYNfX3/L843wMGyoiaOIbT91Bfe9e/MOG9L+7pENvSEhK5mY7IlJWLc9M9G+ZgG4Nk+Bgx/dOFXYMwLuCKP2mdhAiIiJSB5vVREREJZw+2NsZwAQA0wC4qxzHpqVkaHHgNzfs+qUs7iQUbcQpEZEtqFa1MgYN6o3XxG4oXbrg47SvXA3BkSOncfz7s7h587bsubRaDXx8qqNpk4bo1asjGj73TIGfm5aWjmPHf8KhQz/ip7MXYTDwiM3H8evfE7Nnvf3w9v37CQ9Hd9+4IT3cNZ2UxKY0EZmPRgO0qJ0K/1bxaFIrTe04JcF5PGhS/6B2ECIiIlIXm9VEREQEANAHe7sBmAIgEEBplePYNKMROHndBdvPlsVlqeBNGiIiW+Pk5IjWrV5A506t0L59MwiCa4Gfm5iYjD+v3cCff97A1at/IywsEnH3E5CYmIyCvM51dS2DypUqoHJlT/j4eKNx42fRuPGzcHUpU+AM2dk5OHX6PA4e/BE/nvgFGRk8x7QgqlWtjFatXnjQnA6VoNcnqR2JiEowJ3sjujdKQv+WCfAul6V2nJLgOoAZgijtUTsIERERWQY2q4mIiCgXfbC3J4D3ALwJgNt/FXY9ygk7zpbF91ddkGMo2EhcIiJbpNNp8eKLDdC5Uyt07tQSlSpVKFIdg8GA+PhE3I/XIzk5FVqtBnY6HbQ6LXRaHRydHFCpYnmUKlW0i4WSk1Nx8fc/cfz4Tzhy9DR3/xIRWakKrjno2zwBfZokwsWZ0zDMIBLAbACbBVHiJ5yIiIgeYrOaiIiI8vW/9u49yM7ysO/495y937SvVkJCoPWLLkgggUACCwewDZ4AsYMd+9huJnGmaZpJk0yT2mkmnbSd6bTpNEkn0zZNZ+K2k4mdTp06rf0SxxCDsY3NxVjCSAgESGJBHIRAEki8e7+es/3jPWJXQmBdVvucy/czc+asVvbMz2MG0Pnu87xpEq8B/gD4RcAHLV9kbww187UdEffsjBgabwo9R5KC23T1em688Vo2bVrPNZs3sGZNP01Ni/+Po8OHj7Jr97M8+eRedu1+loGBlymX/XO0JNWqTasn+IWbT/CRa0Zoyvv380Xws1GzEgAAHmtJREFUBvCHwBejQtErSCRJ0jsYqyVJ0ntKk/ha4D8AHw+9pRFMzeR48Jkl3LOzl72HvCJckk5qb29j48a1XLP5SjZtupKrNq5lxYpl9PX10tR0YT/kUyqVOXbsTV49fJTDh49w+PBRXnjhZXbtfpZjx44v0P8CSVIo7S1l7tgyTGF7ytWXT4Se0yiGgf8E/OeoUBwOPUaSJFUvY7UkSToraRLfDPwR8KHQWxrFgdfbSHZGPLBnCeNTHm6XpDPJ5XL09vawfNlS+pZFLF8W0de3lN7ebsrlMqVymXJp3nupTLlcYmx8gtdeO8bhw0c4cuRNSiVvJJWkenPFJVMUtqd8dOsgPe3l0HMaxSTw58AfRoXim6HHSJKk6mesliRJ5yRN4o+SXeN2fegtjWJ0Ms/9Ty0h2Rnx4tG20HMkSZKkqtXcNMttm0b49PaUrWvGQs9pJCXgr4B/GxWKh0KPkSRJtcNYLUmSzlmaxDng54F/D6wPPKehPF3s4Os7I773bA/TM7nQcyRJkqSqcGk0zafeP8jHbxikr3sm9JxGkwD/OioU94UeIkmSao+xWpIknbc0iZuBXwX+DXBZ4DkNJR1r4t4ne7nniYjDJ1pCz5EkSZIWXT4HN28Y4VPbU35qwyh5f5ZzsX0X+JdRofhE6CGSJKl2GaslSdIFS5O4A/ht4PeBpYHnNJTZWdgx0MU9OyMe2d9N2UfxSZIkqc71dc/wiRsG+eT7B7k0mg49pxE9AfyrqFD8TughkiSp9hmrJUnSgkmTOAJ+F/hnwJLAcxrOsaFmvvFExDd+3Mubw82h50iSJEkLatuaMT69PeXDm0ZobvIzzQCeBv5dVCgmoYdIkqT6YayWJEkLLk3ipcDvAJ/HaL3oSuUcj+zr5us7In78Uif+654kSZJqVU97mY9tHaSwPSW+ZCr0nEa1B/gD4J6oUPRPF5IkaUEZqyVJ0kVTidZfIIvWvYHnNKRDx1u554le/n53L+loU+g5kiRJ0lm5pn+cT75/kDuuHaKtxc8vA3mKLFL/rZFakiRdLMZqSZJ00VWuB/9C5WW0DmCmlOOxA11888leHj/QRamcCz1JkiRJOkVf9wwf2zrE3dsGucJT1CHtJrvu+xuhh0iSpPpnrJYkSYsmTeJe5qJ1FHhOwzo+0sy3di/hm7t6Kb7RGnqOJEmSGlhz0yy3bBjl7hsGuXnDKE15P6sM6EngD6JC8e9CD5EkSY3DWC1JkhZdJVp/nixaLw08p6E980oH9+7q5TvP9DA6mQ89R5IkSQ1i7YpJ7t42xEe3DrK0qxR6TqP7MdlJ6ntDD5EkSY3HWC1JkoJJk3gJWbT+HYzWQU1M53no2W6++WQvu1/uxH9FlCRJ0kLrbi9z55bsmu9NqydCzxHsJDtJfV/oIZIkqXEZqyVJUnCVaP3bwD8H+gLPaXiHT7Rw3+5e7tvVy9HB5tBzJEmSVMNyObhx7Rh3bxvktk3DtLX4WWQV2EF2kvpboYdIkiQZqyVJUtVIk7iHLFr/Lkbr4Mqz8MSLXdy7q5fvP9fN9Ewu9CRJkiTViFVLp/nZrUP87NZBVi2dDj1HmR+RRer7Qw+RJEk6yVgtSZKqTiVa/xZZtF4WeI6A4fEmHni6h3uf7GXfa+2h50iSJKkKtbXMctumYe7eNsiNa8fI+bOO1eKHZJH626GHSJIknc5YLUmSqlaaxN3MRevlgeeoYuBIG/fu6uX+PUtIR5tCz5EkSVJgm1ZPcPe2Qe7cMkR3ezn0HM15jCxSPxh6iCRJ0rsxVkuSpKqXJnEX8Gtkz7TuDzxHFaVyjp0Dndy/ZwkPP9/N+FQ+9CRJkiQtkvctn+LOLUPcdd0w/cumQs/Rqe4H/jgqFH8QeogkSdJPYqyWJEk1I03iFuBzwL8Arg48R/NMTOd5+Pluvr2nhx8NdDFT8s5HSZKkerO8Z4Y7rh3mzuuGuPryidBzdKoS8DWySP1U6DGSJElny1gtSZJqTprEOeDngN8Hbgo8R6cZHGviu3t7+PbTS9hT7MB/3ZQkSapd3e1lbts0zF3XDXHD2jHy/kxitZkEvgz8SVQovhh4iyRJ0jkzVkuSpJqWJvFtZNH6rsBTdAZH0hYefLqH+/cs4cWjbaHnSJIk6Sy0NM9yy4YR7rpumFs3jtDS7OeHVWgI+CLwp1GheCT0GEmSpPNlrJYkSXUhTeLryaL1Z4CmwHN0Bi8ebeOBPUv49tM9HElbQs+RJEnSPPkcbFszxl3XDXH75mG628uhJ+nMjgL/FfjzqFAcDD1GkiTpQhmrJUlSXUmTeB3we8A/AjzKW4VmZ+HpVzp4YM8Svru3h8Exf7ZAkiQplKsum+Cu64a4Y8swy3tmQs/RuzsI/AnwpahQ9IHhkiSpbhirJUlSXUqT+FLgC8BvAksCz9G7mCnl2DHQyQN7lvDw891MTOdDT5IkSap7q5dNcdeWYe68boh4+VToOXpvTwP/EfibqFAshR4jSZK00IzVkiSprqVJ3EsWrL8ArAw8R+9hfCrPw893851netgx0MXUTC70JEmSpLqxsneG2zcPc+eWITat9mBuDXgE+OOoUPz70EMkSZIuJmO1JElqCGkSt5NdDf57wNqwa/STjE3meWx/Fw8928MPD3R54lqSJOk8XN43zUc2D3P75mEDdW2YBe4D/igqFH8YeowkSdJiMFZLkqSGkiZxE/BZ4PeB6wLP0VmYnM7x+AvdPPRsN4/u62Z00nAtSZL0buJLpt4O1BtWTYaeo7MzA3wV+I9Robg39BhJkqTFZKyWJEkNK03iO8iuB/8o4J3TNWB6JseOF7t4aG83D+/rZni8KfQkSZKk4NZfOsntm4f5yOZh1qzwGdQ1JAX+AvhvUaH4SugxkiRJIRirJUlSw0uTeCPweeCXgc7Ac3SWZko5njzYyff29vCD57tJRw3XkiSpcVx9+QS3bx7m9s0j9C8zUNeYF4A/A74cFYojocdIkiSFZKyWJEmqSJN4KfBrwG8B/YHn6ByUy/BUMQvX33+umzeHm0NPkiRJWlC5HFzTP1654nuES6Pp0JN07r4H/BfgvqhQ9ENZSZIkjNWSJEnvkCZxM/BpsivCPxB4js7R7Cw880oHDz3bw0PPdXMkbQk9SZIk6bzkc3DdFWN8ZPMIt28eZnnPTOhJOneTwFeAP40KxWdCj5EkSao2xmpJkqT3kCbxB8ii9acBj+vWoOcOt/PQsz08/Hw3xTdaQ8+RJEl6Ty3Ns9ywZozbNo3w4U3DLO0qhZ6k83ME+CLwxahQfCP0GEmSpGplrJYkSToLaRL3A/8U+CfA0sBzdJ5ePd7Ko/u7eHRfN08VO5gp5UJPkiRJoq97hps3jHLrVSPctH6MjtZy6Ek6f7uBPwW+GhWKPkxckiTpJzBWS5IknYM0iTuBXwY+D2wMPEcXYHQyz49eyML14we6SMeaQk+SJEkNZMOqSW7ZOMIHrxrh6ssnyPkzdLWsDPwd2VXfPwg9RpIkqZYYqyVJks5DmsQ54KNkV4TfEXiOLlB5Fva+0sGj+7t5dF8XLx1rCz1JkiTVmdbmWW5cO8atV41w61UjrFji86frwDDwl8CfRYXiS6HHSJIk1SJjtSRJ0gVKk3gz2UnrXwI6As/RAnj9rZa3w/Wug51Me124JEk6D8t7Zrhl4ygfvGqEG9eN0d7i9d514iDwZ8BfRoXiUOgxkiRJtcxYLUmStEDSJF4O/DrwG8DqwHO0QMan8uwY6OLRfV08tr+bt0a9LlySJJ1ZLgcbV01UTk+PsnGV13vXme+TRepvRIWiP3kgSZK0AIzVkiRJCyxN4ibg48Bvkl0R7keUdWJ2Fp473M4j+7p5bF83LxzxunBJkhpde0uZ96/Lrve+ZeMoy3u83rvODAL/C/hiVCg+H3qMJElSvTFWS5IkXURpEq8jO2n9K8CywHO0wI4ONvP4gW52DnTyxEudDI976lqSpEawZsUUN60f5ab1o9ywdozWZj9fq0NPAl8E/k9UKI6FHiNJklSvjNWSJEmLIE3iNuCzZKetbw48RxdBeRb2HW5nx0AXOwa62HuonRmfdS1JUl1Y2lVi+/pRtq8bY/v6US5Z4unpOjUOfJXsFPUTocdIkiQ1AmO1JEnSIkuTeAtZtP4loDvwHF0k41N5nnypkx0Dnewc6KL4ZmvoSZIk6Sy1NM9yfTzO9srp6SsvnfTZ0/VtP/DfgS9HhWIaeowkSVIjMVZLkiQFkiZxD1mw/g1gS+A5usiODjazY6CLnQNdPPFiJ4NjXhkuSVI1WbdykpuuHOWm9WNcH4/R1uJnZnVuGvhbslPUD4UeI0mS1KiM1ZIkSVUgTeKbyU5bfxZoCzxHF1l5Fg683s6OF7rY+WInTxc7mPbKcEmSFtWy7hm2r8+u9d6+foxl3V7t3SAOAf8T+IuoUDwSeowkSVKjM1ZLkiRVkTSJlwO/Avw6sC7wHC2S8ak8T73cUTl53clLx/x5BUmSFlpbyyxbrxhj+7oxbrpylHUrJ0NP0uIpAw+QXfV9X1QolgLvkSRJUoWxWpIkqQqlSZwD7iQ7bX034J3RDeTN4ezK8N0HO9j9cieHT7SEniRJUs1paZrl6tUTbLtijBvWjnF9PE5Ls5+DNZg3gL8E/kdUKB4MPUaSJEnvZKyWJEmqcmkSrwZ+DfhV4PLAcxTAsaFmdh/sZNfBTna/3MErb7aGniRJUtVpbZ5lc/84264YZ+uaMa7tH/e5043rEbJT1F+LCsWp0GMkSZL07ozVkiRJNSJN4iay09a/AvwcYLFsUMdHmtl9sKMSrzs5eMy/FCRJjae9pcy175tg25oxtl4xxubVE56cbmyHgb8CvhwVii+EHiNJkqSzY6yWJEmqQWkS9wGfIwvXWwPPUWDpaBO7X+5kV+Xa8BePtuG/5kuS6k1nW5kt7xuvxOlxrr58guYm/4HX4KaAb5Bd9f2gz6KWJEmqPcZqSZKkGpcm8fVk0fpzwLLAc1QFhseb2P1yFq53H+zgwJF2yuXQqyRJOjc97WWui8fYuia71vuqVRPk86FXqUrsBr4EfCUqFE+EHiNJkqTzZ6yWJEmqE2kStwKfAP4x2XXhTWEXqVqMTubZU+x4+7nX+15ro1TOhZ4lSdIpejtLXB9nYXrbmjHWXzpJ3n9cac5x4CvAl6JC8anQYyRJkrQwjNWSJEl1KE3iy4BfJjtxfWXgOaoyk9M5nj/czt5DHew9lL2/OdwcepYkqYE05WdZt3KKa/rHK68J3rd8KvQsVZ8S8G2ya77/LioU/YtEkiSpzhirJUmS6lyaxLeSRet/AHQHnqMqdXSwuRKvs4C9/7V2pmY8ziZJWhjLe2a4pn+CzZU4ffXlk7S3+IwKvasDwJeBv4oKxdcCb5EkSdJFZKyWJElqEGkSdwGfJbsm/IOB56jKzZRyHDjSxrPzTl8fPtESepYkqQa0NM9y1WUTXLN6gmv6x9ncP8Gl0XToWap+I8D/Jbvm+9HQYyRJkrQ4jNWSJEkNKE3i9WSnrf8hsDrwHNWIdLTplKvDnzvczthkPvQsSVJgly2dfvsq72v6x7ly1SQtTX7epLP2MPAl4P9FheJo6DGSJElaXMZqSZKkBpYmcR64A/gc8Cm8JlznoDwLB4+1vR2v9x7qoPhGK2X/iCFJdaujtcymyonpa/on2Lx6gr7umdCzVHteAP4a+N9RoTgQeowkSZLCMVZLkiQJgDSJO4BPAL8I/AzQGnaRatH4VJ6BI23sf72NA6+1s//1Nl462sZ0yedfS1KtibpKbFg1wcZVk2xYNcGGyybpXzZF3r+l6/wcAb4K/HVUKD4ReowkSZKqg7FakiRJ75AmcR/wGbJw/SHAj6V13mZKOQ6+0fp2vD7wejsHXm/zCnFJqiKrlk6fEqU3rprgkiWemNYFGwK+TnaK+ntRoVgOvEeSJElVxlgtSZKk95Qm8WrgF8jC9fWB56hOzM7C4ROtlXjdxv7XsoB9YqQ59DRJqmv5PFyxfPLtIL1h1SQbVk3S01EKPU31YxL4e+ArwH1RoTgReI8kSZKqmLFakiRJZy1N4k1k0foXgTWB56gOvTnczIF5V4gfeL2d195qwT+2SNK5a2uZZd3KSpSuxOl1Kydpa/FvqlpwZeD7ZIH661GhOBh2jiRJkmqFsVqSJEnnJU3inyKL1j8PXBJ4jurYyESeF15vZ+BoGwePtfLSsTZeOtrK0HhT6GmSVBXyuewa77UrJlm7cpK1K6a4ctUkVyyfJO8TF3RxPUl2xfdXo0LxtdBjJEmSVHuM1ZIkSbogaRI3Az8NfA74JNAddpEaxfGRZg4ea+XgMSO2pMZwepRec8kUa1dOEi+f8rS0FtMAWaD+66hQ3B96jCRJkmqbsVqSJEkLJk3iTuDjZOH6Z4CWsIvUiIzYkmqdUVpV6AjwN8BXokLxidBjJEmSVD+M1ZIkSboo0iTuAwrAZ4CPYLhWYEZsSdXGKK0qdwy4B/ga8FBUKJYC75EkSVIdMlZLkiTpokuTeCnwCbJwfQfQFnaRNOf4SDPFN1o5dLyFV49X3k+08urxFiamfdirpAu3rHuG1cum6V82lb33TdG/fMoorWr0GpCQBepHokKxHHiPJEmS6pyxWpIkSYsqTeIlwN3Ap4GPAh1hF0nv7s3h5rcj9qsnTsbs7OuxSUO2pEwuB8t7Zli9bIr+vrkovXrZFKv7pulotfepqhWBr1dej0eFoh8WSpIkadEYqyVJkhRMmsRdZMH6M8DPAt1hF0ln78RIM68eb+FQ5RT2oePZ+6snWhmZMGRL9SafgxW906zum4vQq5dN0b9smtV9npBWzRkgi9NfiwrFH4ceI0mSpMZlrJYkSVJVSJO4HbiLLFx/HOgNu0g6f+lY09tXih8+0crraTPHBls4kjZzbKiFyelc6ImSziDqLLGid4aVvdNcGk1z2dLp7IR03xSX903T2uxnKKppz1E5QR0VintCj5EkSZLAWC1JkqQqlCZxK/DTZOH654C+sIukhZWONXFssJmjgy0cPfmezv36jaFmSmWDtrSQutrKrOydrsToLEivjCrvvTOsWDLt6WjVoz1kz5/+elQoPh96jCRJknQ6Y7UkSZKqWprEzcDtZM+4/hSwIuwi6eIrz2bXjB8dbOZI2vKOsH1ssJnjI834xzkp09o8y4reaS6tROj5QXpF7wyXRtN0tfncaDWMJ5g7QT0QeowkSZL0XozVkiRJqhlpEueBD5GF608Cq8MuksKZKeU4NpSdwj4x0syJkaZT30fnfj0+5TO0VXvyOVjSWaKva4a+7hJ93e98X9ZdYmXvNFFXKfRcKaQy8DhZoE6iQrEYeI8kSZJ01ozVkiRJqllpEl8P3F15bQe8N1k6g/GpPCdGmnhr9AxRe6SJE/O+PzJh2NbF05SfZWlXiaVdZ47P89+Xds6Q9y9H6d0MAQ8A3wS+FRWKbwbeI0mSJJ0XY7UkSZLqQprEK4GPkYXrO4HusIuk2jQ9k+P4SDNvjTZxYqSJdKyZ4fE8IxNNDI/nGa68j0w0MTTv3dPbjSWfh572Et3tZZZ0nPre01Gi5+33Eku7S29H6N6OEjl/rEg6XwPAvZXXw1GhOB14jyRJknTBjNWSJEmqO2kStwK3kYXrjwNXhNwjNYJSOcfIRJ7h8SaGJ/KMTOQZGm865T37vZOxO/v16GSeyek8E9M5pktWzMWQy0Fbc5n2llnaW8tZYJ4Xl98Ozh3leRG6xJKOMt3tWYju9PnP0mIoAY+RnZ6+NyoU9wXeI0mSJC04Y7UkSZLqXprEm8mi9d3AB4CmsIsknUm5DBPT+corx8R0nsnpHBPTuUrQzjMxlTvl9yemc0xOnfrr+d+fKuUol6E0m72XZ3OUylAu5yjPZpG9PEv2Ov17lfcLlc9DU26WfB7yuVmaKu/zv9+UnyWfg/zJ91z2vaY8tLVkYfnke3vLXGh+5/fLtLfO/WfO9N9ta/FzAKmKvQXcT3Z6+ltRofhW4D2SJEnSRWWsliRJUkNJk3gZc9eF3wX0hl0kqdqdMXbP+3U+P0vTvNB8eniWpJ9gP1mc/ibwWFQozgTeI0mSJC0aY7UkSZIaVprELcAHycL13cCVYRdJkqQGMA08QiVQR4XiQOA9kiRJUjDGakmSJKkiTeKNZNH6Y8AtQFvYRZIkqU4cBb5NFqgfiArFwcB7JEmSpKpgrJYkSZLOIE3iTuBDwJ3AHcA1YRdJkqQaMk52evpBskj9TFQo+iGcJEmSdBpjtSRJknQW0iReRRat7wR+GlgZdpEkSaois8AesjD9IPBoVChOhJ0kSZIkVT9jtSRJknSO0iTOAdcyd+r6Q0B70FGSJGmxHSYL0w8C34kKxWOB90iSJEk1x1gtSZIkXaA0iduBW5mL19cBuaCjJEnSQhsFfkDlau+oUHwu8B5JkiSp5hmrJUmSpAWWJvEKsqvCT8bry8IukiRJ56EM7GLuudM/jArFqbCTJEmSpPpirJYkSZIusjSJNzP3vOsPA51hF0mSpHfxCnNx+rtRoXg88B5JkiSprhmrJUmSpEWUJnErcCNZtP4wcAvQHXSUJEmN62Wyq70fBn4QFYovhp0jSZIkNRZjtSRJkhRQmsRNwDbm4vWtQBR0lCRJ9esFsjj9A+DhqFB8JfAeSZIkqaEZqyVJkqQqkiZxHtjCXLz+ILA86ChJkmrTLPA8p8bp18NOkiRJkjSfsVqSJEmqYmkS54BNzMXrDwGXBh0lSVJ1KgPPMBenH4kKxTfCTpIkSZL0XozVkiRJUo1Jk3gDc+H6w0B/2EWSJAVRAnYzF6cfjQrFt8JOkiRJknQujNWSJElSjUuTeA1z8fqDwPqwiyRJuigmgSeBh8ni9GNRoTgcdpIkSZKkC2GsliRJkupMmsTLgZuAD1Re24ElQUdJknTuDgI/mvd6KioUp8JOkiRJkrSQjNWSJElSnUuTOA9cDfwUcwH7aiAfcpckSfOMAD8mi9KPAzuiQvFo2EmSJEmSLjZjtSRJktSA0iReQnbi+gPzXsuCjpIkNYpZYD+nnpreGxWKpaCrJEmSJC06Y7UkSZIkANIkXk8WrU+ewN4CNAcdJUmqB28BO5k7Nb0zKhTfCjtJkiRJUjUwVkuSJEk6ozSJO4AbOfX09WVBR0mSql0J2Mupp6b3R4WiH0BJkiRJegdjtSRJkqSzlibxZcDWymtb5f2KkJskScFMkoXp3ZXXLuDpqFAcC7pKkiRJUs0wVkuSJEm6IGkSL2UuYJ+M2BuBfMhdkqQFNQzsIQvSJ+P0c1GhOB10lSRJkqSaZqyWJEmStODSJO4ke+b1ydPXW4FrgLaQuyRJZ+UNTj0tvRsY8CpvSZIkSQvNWC1JkiRpUaRJ3AJs4tQrxK8HukPukqQG9wqnnpbeHRWKr4adJEmSJKlRGKslSZIkBZMmcQ64krnT11uAzUA/kAs4TZLqzQSwD3gWeIq5MH0i6CpJkiRJDc1YLUmSJKnqpEncTXYKe/Np7+/DiC1J72V+lH5u3vuLUaFYDjlMkiRJkk5nrJYkSZJUM+ZF7NNDthFbUqM5U5R+FnjJKC1JkiSpVhirJUmSJNW8SsS+mixcG7El1ZNxsig9/5S0UVqSJElSXTBWS5IkSapbp0XsTZWv1wNrgLaA0yTpdMeBAeAFTg3TRmlJkiRJdctYLUmSJKnhpEmcB/rJwvXpr3VAR7h1kurYMbIgfTJKn/x6ICoU05DDJEmSJCkEY7UkSZIkzZMmcQ64jDOH7PVAd7h1kmrAa8yL0JwapIdDDpMkSZKkamOsliRJkqRzkCbxSt49ZEcBp0laHGXgVc4cpF+MCsWxgNskSZIkqaYYqyVJkiRpgaRJvAx4H9kV4yff++f9+jKgOdhASWdjBDhUeb1yhq+LUaE4GW6eJEmSJNUPY7UkSZIkLZLKs7JXceaQffLrFUAu1Eapzk2RnYo+U4w+BLzis6MlSZIkafEYqyVJkiSpiqRJ3Aas5swhu7/ye0uDDZSq1wxwlFPj8+lB+mhUKPpBiCRJkiRVCWO1JEmSJNWYNIlbyU5gr5z3Ov3XJ1/LgHyYpdIFmyQL0Mcq7+/1OmGIliRJkqTaYqyWJEmSpDqWJnETcAlnDtmnB+5L8JnauvjG+Mnh+SjZKejBUCMlSZIkSRefsVqSJEmSBECaxDmyk9jLgajyWnqGr8/0vQhoWvzVCmQcSIG3Ku9n8/VbwLGoUBwNMViSJEmSVH2M1ZIkSZKkBZEmcQ9nH7Z7gM7TXh2V97bF3t4gZslONY+Rxeax016DnGV8jgrFqcUeL0mSJEmqP8ZqSZIkSVJVSZM4zztD9ulB+2x+v43stPfJV/Npv16I7+eBUuU1M+/r0gJ+f4ZT4/KZQvPYT/r9qFCcOKf/IyRJkiRJusj+P9E6mDTuGjDjAAAAAElFTkSuQmCC"/>
  <p:tag name="MMPROD_UIDATA" val="&lt;database version=&quot;10.0&quot;&gt;&lt;object type=&quot;1&quot; unique_id=&quot;10001&quot;&gt;&lt;property id=&quot;20141&quot; value=&quot;Kvantitatív módszerek&quot;/&gt;&lt;property id=&quot;20142&quot; value=&quot;Mérési szintek Korrespondencia elemzés Klaszterezés Diszkriminancia analízis&quot;/&gt;&lt;property id=&quot;20144&quot; value=&quot;1&quot;/&gt;&lt;property id=&quot;20146&quot; value=&quot;0&quot;/&gt;&lt;property id=&quot;20147&quot; value=&quot;0&quot;/&gt;&lt;property id=&quot;20148&quot; value=&quot;5&quot;/&gt;&lt;property id=&quot;20180&quot; value=&quot;1&quot;/&gt;&lt;property id=&quot;20181&quot; value=&quot;1浥䘌ᇢ邠ᄶᑼ&quot;/&gt;&lt;property id=&quot;20182&quot; value=&quot;0&quot;/&gt;&lt;property id=&quot;20183&quot; value=&quot;1&quot;/&gt;&lt;property id=&quot;20184&quot; value=&quot;7&quot;/&gt;&lt;property id=&quot;20224&quot; value=&quot;M:\Zsolti\KVANTITATIV_MODSZEREK\elarning\08&quot;/&gt;&lt;property id=&quot;20250&quot; value=&quot;0&quot;/&gt;&lt;property id=&quot;20251&quot; value=&quot;0&quot;/&gt;&lt;property id=&quot;20259&quot; value=&quot;0&quot;/&gt;&lt;property id=&quot;20263&quot; value=&quot;2&quot;/&gt;&lt;property id=&quot;20264&quot; value=&quot;1&quot;/&gt;&lt;property id=&quot;20501&quot; value=&quot;M:\Zsolti\KVANTITATIV_MODSZEREK\PDFS\&quot;/&gt;&lt;object type=&quot;8&quot; unique_id=&quot;10002&quot;&gt;&lt;/object&gt;&lt;object type=&quot;2&quot; unique_id=&quot;10003&quot;&gt;&lt;object type=&quot;3&quot; unique_id=&quot;10004&quot;&gt;&lt;property id=&quot;20148&quot; value=&quot;5&quot;/&gt;&lt;property id=&quot;20300&quot; value=&quot;Slide 1 - &amp;quot;Kvantitatív módszerek&amp;quot;&quot;/&gt;&lt;property id=&quot;20303&quot; value=&quot;Dr. habil. Kosztyán Zsolt Tibor&quot;/&gt;&lt;property id=&quot;20307&quot; value=&quot;256&quot;/&gt;&lt;property id=&quot;20309&quot; value=&quot;12681&quot;/&gt;&lt;/object&gt;&lt;object type=&quot;3&quot; unique_id=&quot;10019&quot;&gt;&lt;property id=&quot;20148&quot; value=&quot;5&quot;/&gt;&lt;property id=&quot;20300&quot; value=&quot;Slide 24 - &amp;quot;Köszönöm a megtisztelő figyelemet!&amp;quot;&quot;/&gt;&lt;property id=&quot;20303&quot; value=&quot;Dr. habil. Kosztyán Zsolt Tibor&quot;/&gt;&lt;property id=&quot;20307&quot; value=&quot;279&quot;/&gt;&lt;property id=&quot;20309&quot; value=&quot;12681&quot;/&gt;&lt;/object&gt;&lt;object type=&quot;3&quot; unique_id=&quot;10370&quot;&gt;&lt;property id=&quot;20148&quot; value=&quot;5&quot;/&gt;&lt;property id=&quot;20300&quot; value=&quot;Slide 2 - &amp;quot;Mérési skálák&amp;quot;&quot;/&gt;&lt;property id=&quot;20303&quot; value=&quot;Dr. habil. Kosztyán Zsolt Tibor&quot;/&gt;&lt;property id=&quot;20307&quot; value=&quot;280&quot;/&gt;&lt;property id=&quot;20309&quot; value=&quot;12681&quot;/&gt;&lt;/object&gt;&lt;object type=&quot;3&quot; unique_id=&quot;10371&quot;&gt;&lt;property id=&quot;20148&quot; value=&quot;5&quot;/&gt;&lt;property id=&quot;20300&quot; value=&quot;Slide 3 - &amp;quot;Magyarázó és magyarázott változók „mérési szintjei”&amp;quot;&quot;/&gt;&lt;property id=&quot;20303&quot; value=&quot;Dr. habil. Kosztyán Zsolt Tibor&quot;/&gt;&lt;property id=&quot;20307&quot; value=&quot;281&quot;/&gt;&lt;property id=&quot;20309&quot; value=&quot;12681&quot;/&gt;&lt;/object&gt;&lt;object type=&quot;3&quot; unique_id=&quot;10372&quot;&gt;&lt;property id=&quot;20148&quot; value=&quot;5&quot;/&gt;&lt;property id=&quot;20300&quot; value=&quot;Slide 16 - &amp;quot;Klaszterezés&amp;quot;&quot;/&gt;&lt;property id=&quot;20303&quot; value=&quot;Dr. habil. Kosztyán Zsolt Tibor&quot;/&gt;&lt;property id=&quot;20307&quot; value=&quot;282&quot;/&gt;&lt;property id=&quot;20309&quot; value=&quot;12681&quot;/&gt;&lt;/object&gt;&lt;object type=&quot;3&quot; unique_id=&quot;10373&quot;&gt;&lt;property id=&quot;20148&quot; value=&quot;5&quot;/&gt;&lt;property id=&quot;20300&quot; value=&quot;Slide 17 - &amp;quot;Klaszterezés&amp;quot;&quot;/&gt;&lt;property id=&quot;20303&quot; value=&quot;Dr. habil. Kosztyán Zsolt Tibor&quot;/&gt;&lt;property id=&quot;20307&quot; value=&quot;283&quot;/&gt;&lt;property id=&quot;20309&quot; value=&quot;12681&quot;/&gt;&lt;/object&gt;&lt;object type=&quot;3&quot; unique_id=&quot;10374&quot;&gt;&lt;property id=&quot;20148&quot; value=&quot;5&quot;/&gt;&lt;property id=&quot;20300&quot; value=&quot;Slide 18 - &amp;quot;Klaszterezés&amp;quot;&quot;/&gt;&lt;property id=&quot;20303&quot; value=&quot;Dr. habil. Kosztyán Zsolt Tibor&quot;/&gt;&lt;property id=&quot;20307&quot; value=&quot;284&quot;/&gt;&lt;property id=&quot;20309&quot; value=&quot;12681&quot;/&gt;&lt;/object&gt;&lt;object type=&quot;3&quot; unique_id=&quot;10375&quot;&gt;&lt;property id=&quot;20148&quot; value=&quot;5&quot;/&gt;&lt;property id=&quot;20300&quot; value=&quot;Slide 19 - &amp;quot;Klaszterezés&amp;quot;&quot;/&gt;&lt;property id=&quot;20303&quot; value=&quot;Dr. habil. Kosztyán Zsolt Tibor&quot;/&gt;&lt;property id=&quot;20307&quot; value=&quot;285&quot;/&gt;&lt;property id=&quot;20309&quot; value=&quot;12681&quot;/&gt;&lt;/object&gt;&lt;object type=&quot;3&quot; unique_id=&quot;10376&quot;&gt;&lt;property id=&quot;20148&quot; value=&quot;5&quot;/&gt;&lt;property id=&quot;20300&quot; value=&quot;Slide 20 - &amp;quot;Klaszteranalízis&amp;quot;&quot;/&gt;&lt;property id=&quot;20303&quot; value=&quot;Dr. habil. Kosztyán Zsolt Tibor&quot;/&gt;&lt;property id=&quot;20307&quot; value=&quot;286&quot;/&gt;&lt;property id=&quot;20309&quot; value=&quot;12681&quot;/&gt;&lt;/object&gt;&lt;object type=&quot;3&quot; unique_id=&quot;10377&quot;&gt;&lt;property id=&quot;20148&quot; value=&quot;5&quot;/&gt;&lt;property id=&quot;20300&quot; value=&quot;Slide 21 - &amp;quot;Klaszterezés&amp;quot;&quot;/&gt;&lt;property id=&quot;20303&quot; value=&quot;Dr. habil. Kosztyán Zsolt Tibor&quot;/&gt;&lt;property id=&quot;20307&quot; value=&quot;287&quot;/&gt;&lt;property id=&quot;20309&quot; value=&quot;12681&quot;/&gt;&lt;/object&gt;&lt;object type=&quot;3&quot; unique_id=&quot;10378&quot;&gt;&lt;property id=&quot;20148&quot; value=&quot;5&quot;/&gt;&lt;property id=&quot;20300&quot; value=&quot;Slide 22 - &amp;quot;Klaszterezés&amp;quot;&quot;/&gt;&lt;property id=&quot;20303&quot; value=&quot;Dr. habil. Kosztyán Zsolt Tibor&quot;/&gt;&lt;property id=&quot;20307&quot; value=&quot;288&quot;/&gt;&lt;property id=&quot;20309&quot; value=&quot;12681&quot;/&gt;&lt;/object&gt;&lt;object type=&quot;3&quot; unique_id=&quot;10379&quot;&gt;&lt;property id=&quot;20148&quot; value=&quot;5&quot;/&gt;&lt;property id=&quot;20300&quot; value=&quot;Slide 23 - &amp;quot;Adatredukció&amp;quot;&quot;/&gt;&lt;property id=&quot;20303&quot; value=&quot;Dr. habil. Kosztyán Zsolt Tibor&quot;/&gt;&lt;property id=&quot;20307&quot; value=&quot;289&quot;/&gt;&lt;property id=&quot;20309&quot; value=&quot;12681&quot;/&gt;&lt;/object&gt;&lt;object type=&quot;3&quot; unique_id=&quot;10576&quot;&gt;&lt;property id=&quot;20148&quot; value=&quot;5&quot;/&gt;&lt;property id=&quot;20300&quot; value=&quot;Slide 4 - &amp;quot;Korrespondencia-analízis alkalmazása kapcsolaterősségek vizsgálatára&amp;quot;&quot;/&gt;&lt;property id=&quot;20303&quot; value=&quot;Dr. habil. Kosztyán Zsolt Tibor&quot;/&gt;&lt;property id=&quot;20307&quot; value=&quot;290&quot;/&gt;&lt;property id=&quot;20309&quot; value=&quot;12681&quot;/&gt;&lt;/object&gt;&lt;object type=&quot;3&quot; unique_id=&quot;10577&quot;&gt;&lt;property id=&quot;20148&quot; value=&quot;5&quot;/&gt;&lt;property id=&quot;20300&quot; value=&quot;Slide 5 - &amp;quot;Kontingencia tábla&amp;quot;&quot;/&gt;&lt;property id=&quot;20303&quot; value=&quot;Dr. habil. Kosztyán Zsolt Tibor&quot;/&gt;&lt;property id=&quot;20307&quot; value=&quot;291&quot;/&gt;&lt;property id=&quot;20309&quot; value=&quot;12681&quot;/&gt;&lt;/object&gt;&lt;object type=&quot;3&quot; unique_id=&quot;10578&quot;&gt;&lt;property id=&quot;20148&quot; value=&quot;5&quot;/&gt;&lt;property id=&quot;20300&quot; value=&quot;Slide 6 - &amp;quot;Kontingencia-tábla&amp;quot;&quot;/&gt;&lt;property id=&quot;20303&quot; value=&quot;Dr. habil. Kosztyán Zsolt Tibor&quot;/&gt;&lt;property id=&quot;20307&quot; value=&quot;292&quot;/&gt;&lt;property id=&quot;20309&quot; value=&quot;12681&quot;/&gt;&lt;/object&gt;&lt;object type=&quot;3&quot; unique_id=&quot;10579&quot;&gt;&lt;property id=&quot;20148&quot; value=&quot;5&quot;/&gt;&lt;property id=&quot;20300&quot; value=&quot;Slide 7 - &amp;quot;Kontingencia-tábla&amp;quot;&quot;/&gt;&lt;property id=&quot;20303&quot; value=&quot;Dr. habil. Kosztyán Zsolt Tibor&quot;/&gt;&lt;property id=&quot;20307&quot; value=&quot;293&quot;/&gt;&lt;property id=&quot;20309&quot; value=&quot;12681&quot;/&gt;&lt;/object&gt;&lt;object type=&quot;3&quot; unique_id=&quot;10580&quot;&gt;&lt;property id=&quot;20148&quot; value=&quot;5&quot;/&gt;&lt;property id=&quot;20300&quot; value=&quot;Slide 8 - &amp;quot;Példa (alkalmazásban állók megoszlása)&amp;quot;&quot;/&gt;&lt;property id=&quot;20303&quot; value=&quot;Dr. habil. Kosztyán Zsolt Tibor&quot;/&gt;&lt;property id=&quot;20307&quot; value=&quot;294&quot;/&gt;&lt;property id=&quot;20309&quot; value=&quot;12681&quot;/&gt;&lt;/object&gt;&lt;object type=&quot;3&quot; unique_id=&quot;10581&quot;&gt;&lt;property id=&quot;20148&quot; value=&quot;5&quot;/&gt;&lt;property id=&quot;20300&quot; value=&quot;Slide 9 - &amp;quot;Asszociáció&amp;quot;&quot;/&gt;&lt;property id=&quot;20303&quot; value=&quot;Dr. habil. Kosztyán Zsolt Tibor&quot;/&gt;&lt;property id=&quot;20307&quot; value=&quot;295&quot;/&gt;&lt;property id=&quot;20309&quot; value=&quot;12681&quot;/&gt;&lt;/object&gt;&lt;object type=&quot;3&quot; unique_id=&quot;10582&quot;&gt;&lt;property id=&quot;20148&quot; value=&quot;5&quot;/&gt;&lt;property id=&quot;20300&quot; value=&quot;Slide 10 - &amp;quot;Korrespondencia analízis&amp;quot;&quot;/&gt;&lt;property id=&quot;20303&quot; value=&quot;Dr. habil. Kosztyán Zsolt Tibor&quot;/&gt;&lt;property id=&quot;20307&quot; value=&quot;296&quot;/&gt;&lt;property id=&quot;20309&quot; value=&quot;12681&quot;/&gt;&lt;/object&gt;&lt;object type=&quot;3&quot; unique_id=&quot;10583&quot;&gt;&lt;property id=&quot;20148&quot; value=&quot;5&quot;/&gt;&lt;property id=&quot;20300&quot; value=&quot;Slide 11 - &amp;quot;Viszonyításos mérőszámok&amp;quot;&quot;/&gt;&lt;property id=&quot;20303&quot; value=&quot;Dr. habil. Kosztyán Zsolt Tibor&quot;/&gt;&lt;property id=&quot;20307&quot; value=&quot;297&quot;/&gt;&lt;property id=&quot;20309&quot; value=&quot;12681&quot;/&gt;&lt;/object&gt;&lt;object type=&quot;3&quot; unique_id=&quot;10584&quot;&gt;&lt;property id=&quot;20148&quot; value=&quot;5&quot;/&gt;&lt;property id=&quot;20300&quot; value=&quot;Slide 12 - &amp;quot;Cramer féle asszociációs együttható&amp;quot;&quot;/&gt;&lt;property id=&quot;20303&quot; value=&quot;Dr. habil. Kosztyán Zsolt Tibor&quot;/&gt;&lt;property id=&quot;20307&quot; value=&quot;298&quot;/&gt;&lt;property id=&quot;20309&quot; value=&quot;12681&quot;/&gt;&lt;/object&gt;&lt;object type=&quot;3&quot; unique_id=&quot;10585&quot;&gt;&lt;property id=&quot;20148&quot; value=&quot;5&quot;/&gt;&lt;property id=&quot;20300&quot; value=&quot;Slide 13 - &amp;quot;Csuprov féle asszociációs együttható&amp;quot;&quot;/&gt;&lt;property id=&quot;20303&quot; value=&quot;Dr. habil. Kosztyán Zsolt Tibor&quot;/&gt;&lt;property id=&quot;20307&quot; value=&quot;299&quot;/&gt;&lt;property id=&quot;20309&quot; value=&quot;12681&quot;/&gt;&lt;/object&gt;&lt;object type=&quot;3&quot; unique_id=&quot;10586&quot;&gt;&lt;property id=&quot;20148&quot; value=&quot;5&quot;/&gt;&lt;property id=&quot;20300&quot; value=&quot;Slide 14 - &amp;quot;Rangkorreláció&amp;quot;&quot;/&gt;&lt;property id=&quot;20303&quot; value=&quot;Dr. habil. Kosztyán Zsolt Tibor&quot;/&gt;&lt;property id=&quot;20307&quot; value=&quot;300&quot;/&gt;&lt;property id=&quot;20309&quot; value=&quot;12681&quot;/&gt;&lt;/object&gt;&lt;object type=&quot;3&quot; unique_id=&quot;10587&quot;&gt;&lt;property id=&quot;20148&quot; value=&quot;5&quot;/&gt;&lt;property id=&quot;20300&quot; value=&quot;Slide 15 - &amp;quot;Spearman – féle rangkorrelációs együttható&amp;quot;&quot;/&gt;&lt;property id=&quot;20303&quot; value=&quot;Dr. habil. Kosztyán Zsolt Tibor&quot;/&gt;&lt;property id=&quot;20307&quot; value=&quot;301&quot;/&gt;&lt;property id=&quot;20309&quot; value=&quot;12681&quot;/&gt;&lt;/object&gt;&lt;/object&gt;&lt;object type=&quot;10&quot; unique_id=&quot;12070&quot;&gt;&lt;object type=&quot;11&quot; unique_id=&quot;12071&quot;&gt;&lt;property id=&quot;20180&quot; value=&quot;1&quot;/&gt;&lt;property id=&quot;20181&quot; value=&quot;1浥䘌ᇢ邠ᄶᑼ&quot;/&gt;&lt;property id=&quot;20182&quot; value=&quot;0&quot;/&gt;&lt;property id=&quot;20183&quot; value=&quot;1&quot;/&gt;&lt;/object&gt;&lt;object type=&quot;12&quot; unique_id=&quot;12072&quot;&gt;&lt;/object&gt;&lt;object type=&quot;13&quot; unique_id=&quot;12286&quot;&gt;&lt;/object&gt;&lt;/object&gt;&lt;object type=&quot;4&quot; unique_id=&quot;12160&quot;&gt;&lt;object type=&quot;5&quot; unique_id=&quot;12161&quot;&gt;&lt;property id=&quot;20149&quot; value=&quot;Dr. Kosztyán Zsolt Tibor&quot;/&gt;&lt;property id=&quot;20150&quot; value=&quot;egyetemi docens&quot;/&gt;&lt;property id=&quot;20151&quot; value=&quot;kzst.jpg&quot;/&gt;&lt;property id=&quot;20153&quot; value=&quot;kzst@gtk.uni-pannon.hu&quot;/&gt;&lt;property id=&quot;20159&quot; value=&quot;gtk_uj.png&quot;/&gt;&lt;/object&gt;&lt;object type=&quot;5&quot; unique_id=&quot;12681&quot;&gt;&lt;property id=&quot;20149&quot; value=&quot;Dr. habil. Kosztyán Zsolt Tibor&quot;/&gt;&lt;property id=&quot;20150&quot; value=&quot;Egyetemi docens | Associate Professor&quot;/&gt;&lt;property id=&quot;20151&quot; value=&quot;kzst.jpg&quot;/&gt;&lt;property id=&quot;20153&quot; value=&quot;kzst@gtk.uni-pannon.hu&quot;/&gt;&lt;property id=&quot;20159&quot; value=&quot;gtk_uj_2400.png&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E480E0-78C6-408C-AC48-4AC9C0BDC5F3}&quot;/&gt;&lt;isInvalidForFieldText val=&quot;0&quot;/&gt;&lt;Image&gt;&lt;filename val=&quot;M:\Zsolti\KVANTITATIV_MODSZEREK\elarning\08\data\asimages\{35E480E0-78C6-408C-AC48-4AC9C0BDC5F3}_7.png&quot;/&gt;&lt;left val=&quot;315&quot;/&gt;&lt;top val=&quot;190&quot;/&gt;&lt;width val=&quot;303&quot;/&gt;&lt;height val=&quot;63&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3D0556-F607-47A1-978F-65F750548A3A}&quot;/&gt;&lt;isInvalidForFieldText val=&quot;0&quot;/&gt;&lt;Image&gt;&lt;filename val=&quot;M:\Zsolti\KVANTITATIV_MODSZEREK\elarning\08\data\asimages\{B23D0556-F607-47A1-978F-65F750548A3A}_7.png&quot;/&gt;&lt;left val=&quot;189&quot;/&gt;&lt;top val=&quot;456&quot;/&gt;&lt;width val=&quot;31&quot;/&gt;&lt;height val=&quot;3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PSNARRATION" val="10,821404005,M:\Zsolti\KVANTITATIV_MODSZEREK\KM08_pptx\Media.ppcx"/>
  <p:tag name="HTML_SHAPEINFO" val="&lt;SlideThumbPath val=&quot;Dia8.PNG&quo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PRESENTER_SHAPEINFO" val="&lt;ThreeDShapeInfo&gt;&lt;uuid val=&quot;{C2A624C3-4345-4882-B026-267DD25D34A4}&quot;/&gt;&lt;isInvalidForFieldText val=&quot;0&quot;/&gt;&lt;Image&gt;&lt;filename val=&quot;M:\Zsolti\KVANTITATIV_MODSZEREK\elarning\08\data\asimages\{C2A624C3-4345-4882-B026-267DD25D34A4}_8.png&quot;/&gt;&lt;left val=&quot;143&quot;/&gt;&lt;top val=&quot;5&quot;/&gt;&lt;width val=&quot;570&quot;/&gt;&lt;height val=&quot;9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extEffect&gt;&lt;Image&gt;&lt;filename val=&quot;M:\Zsolti\KVANTITATIV_MODSZEREK\elarning\08\data\asimages\{98B1D3A9-21B3-4A38-A0BD-62C95B98D234}_1.png&quot;/&gt;&lt;left val=&quot;0&quot;/&gt;&lt;top val=&quot;177&quot;/&gt;&lt;width val=&quot;223&quot;/&gt;&lt;height val=&quot;43&quot;/&gt;&lt;hasText val=&quot;0&quot;/&gt;&lt;paraId val=&quot;bg&quot;/&gt;&lt;/Image&gt;&lt;Image&gt;&lt;filename val=&quot;M:\Zsolti\KVANTITATIV_MODSZEREK\elarning\08\data\asimages\{B339A56B-29C8-43F1-A78D-1D2921E1402A}_1.png_crop.png&quot;/&gt;&lt;left val=&quot;100&quot;/&gt;&lt;top val=&quot;97&quot;/&gt;&lt;width val=&quot;24&quot;/&gt;&lt;height val=&quot;203&quot;/&gt;&lt;hasText val=&quot;1&quot;/&gt;&lt;paraId val=&quot;1&quot;/&gt;&lt;/Image&gt;&lt;/TextEffect&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8&quot;/&gt;&lt;lineCharCount val=&quot;5&quot;/&gt;&lt;/TableIndex&gt;&lt;TableIndex row=&quot;1&quot; col=&quot;3&quot;&gt;&lt;linesCount val=&quot;2&quot;/&gt;&lt;lineCharCount val=&quot;12&quot;/&gt;&lt;lineCharCount val=&quot;8&quot;/&gt;&lt;/TableIndex&gt;&lt;TableIndex row=&quot;1&quot; col=&quot;4&quot;&gt;&lt;linesCount val=&quot;2&quot;/&gt;&lt;lineCharCount val=&quot;7&quot;/&gt;&lt;lineCharCount val=&quot;8&quot;/&gt;&lt;/TableIndex&gt;&lt;TableIndex row=&quot;1&quot; col=&quot;5&quot;&gt;&lt;linesCount val=&quot;2&quot;/&gt;&lt;lineCharCount val=&quot;7&quot;/&gt;&lt;lineCharCount val=&quot;4&quot;/&gt;&lt;/TableIndex&gt;&lt;TableIndex row=&quot;1&quot; col=&quot;6&quot;&gt;&lt;linesCount val=&quot;2&quot;/&gt;&lt;lineCharCount val=&quot;6&quot;/&gt;&lt;lineCharCount val=&quot;4&quot;/&gt;&lt;/TableIndex&gt;&lt;TableIndex row=&quot;2&quot; col=&quot;1&quot;&gt;&lt;linesCount val=&quot;2&quot;/&gt;&lt;lineCharCount val=&quot;8&quot;/&gt;&lt;lineCharCount val=&quot;4&quot;/&gt;&lt;/TableIndex&gt;&lt;TableIndex row=&quot;2&quot; col=&quot;2&quot;&gt;&lt;linesCount val=&quot;2&quot;/&gt;&lt;lineCharCount val=&quot;6&quot;/&gt;&lt;lineCharCount val=&quot;5&quot;/&gt;&lt;/TableIndex&gt;&lt;TableIndex row=&quot;2&quot; col=&quot;3&quot;&gt;&lt;linesCount val=&quot;2&quot;/&gt;&lt;lineCharCount val=&quot;6&quot;/&gt;&lt;lineCharCount val=&quot;5&quot;/&gt;&lt;/TableIndex&gt;&lt;TableIndex row=&quot;2&quot; col=&quot;4&quot;&gt;&lt;linesCount val=&quot;2&quot;/&gt;&lt;lineCharCount val=&quot;6&quot;/&gt;&lt;lineCharCount val=&quot;5&quot;/&gt;&lt;/TableIndex&gt;&lt;TableIndex row=&quot;2&quot; col=&quot;5&quot;&gt;&lt;linesCount val=&quot;2&quot;/&gt;&lt;lineCharCount val=&quot;6&quot;/&gt;&lt;lineCharCount val=&quot;5&quot;/&gt;&lt;/TableIndex&gt;&lt;TableIndex row=&quot;2&quot; col=&quot;6&quot;&gt;&lt;linesCount val=&quot;2&quot;/&gt;&lt;lineCharCount val=&quot;7&quot;/&gt;&lt;lineCharCount val=&quot;6&quot;/&gt;&lt;/TableIndex&gt;&lt;TableIndex row=&quot;3&quot; col=&quot;1&quot;&gt;&lt;linesCount val=&quot;2&quot;/&gt;&lt;lineCharCount val=&quot;6&quot;/&gt;&lt;lineCharCount val=&quot;3&quot;/&gt;&lt;/TableIndex&gt;&lt;TableIndex row=&quot;3&quot; col=&quot;2&quot;&gt;&lt;linesCount val=&quot;1&quot;/&gt;&lt;lineCharCount val=&quot;6&quot;/&gt;&lt;/TableIndex&gt;&lt;TableIndex row=&quot;3&quot; col=&quot;3&quot;&gt;&lt;linesCount val=&quot;1&quot;/&gt;&lt;lineCharCount val=&quot;5&quot;/&gt;&lt;/TableIndex&gt;&lt;TableIndex row=&quot;3&quot; col=&quot;4&quot;&gt;&lt;linesCount val=&quot;1&quot;/&gt;&lt;lineCharCount val=&quot;5&quot;/&gt;&lt;/TableIndex&gt;&lt;TableIndex row=&quot;3&quot; col=&quot;5&quot;&gt;&lt;linesCount val=&quot;1&quot;/&gt;&lt;lineCharCount val=&quot;6&quot;/&gt;&lt;/TableIndex&gt;&lt;TableIndex row=&quot;3&quot; col=&quot;6&quot;&gt;&lt;linesCount val=&quot;1&quot;/&gt;&lt;lineCharCount val=&quot;6&quot;/&gt;&lt;/TableIndex&gt;&lt;/ShapeTextInfo&gt;"/>
  <p:tag name="HTML_SHAPEINFO" val="&lt;ThreeDShapeInfo&gt;&lt;uuid val=&quot;&quot;/&gt;&lt;isInvalidForFieldText val=&quot;0&quot;/&gt;&lt;Image&gt;&lt;filename val=&quot;M:\Zsolti\KVANTITATIV_MODSZEREK\elarning\08\data\asimages\{8D5DFE16-A859-4BCB-B935-CE9A17D8A129}_8.png&quot;/&gt;&lt;left val=&quot;129&quot;/&gt;&lt;top val=&quot;83&quot;/&gt;&lt;width val=&quot;593&quot;/&gt;&lt;height val=&quot;19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8&quot;/&gt;&lt;lineCharCount val=&quot;5&quot;/&gt;&lt;/TableIndex&gt;&lt;TableIndex row=&quot;1&quot; col=&quot;3&quot;&gt;&lt;linesCount val=&quot;3&quot;/&gt;&lt;lineCharCount val=&quot;12&quot;/&gt;&lt;lineCharCount val=&quot;7&quot;/&gt;&lt;lineCharCount val=&quot;1&quot;/&gt;&lt;/TableIndex&gt;&lt;TableIndex row=&quot;1&quot; col=&quot;4&quot;&gt;&lt;linesCount val=&quot;2&quot;/&gt;&lt;lineCharCount val=&quot;7&quot;/&gt;&lt;lineCharCount val=&quot;8&quot;/&gt;&lt;/TableIndex&gt;&lt;TableIndex row=&quot;1&quot; col=&quot;5&quot;&gt;&lt;linesCount val=&quot;2&quot;/&gt;&lt;lineCharCount val=&quot;7&quot;/&gt;&lt;lineCharCount val=&quot;4&quot;/&gt;&lt;/TableIndex&gt;&lt;TableIndex row=&quot;1&quot; col=&quot;6&quot;&gt;&lt;linesCount val=&quot;2&quot;/&gt;&lt;lineCharCount val=&quot;6&quot;/&gt;&lt;lineCharCount val=&quot;4&quot;/&gt;&lt;/TableIndex&gt;&lt;TableIndex row=&quot;2&quot; col=&quot;1&quot;&gt;&lt;linesCount val=&quot;1&quot;/&gt;&lt;lineCharCount val=&quot;8&quot;/&gt;&lt;/TableIndex&gt;&lt;TableIndex row=&quot;2&quot; col=&quot;2&quot;&gt;&lt;linesCount val=&quot;1&quot;/&gt;&lt;lineCharCount val=&quot;5&quot;/&gt;&lt;/TableIndex&gt;&lt;TableIndex row=&quot;2&quot; col=&quot;3&quot;&gt;&lt;linesCount val=&quot;1&quot;/&gt;&lt;lineCharCount val=&quot;5&quot;/&gt;&lt;/TableIndex&gt;&lt;TableIndex row=&quot;2&quot; col=&quot;4&quot;&gt;&lt;linesCount val=&quot;1&quot;/&gt;&lt;lineCharCount val=&quot;5&quot;/&gt;&lt;/TableIndex&gt;&lt;TableIndex row=&quot;2&quot; col=&quot;5&quot;&gt;&lt;linesCount val=&quot;1&quot;/&gt;&lt;lineCharCount val=&quot;5&quot;/&gt;&lt;/TableIndex&gt;&lt;TableIndex row=&quot;2&quot; col=&quot;6&quot;&gt;&lt;linesCount val=&quot;1&quot;/&gt;&lt;lineCharCount val=&quot;6&quot;/&gt;&lt;/TableIndex&gt;&lt;TableIndex row=&quot;3&quot; col=&quot;1&quot;&gt;&lt;linesCount val=&quot;1&quot;/&gt;&lt;lineCharCount val=&quot;4&quot;/&gt;&lt;/TableIndex&gt;&lt;TableIndex row=&quot;3&quot; col=&quot;2&quot;&gt;&lt;linesCount val=&quot;1&quot;/&gt;&lt;lineCharCount val=&quot;5&quot;/&gt;&lt;/TableIndex&gt;&lt;TableIndex row=&quot;3&quot; col=&quot;3&quot;&gt;&lt;linesCount val=&quot;1&quot;/&gt;&lt;lineCharCount val=&quot;5&quot;/&gt;&lt;/TableIndex&gt;&lt;TableIndex row=&quot;3&quot; col=&quot;4&quot;&gt;&lt;linesCount val=&quot;1&quot;/&gt;&lt;lineCharCount val=&quot;5&quot;/&gt;&lt;/TableIndex&gt;&lt;TableIndex row=&quot;3&quot; col=&quot;5&quot;&gt;&lt;linesCount val=&quot;1&quot;/&gt;&lt;lineCharCount val=&quot;5&quot;/&gt;&lt;/TableIndex&gt;&lt;TableIndex row=&quot;3&quot; col=&quot;6&quot;&gt;&lt;linesCount val=&quot;1&quot;/&gt;&lt;lineCharCount val=&quot;6&quot;/&gt;&lt;/TableIndex&gt;&lt;TableIndex row=&quot;4&quot; col=&quot;1&quot;&gt;&lt;linesCount val=&quot;2&quot;/&gt;&lt;lineCharCount val=&quot;6&quot;/&gt;&lt;lineCharCount val=&quot;3&quot;/&gt;&lt;/TableIndex&gt;&lt;TableIndex row=&quot;4&quot; col=&quot;2&quot;&gt;&lt;linesCount val=&quot;1&quot;/&gt;&lt;lineCharCount val=&quot;6&quot;/&gt;&lt;/TableIndex&gt;&lt;TableIndex row=&quot;4&quot; col=&quot;3&quot;&gt;&lt;linesCount val=&quot;1&quot;/&gt;&lt;lineCharCount val=&quot;5&quot;/&gt;&lt;/TableIndex&gt;&lt;TableIndex row=&quot;4&quot; col=&quot;4&quot;&gt;&lt;linesCount val=&quot;1&quot;/&gt;&lt;lineCharCount val=&quot;5&quot;/&gt;&lt;/TableIndex&gt;&lt;TableIndex row=&quot;4&quot; col=&quot;5&quot;&gt;&lt;linesCount val=&quot;1&quot;/&gt;&lt;lineCharCount val=&quot;6&quot;/&gt;&lt;/TableIndex&gt;&lt;TableIndex row=&quot;4&quot; col=&quot;6&quot;&gt;&lt;linesCount val=&quot;1&quot;/&gt;&lt;lineCharCount val=&quot;6&quot;/&gt;&lt;/TableIndex&gt;&lt;/ShapeTextInfo&gt;"/>
  <p:tag name="HTML_SHAPEINFO" val="&lt;ThreeDShapeInfo&gt;&lt;uuid val=&quot;&quot;/&gt;&lt;isInvalidForFieldText val=&quot;0&quot;/&gt;&lt;Image&gt;&lt;filename val=&quot;M:\Zsolti\KVANTITATIV_MODSZEREK\elarning\08\data\asimages\{DB44CCBC-487B-4697-AF0F-0F4DB6C591F3}_8.png&quot;/&gt;&lt;left val=&quot;127&quot;/&gt;&lt;top val=&quot;307&quot;/&gt;&lt;width val=&quot;595&quot;/&gt;&lt;height val=&quot;224&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4DBF048E-0393-4E2E-BF91-C47434FE3D98}&quot;/&gt;&lt;isInvalidForFieldText val=&quot;0&quot;/&gt;&lt;Image&gt;&lt;filename val=&quot;M:\Zsolti\KVANTITATIV_MODSZEREK\elarning\08\data\asimages\{4DBF048E-0393-4E2E-BF91-C47434FE3D98}_8.png&quot;/&gt;&lt;left val=&quot;421&quot;/&gt;&lt;top val=&quot;488&quot;/&gt;&lt;width val=&quot;299&quot;/&gt;&lt;height val=&quot;63&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20EAEF88-1215-4E99-9E65-EF9E0C2DC78D}&quot;/&gt;&lt;isInvalidForFieldText val=&quot;0&quot;/&gt;&lt;Image&gt;&lt;filename val=&quot;M:\Zsolti\KVANTITATIV_MODSZEREK\elarning\08\data\asimages\{20EAEF88-1215-4E99-9E65-EF9E0C2DC78D}_8.png&quot;/&gt;&lt;left val=&quot;71&quot;/&gt;&lt;top val=&quot;252&quot;/&gt;&lt;width val=&quot;369&quot;/&gt;&lt;height val=&quot;6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PSNARRATION" val="6,821404005,M:\Zsolti\KVANTITATIV_MODSZEREK\KM08_pptx\Media.ppcx"/>
  <p:tag name="HTML_SHAPEINFO" val="&lt;SlideThumbPath val=&quot;Dia9.PNG&quo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B8CFC302-B9F4-427A-BA07-C7354DD37FB1}&quot;/&gt;&lt;isInvalidForFieldText val=&quot;0&quot;/&gt;&lt;Image&gt;&lt;filename val=&quot;M:\Zsolti\KVANTITATIV_MODSZEREK\elarning\08\data\asimages\{B8CFC302-B9F4-427A-BA07-C7354DD37FB1}_9.png&quot;/&gt;&lt;left val=&quot;149&quot;/&gt;&lt;top val=&quot;21&quot;/&gt;&lt;width val=&quot;534&quot;/&gt;&lt;height val=&quot;10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1&quot;/&gt;&lt;lineCharCount val=&quot;27&quot;/&gt;&lt;lineCharCount val=&quot;32&quot;/&gt;&lt;lineCharCount val=&quot;8&quot;/&gt;&lt;lineCharCount val=&quot;34&quot;/&gt;&lt;lineCharCount val=&quot;25&quot;/&gt;&lt;lineCharCount val=&quot;14&quot;/&gt;&lt;lineCharCount val=&quot;32&quot;/&gt;&lt;/TableIndex&gt;&lt;/ShapeTextInfo&gt;"/>
  <p:tag name="PRESENTER_SHAPEINFO" val="&lt;ThreeDShapeInfo&gt;&lt;uuid val=&quot;{FB8A551A-666D-4D19-B729-9255A095B50D}&quot;/&gt;&lt;isInvalidForFieldText val=&quot;0&quot;/&gt;&lt;Image&gt;&lt;filename val=&quot;M:\Zsolti\KVANTITATIV_MODSZEREK\elarning\08\data\asimages\{FB8A551A-666D-4D19-B729-9255A095B50D}_9.png&quot;/&gt;&lt;left val=&quot;149&quot;/&gt;&lt;top val=&quot;118&quot;/&gt;&lt;width val=&quot;536&quot;/&gt;&lt;height val=&quot;41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D77458-37A2-4758-9119-920AFD8D8F36}&quot;/&gt;&lt;isInvalidForFieldText val=&quot;0&quot;/&gt;&lt;Image&gt;&lt;filename val=&quot;M:\Zsolti\KVANTITATIV_MODSZEREK\elarning\08\data\asimages\{AED77458-37A2-4758-9119-920AFD8D8F36}_9.png&quot;/&gt;&lt;left val=&quot;493&quot;/&gt;&lt;top val=&quot;138&quot;/&gt;&lt;width val=&quot;230&quot;/&gt;&lt;height val=&quot;8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D36DB8-31F6-4A50-9EC8-3E250123036E}&quot;/&gt;&lt;isInvalidForFieldText val=&quot;0&quot;/&gt;&lt;Image&gt;&lt;filename val=&quot;M:\Zsolti\KVANTITATIV_MODSZEREK\elarning\08\data\asimages\{94D36DB8-31F6-4A50-9EC8-3E250123036E}_9.png&quot;/&gt;&lt;left val=&quot;382&quot;/&gt;&lt;top val=&quot;428&quot;/&gt;&lt;width val=&quot;340&quot;/&gt;&lt;height val=&quot;4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7,821404005,M:\Zsolti\KVANTITATIV_MODSZEREK\KM08_pptx\Media.ppcx"/>
  <p:tag name="HTML_SHAPEINFO" val="&lt;SlideThumbPath val=&quot;Dia10.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64429F79-6C2B-4753-8BF1-D53C6733D147}&quot;/&gt;&lt;isInvalidForFieldText val=&quot;0&quot;/&gt;&lt;Image&gt;&lt;filename val=&quot;M:\Zsolti\KVANTITATIV_MODSZEREK\elarning\08\data\asimages\{64429F79-6C2B-4753-8BF1-D53C6733D147}_10.png&quot;/&gt;&lt;left val=&quot;132&quot;/&gt;&lt;top val=&quot;21&quot;/&gt;&lt;width val=&quot;571&quot;/&gt;&lt;height val=&quot;10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10&quot;/&gt;&lt;lineCharCount val=&quot;1&quot;/&gt;&lt;lineCharCount val=&quot;50&quot;/&gt;&lt;lineCharCount val=&quot;21&quot;/&gt;&lt;lineCharCount val=&quot;28&quot;/&gt;&lt;lineCharCount val=&quot;17&quot;/&gt;&lt;/TableIndex&gt;&lt;/ShapeTextInfo&gt;"/>
  <p:tag name="PRESENTER_SHAPEINFO" val="&lt;ThreeDShapeInfo&gt;&lt;uuid val=&quot;{414A0E1F-98C4-411D-81A8-2DC2A8870706}&quot;/&gt;&lt;isInvalidForFieldText val=&quot;0&quot;/&gt;&lt;Image&gt;&lt;filename val=&quot;M:\Zsolti\KVANTITATIV_MODSZEREK\elarning\08\data\asimages\{414A0E1F-98C4-411D-81A8-2DC2A8870706}_10.png&quot;/&gt;&lt;left val=&quot;149&quot;/&gt;&lt;top val=&quot;119&quot;/&gt;&lt;width val=&quot;559&quot;/&gt;&lt;height val=&quot;36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13EC74-0CD7-487B-838B-124871034D31}&quot;/&gt;&lt;isInvalidForFieldText val=&quot;0&quot;/&gt;&lt;Image&gt;&lt;filename val=&quot;M:\Zsolti\KVANTITATIV_MODSZEREK\elarning\08\data\asimages\{FA13EC74-0CD7-487B-838B-124871034D31}_10.png&quot;/&gt;&lt;left val=&quot;257&quot;/&gt;&lt;top val=&quot;122&quot;/&gt;&lt;width val=&quot;94&quot;/&gt;&lt;height val=&quot;51&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D821AA-829D-49C5-A028-F92E627EA71D}&quot;/&gt;&lt;isInvalidForFieldText val=&quot;0&quot;/&gt;&lt;Image&gt;&lt;filename val=&quot;M:\Zsolti\KVANTITATIV_MODSZEREK\elarning\08\data\asimages\{6AD821AA-829D-49C5-A028-F92E627EA71D}_10.png&quot;/&gt;&lt;left val=&quot;249&quot;/&gt;&lt;top val=&quot;255&quot;/&gt;&lt;width val=&quot;335&quot;/&gt;&lt;height val=&quot;4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60F594-E620-4754-A971-599F18127392}&quot;/&gt;&lt;isInvalidForFieldText val=&quot;0&quot;/&gt;&lt;Image&gt;&lt;filename val=&quot;M:\Zsolti\KVANTITATIV_MODSZEREK\elarning\08\data\asimages\{3260F594-E620-4754-A971-599F18127392}_10.png&quot;/&gt;&lt;left val=&quot;260&quot;/&gt;&lt;top val=&quot;420&quot;/&gt;&lt;width val=&quot;362&quot;/&gt;&lt;height val=&quot;118&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11,821404005,M:\Zsolti\KVANTITATIV_MODSZEREK\KM08_pptx\Media.ppcx"/>
  <p:tag name="HTML_SHAPEINFO" val="&lt;SlideThumbPath val=&quot;Dia11.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58FE6DF2-B430-4D17-BD9F-440DE9202010}&quot;/&gt;&lt;isInvalidForFieldText val=&quot;0&quot;/&gt;&lt;Image&gt;&lt;filename val=&quot;M:\Zsolti\KVANTITATIV_MODSZEREK\elarning\08\data\asimages\{58FE6DF2-B430-4D17-BD9F-440DE9202010}_11.png&quot;/&gt;&lt;left val=&quot;134&quot;/&gt;&lt;top val=&quot;21&quot;/&gt;&lt;width val=&quot;604&quot;/&gt;&lt;height val=&quot;10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11&quot;/&gt;&lt;lineCharCount val=&quot;26&quot;/&gt;&lt;lineCharCount val=&quot;10&quot;/&gt;&lt;/TableIndex&gt;&lt;/ShapeTextInfo&gt;"/>
  <p:tag name="PRESENTER_SHAPEINFO" val="&lt;ThreeDShapeInfo&gt;&lt;uuid val=&quot;{33D41C83-8B41-4590-A91E-37F974C231B8}&quot;/&gt;&lt;isInvalidForFieldText val=&quot;0&quot;/&gt;&lt;Image&gt;&lt;filename val=&quot;M:\Zsolti\KVANTITATIV_MODSZEREK\elarning\08\data\asimages\{33D41C83-8B41-4590-A91E-37F974C231B8}_11.png&quot;/&gt;&lt;left val=&quot;149&quot;/&gt;&lt;top val=&quot;119&quot;/&gt;&lt;width val=&quot;534&quot;/&gt;&lt;height val=&quot;36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12,821404005,M:\Zsolti\KVANTITATIV_MODSZEREK\KM08_pptx\Media.ppcx"/>
  <p:tag name="HTML_SHAPEINFO" val="&lt;SlideThumbPath val=&quot;Dia12.PNG&quo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0&quot;/&gt;&lt;/TableIndex&gt;&lt;/ShapeTextInfo&gt;"/>
  <p:tag name="PRESENTER_SHAPEINFO" val="&lt;ThreeDShapeInfo&gt;&lt;uuid val=&quot;{929E02FA-9224-4207-B804-A142577FED7B}&quot;/&gt;&lt;isInvalidForFieldText val=&quot;0&quot;/&gt;&lt;Image&gt;&lt;filename val=&quot;M:\Zsolti\KVANTITATIV_MODSZEREK\elarning\08\data\asimages\{929E02FA-9224-4207-B804-A142577FED7B}_12.png&quot;/&gt;&lt;left val=&quot;136&quot;/&gt;&lt;top val=&quot;0&quot;/&gt;&lt;width val=&quot;576&quot;/&gt;&lt;height val=&quot;15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quot;/&gt;&lt;lineCharCount val=&quot;1&quot;/&gt;&lt;lineCharCount val=&quot;1&quot;/&gt;&lt;lineCharCount val=&quot;1&quot;/&gt;&lt;lineCharCount val=&quot;1&quot;/&gt;&lt;lineCharCount val=&quot;1&quot;/&gt;&lt;lineCharCount val=&quot;1&quot;/&gt;&lt;lineCharCount val=&quot;44&quot;/&gt;&lt;lineCharCount val=&quot;1&quot;/&gt;&lt;lineCharCount val=&quot;41&quot;/&gt;&lt;lineCharCount val=&quot;27&quot;/&gt;&lt;/TableIndex&gt;&lt;/ShapeTextInfo&gt;"/>
  <p:tag name="PRESENTER_SHAPEINFO" val="&lt;ThreeDShapeInfo&gt;&lt;uuid val=&quot;{20489754-9314-4A69-A2C9-E7FBE94A94D5}&quot;/&gt;&lt;isInvalidForFieldText val=&quot;0&quot;/&gt;&lt;Image&gt;&lt;filename val=&quot;M:\Zsolti\KVANTITATIV_MODSZEREK\elarning\08\data\asimages\{20489754-9314-4A69-A2C9-E7FBE94A94D5}_12.png&quot;/&gt;&lt;left val=&quot;149&quot;/&gt;&lt;top val=&quot;125&quot;/&gt;&lt;width val=&quot;534&quot;/&gt;&lt;height val=&quot;358&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985FA1-7A5B-4A3D-838D-6E57F579DA97}&quot;/&gt;&lt;isInvalidForFieldText val=&quot;0&quot;/&gt;&lt;Image&gt;&lt;filename val=&quot;M:\Zsolti\KVANTITATIV_MODSZEREK\elarning\08\data\asimages\{F9985FA1-7A5B-4A3D-838D-6E57F579DA97}_12.png&quot;/&gt;&lt;left val=&quot;173&quot;/&gt;&lt;top val=&quot;137&quot;/&gt;&lt;width val=&quot;341&quot;/&gt;&lt;height val=&quot;94&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78F792-6441-41B1-8EC0-5ACDB2AF4BCF}&quot;/&gt;&lt;isInvalidForFieldText val=&quot;0&quot;/&gt;&lt;Image&gt;&lt;filename val=&quot;M:\Zsolti\KVANTITATIV_MODSZEREK\elarning\08\data\asimages\{9E78F792-6441-41B1-8EC0-5ACDB2AF4BCF}_12.png&quot;/&gt;&lt;left val=&quot;207&quot;/&gt;&lt;top val=&quot;239&quot;/&gt;&lt;width val=&quot;445&quot;/&gt;&lt;height val=&quot;10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A8EF03-E4C9-4B3B-B143-F2DD91408788}&quot;/&gt;&lt;isInvalidForFieldText val=&quot;0&quot;/&gt;&lt;Image&gt;&lt;filename val=&quot;M:\Zsolti\KVANTITATIV_MODSZEREK\elarning\08\data\asimages\{36A8EF03-E4C9-4B3B-B143-F2DD91408788}_12.png&quot;/&gt;&lt;left val=&quot;597&quot;/&gt;&lt;top val=&quot;161&quot;/&gt;&lt;width val=&quot;121&quot;/&gt;&lt;height val=&quot;3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700155-759F-4300-934A-024754D19304}&quot;/&gt;&lt;isInvalidForFieldText val=&quot;0&quot;/&gt;&lt;Image&gt;&lt;filename val=&quot;M:\Zsolti\KVANTITATIV_MODSZEREK\elarning\08\data\asimages\{5E700155-759F-4300-934A-024754D19304}_12.png&quot;/&gt;&lt;left val=&quot;250&quot;/&gt;&lt;top val=&quot;343&quot;/&gt;&lt;width val=&quot;81&quot;/&gt;&lt;height val=&quot;38&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86C5C4-113E-453D-9994-D3D83542FE97}&quot;/&gt;&lt;isInvalidForFieldText val=&quot;0&quot;/&gt;&lt;Image&gt;&lt;filename val=&quot;M:\Zsolti\KVANTITATIV_MODSZEREK\elarning\08\data\asimages\{A286C5C4-113E-453D-9994-D3D83542FE97}_12.png&quot;/&gt;&lt;left val=&quot;250&quot;/&gt;&lt;top val=&quot;407&quot;/&gt;&lt;width val=&quot;75&quot;/&gt;&lt;height val=&quot;3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13,821404005,M:\Zsolti\KVANTITATIV_MODSZEREK\KM08_pptx\Media.ppcx"/>
  <p:tag name="HTML_SHAPEINFO" val="&lt;SlideThumbPath val=&quot;Dia13.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0&quot;/&gt;&lt;/TableIndex&gt;&lt;/ShapeTextInfo&gt;"/>
  <p:tag name="PRESENTER_SHAPEINFO" val="&lt;ThreeDShapeInfo&gt;&lt;uuid val=&quot;{3A964C01-60EA-4031-9E3E-A4D6353CCFB4}&quot;/&gt;&lt;isInvalidForFieldText val=&quot;0&quot;/&gt;&lt;Image&gt;&lt;filename val=&quot;M:\Zsolti\KVANTITATIV_MODSZEREK\elarning\08\data\asimages\{3A964C01-60EA-4031-9E3E-A4D6353CCFB4}_13.png&quot;/&gt;&lt;left val=&quot;130&quot;/&gt;&lt;top val=&quot;0&quot;/&gt;&lt;width val=&quot;590&quot;/&gt;&lt;height val=&quot;15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1&quot;/&gt;&lt;lineCharCount val=&quot;1&quot;/&gt;&lt;lineCharCount val=&quot;1&quot;/&gt;&lt;lineCharCount val=&quot;35&quot;/&gt;&lt;lineCharCount val=&quot;26&quot;/&gt;&lt;lineCharCount val=&quot;36&quot;/&gt;&lt;/TableIndex&gt;&lt;/ShapeTextInfo&gt;"/>
  <p:tag name="PRESENTER_SHAPEINFO" val="&lt;ThreeDShapeInfo&gt;&lt;uuid val=&quot;{AA19CF1D-42BE-49D7-900D-64C1579179BB}&quot;/&gt;&lt;isInvalidForFieldText val=&quot;0&quot;/&gt;&lt;Image&gt;&lt;filename val=&quot;M:\Zsolti\KVANTITATIV_MODSZEREK\elarning\08\data\asimages\{AA19CF1D-42BE-49D7-900D-64C1579179BB}_13.png&quot;/&gt;&lt;left val=&quot;149&quot;/&gt;&lt;top val=&quot;125&quot;/&gt;&lt;width val=&quot;548&quot;/&gt;&lt;height val=&quot;357&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5F5ABE-3CB0-4A6D-8E22-608933C6B2CC}&quot;/&gt;&lt;isInvalidForFieldText val=&quot;0&quot;/&gt;&lt;Image&gt;&lt;filename val=&quot;M:\Zsolti\KVANTITATIV_MODSZEREK\elarning\08\data\asimages\{E35F5ABE-3CB0-4A6D-8E22-608933C6B2CC}_13.png&quot;/&gt;&lt;left val=&quot;163&quot;/&gt;&lt;top val=&quot;120&quot;/&gt;&lt;width val=&quot;276&quot;/&gt;&lt;height val=&quot;9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D6CD3C-03D9-45CD-9394-EA7DA4FBFDC3}&quot;/&gt;&lt;isInvalidForFieldText val=&quot;0&quot;/&gt;&lt;Image&gt;&lt;filename val=&quot;M:\Zsolti\KVANTITATIV_MODSZEREK\elarning\08\data\asimages\{AAD6CD3C-03D9-45CD-9394-EA7DA4FBFDC3}_13.png&quot;/&gt;&lt;left val=&quot;305&quot;/&gt;&lt;top val=&quot;205&quot;/&gt;&lt;width val=&quot;378&quot;/&gt;&lt;height val=&quot;107&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06C244-1E68-4B1E-98C0-FE42140139B5}&quot;/&gt;&lt;isInvalidForFieldText val=&quot;0&quot;/&gt;&lt;Image&gt;&lt;filename val=&quot;M:\Zsolti\KVANTITATIV_MODSZEREK\elarning\08\data\asimages\{EF06C244-1E68-4B1E-98C0-FE42140139B5}_13.png&quot;/&gt;&lt;left val=&quot;237&quot;/&gt;&lt;top val=&quot;318&quot;/&gt;&lt;width val=&quot;73&quot;/&gt;&lt;height val=&quot;33&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BA82C0-2BBA-45E4-BA5A-7DC7B0E7976A}&quot;/&gt;&lt;isInvalidForFieldText val=&quot;0&quot;/&gt;&lt;Image&gt;&lt;filename val=&quot;M:\Zsolti\KVANTITATIV_MODSZEREK\elarning\08\data\asimages\{29BA82C0-2BBA-45E4-BA5A-7DC7B0E7976A}_13.png&quot;/&gt;&lt;left val=&quot;370&quot;/&gt;&lt;top val=&quot;394&quot;/&gt;&lt;width val=&quot;73&quot;/&gt;&lt;height val=&quot;3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14,821404005,M:\Zsolti\KVANTITATIV_MODSZEREK\KM08_pptx\Media.ppcx"/>
  <p:tag name="HTML_SHAPEINFO" val="&lt;SlideThumbPath val=&quot;Dia14.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E27AC28B-610B-480F-9BCF-0B0B7B96049E}&quot;/&gt;&lt;isInvalidForFieldText val=&quot;0&quot;/&gt;&lt;Image&gt;&lt;filename val=&quot;M:\Zsolti\KVANTITATIV_MODSZEREK\elarning\08\data\asimages\{E27AC28B-610B-480F-9BCF-0B0B7B96049E}_14.png&quot;/&gt;&lt;left val=&quot;149&quot;/&gt;&lt;top val=&quot;21&quot;/&gt;&lt;width val=&quot;534&quot;/&gt;&lt;height val=&quot;10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2&quot;/&gt;&lt;lineCharCount val=&quot;8&quot;/&gt;&lt;lineCharCount val=&quot;32&quot;/&gt;&lt;lineCharCount val=&quot;11&quot;/&gt;&lt;lineCharCount val=&quot;35&quot;/&gt;&lt;lineCharCount val=&quot;36&quot;/&gt;&lt;lineCharCount val=&quot;24&quot;/&gt;&lt;lineCharCount val=&quot;34&quot;/&gt;&lt;lineCharCount val=&quot;25&quot;/&gt;&lt;lineCharCount val=&quot;32&quot;/&gt;&lt;lineCharCount val=&quot;6&quot;/&gt;&lt;/TableIndex&gt;&lt;/ShapeTextInfo&gt;"/>
  <p:tag name="PRESENTER_SHAPEINFO" val="&lt;ThreeDShapeInfo&gt;&lt;uuid val=&quot;{E126948A-2A42-47F6-B6B6-57BA33217C95}&quot;/&gt;&lt;isInvalidForFieldText val=&quot;0&quot;/&gt;&lt;Image&gt;&lt;filename val=&quot;M:\Zsolti\KVANTITATIV_MODSZEREK\elarning\08\data\asimages\{E126948A-2A42-47F6-B6B6-57BA33217C95}_14.png&quot;/&gt;&lt;left val=&quot;149&quot;/&gt;&lt;top val=&quot;115&quot;/&gt;&lt;width val=&quot;565&quot;/&gt;&lt;height val=&quot;44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PSNARRATION" val="15,821404005,M:\Zsolti\KVANTITATIV_MODSZEREK\KM08_pptx\Media.ppcx"/>
  <p:tag name="HTML_SHAPEINFO" val="&lt;SlideThumbPath val=&quot;Dia15.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6&quot;/&gt;&lt;/TableIndex&gt;&lt;/ShapeTextInfo&gt;"/>
  <p:tag name="PRESENTER_SHAPEINFO" val="&lt;ThreeDShapeInfo&gt;&lt;uuid val=&quot;{E046F80B-DE03-4EB8-8030-7DBB6DF6BFCE}&quot;/&gt;&lt;isInvalidForFieldText val=&quot;0&quot;/&gt;&lt;Image&gt;&lt;filename val=&quot;M:\Zsolti\KVANTITATIV_MODSZEREK\elarning\08\data\asimages\{E046F80B-DE03-4EB8-8030-7DBB6DF6BFCE}_15.png&quot;/&gt;&lt;left val=&quot;129&quot;/&gt;&lt;top val=&quot;0&quot;/&gt;&lt;width val=&quot;613&quot;/&gt;&lt;height val=&quot;150&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9&quot;/&gt;&lt;lineCharCount val=&quot;33&quot;/&gt;&lt;lineCharCount val=&quot;16&quot;/&gt;&lt;lineCharCount val=&quot;1&quot;/&gt;&lt;lineCharCount val=&quot;1&quot;/&gt;&lt;lineCharCount val=&quot;37&quot;/&gt;&lt;lineCharCount val=&quot;41&quot;/&gt;&lt;lineCharCount val=&quot;35&quot;/&gt;&lt;/TableIndex&gt;&lt;/ShapeTextInfo&gt;"/>
  <p:tag name="PRESENTER_SHAPEINFO" val="&lt;ThreeDShapeInfo&gt;&lt;uuid val=&quot;{7DA0B9C1-D54B-40C0-8089-74F908C67E5E}&quot;/&gt;&lt;isInvalidForFieldText val=&quot;0&quot;/&gt;&lt;Image&gt;&lt;filename val=&quot;M:\Zsolti\KVANTITATIV_MODSZEREK\elarning\08\data\asimages\{7DA0B9C1-D54B-40C0-8089-74F908C67E5E}_15.png&quot;/&gt;&lt;left val=&quot;149&quot;/&gt;&lt;top val=&quot;119&quot;/&gt;&lt;width val=&quot;596&quot;/&gt;&lt;height val=&quot;424&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065980-94C1-444F-A099-A72A00F3BDD7}&quot;/&gt;&lt;isInvalidForFieldText val=&quot;0&quot;/&gt;&lt;Image&gt;&lt;filename val=&quot;M:\Zsolti\KVANTITATIV_MODSZEREK\elarning\08\data\asimages\{79065980-94C1-444F-A099-A72A00F3BDD7}_15.png&quot;/&gt;&lt;left val=&quot;172&quot;/&gt;&lt;top val=&quot;116&quot;/&gt;&lt;width val=&quot;47&quot;/&gt;&lt;height val=&quot;5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5EF5B6-629A-4C0C-A36C-9B47F17B3C3D}&quot;/&gt;&lt;isInvalidForFieldText val=&quot;0&quot;/&gt;&lt;Image&gt;&lt;filename val=&quot;M:\Zsolti\KVANTITATIV_MODSZEREK\elarning\08\data\asimages\{D45EF5B6-629A-4C0C-A36C-9B47F17B3C3D}_15.png&quot;/&gt;&lt;left val=&quot;506&quot;/&gt;&lt;top val=&quot;114&quot;/&gt;&lt;width val=&quot;46&quot;/&gt;&lt;height val=&quot;6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0C6354-CD08-45DE-9DFE-5AAD434A77D4}&quot;/&gt;&lt;isInvalidForFieldText val=&quot;0&quot;/&gt;&lt;Image&gt;&lt;filename val=&quot;M:\Zsolti\KVANTITATIV_MODSZEREK\elarning\08\data\asimages\{E90C6354-CD08-45DE-9DFE-5AAD434A77D4}_15.png&quot;/&gt;&lt;left val=&quot;319&quot;/&gt;&lt;top val=&quot;276&quot;/&gt;&lt;width val=&quot;347&quot;/&gt;&lt;height val=&quot;106&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0CD94D-9758-412A-A8C0-BA3339502E28}&quot;/&gt;&lt;isInvalidForFieldText val=&quot;0&quot;/&gt;&lt;Image&gt;&lt;filename val=&quot;M:\Zsolti\KVANTITATIV_MODSZEREK\elarning\08\data\asimages\{890CD94D-9758-412A-A8C0-BA3339502E28}_15.png&quot;/&gt;&lt;left val=&quot;178&quot;/&gt;&lt;top val=&quot;388&quot;/&gt;&lt;width val=&quot;142&quot;/&gt;&lt;height val=&quot;58&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8FD5E5-922E-48A4-8066-B96F0237C1D0}&quot;/&gt;&lt;isInvalidForFieldText val=&quot;0&quot;/&gt;&lt;Image&gt;&lt;filename val=&quot;M:\Zsolti\KVANTITATIV_MODSZEREK\elarning\08\data\asimages\{978FD5E5-922E-48A4-8066-B96F0237C1D0}_15.png&quot;/&gt;&lt;left val=&quot;178&quot;/&gt;&lt;top val=&quot;430&quot;/&gt;&lt;width val=&quot;161&quot;/&gt;&lt;height val=&quot;5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6C7355-C5D1-494F-97C7-DD205389A3AF}&quot;/&gt;&lt;isInvalidForFieldText val=&quot;0&quot;/&gt;&lt;Image&gt;&lt;filename val=&quot;M:\Zsolti\KVANTITATIV_MODSZEREK\elarning\08\data\asimages\{676C7355-C5D1-494F-97C7-DD205389A3AF}_15.png&quot;/&gt;&lt;left val=&quot;178&quot;/&gt;&lt;top val=&quot;472&quot;/&gt;&lt;width val=&quot;145&quot;/&gt;&lt;height val=&quot;5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PSNARRATION" val="16,821404005,M:\Zsolti\KVANTITATIV_MODSZEREK\KM08_pptx\Media.ppcx"/>
  <p:tag name="HTML_SHAPEINFO" val="&lt;SlideThumbPath val=&quot;Dia16.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07ED9B3D-8339-4833-A551-D07951D704C6}&quot;/&gt;&lt;isInvalidForFieldText val=&quot;0&quot;/&gt;&lt;Image&gt;&lt;filename val=&quot;M:\Zsolti\KVANTITATIV_MODSZEREK\elarning\08\data\asimages\{07ED9B3D-8339-4833-A551-D07951D704C6}_16.png&quot;/&gt;&lt;left val=&quot;149&quot;/&gt;&lt;top val=&quot;21&quot;/&gt;&lt;width val=&quot;534&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4&quot;/&gt;&lt;lineCharCount val=&quot;48&quot;/&gt;&lt;lineCharCount val=&quot;49&quot;/&gt;&lt;lineCharCount val=&quot;59&quot;/&gt;&lt;lineCharCount val=&quot;51&quot;/&gt;&lt;lineCharCount val=&quot;61&quot;/&gt;&lt;lineCharCount val=&quot;53&quot;/&gt;&lt;lineCharCount val=&quot;53&quot;/&gt;&lt;lineCharCount val=&quot;51&quot;/&gt;&lt;lineCharCount val=&quot;59&quot;/&gt;&lt;lineCharCount val=&quot;57&quot;/&gt;&lt;lineCharCount val=&quot;59&quot;/&gt;&lt;lineCharCount val=&quot;58&quot;/&gt;&lt;lineCharCount val=&quot;47&quot;/&gt;&lt;/TableIndex&gt;&lt;/ShapeTextInfo&gt;"/>
  <p:tag name="PRESENTER_SHAPEINFO" val="&lt;TextEffect&gt;&lt;Image&gt;&lt;filename val=&quot;M:\Zsolti\KVANTITATIV_MODSZEREK\elarning\08\data\asimages\{0FA65143-AA22-4D37-BCE4-E1A47FF92EDC}_1.png_crop.png&quot;/&gt;&lt;left val=&quot;146&quot;/&gt;&lt;top val=&quot;117&quot;/&gt;&lt;width val=&quot;557&quot;/&gt;&lt;height val=&quot;161&quot;/&gt;&lt;hasText val=&quot;1&quot;/&gt;&lt;paraId val=&quot;1&quot;/&gt;&lt;/Image&gt;&lt;Image&gt;&lt;filename val=&quot;M:\Zsolti\KVANTITATIV_MODSZEREK\elarning\08\data\asimages\{5B09B4ED-FD4E-4A3E-BD05-3B3EB06EB184}_1.png_crop.png&quot;/&gt;&lt;left val=&quot;144&quot;/&gt;&lt;top val=&quot;297&quot;/&gt;&lt;width val=&quot;559&quot;/&gt;&lt;height val=&quot;216&quot;/&gt;&lt;hasText val=&quot;1&quot;/&gt;&lt;paraId val=&quot;2&quot;/&gt;&lt;/Image&gt;&lt;/TextEffect&gt;"/>
</p:tagLst>
</file>

<file path=ppt/tags/tag161.xml><?xml version="1.0" encoding="utf-8"?>
<p:tagLst xmlns:a="http://schemas.openxmlformats.org/drawingml/2006/main" xmlns:r="http://schemas.openxmlformats.org/officeDocument/2006/relationships" xmlns:p="http://schemas.openxmlformats.org/presentationml/2006/main">
  <p:tag name="PPSNARRATION" val="17,821404005,M:\Zsolti\KVANTITATIV_MODSZEREK\KM08_pptx\Media.ppcx"/>
  <p:tag name="HTML_SHAPEINFO" val="&lt;SlideThumbPath val=&quot;Dia17.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510F19A9-1828-4AB0-877C-92354C5428F3}&quot;/&gt;&lt;isInvalidForFieldText val=&quot;0&quot;/&gt;&lt;Image&gt;&lt;filename val=&quot;M:\Zsolti\KVANTITATIV_MODSZEREK\elarning\08\data\asimages\{510F19A9-1828-4AB0-877C-92354C5428F3}_17.png&quot;/&gt;&lt;left val=&quot;149&quot;/&gt;&lt;top val=&quot;-2&quot;/&gt;&lt;width val=&quot;534&quot;/&gt;&lt;height val=&quot;10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72&quot;/&gt;&lt;lineCharCount val=&quot;20&quot;/&gt;&lt;/TableIndex&gt;&lt;/ShapeTextInfo&gt;"/>
  <p:tag name="PRESENTER_SHAPEINFO" val="&lt;ThreeDShapeInfo&gt;&lt;uuid val=&quot;{B78CB474-9C7A-4370-9768-A6EB02D771A8}&quot;/&gt;&lt;isInvalidForFieldText val=&quot;0&quot;/&gt;&lt;Image&gt;&lt;filename val=&quot;M:\Zsolti\KVANTITATIV_MODSZEREK\elarning\08\data\asimages\{B78CB474-9C7A-4370-9768-A6EB02D771A8}_17.png&quot;/&gt;&lt;left val=&quot;144&quot;/&gt;&lt;top val=&quot;71&quot;/&gt;&lt;width val=&quot;578&quot;/&gt;&lt;height val=&quot;109&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E33775-6684-4275-A292-0FF274B45AC7}&quot;/&gt;&lt;isInvalidForFieldText val=&quot;0&quot;/&gt;&lt;Image&gt;&lt;filename val=&quot;M:\Zsolti\KVANTITATIV_MODSZEREK\elarning\08\data\asimages\{B3E33775-6684-4275-A292-0FF274B45AC7}_17.png&quot;/&gt;&lt;left val=&quot;296&quot;/&gt;&lt;top val=&quot;171&quot;/&gt;&lt;width val=&quot;433&quot;/&gt;&lt;height val=&quot;376&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 val="18,821404005,M:\Zsolti\KVANTITATIV_MODSZEREK\KM08_pptx\Media.ppcx"/>
  <p:tag name="HTML_SHAPEINFO" val="&lt;SlideThumbPath val=&quot;Dia18.PNG&quot;/&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F104BDC1-0F6C-4C30-B872-1CCC9FD99B76}&quot;/&gt;&lt;isInvalidForFieldText val=&quot;0&quot;/&gt;&lt;Image&gt;&lt;filename val=&quot;M:\Zsolti\KVANTITATIV_MODSZEREK\elarning\08\data\asimages\{F104BDC1-0F6C-4C30-B872-1CCC9FD99B76}_18.png&quot;/&gt;&lt;left val=&quot;149&quot;/&gt;&lt;top val=&quot;21&quot;/&gt;&lt;width val=&quot;534&quot;/&gt;&lt;height val=&quot;10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PRESENTER_SHAPEINFO" val="&lt;ThreeDShapeInfo&gt;&lt;uuid val=&quot;{6C16F386-682C-4839-9167-5AB3DF27672B}&quot;/&gt;&lt;isInvalidForFieldText val=&quot;0&quot;/&gt;&lt;Image&gt;&lt;filename val=&quot;M:\Zsolti\KVANTITATIV_MODSZEREK\elarning\08\data\asimages\{6C16F386-682C-4839-9167-5AB3DF27672B}_18.png&quot;/&gt;&lt;left val=&quot;129&quot;/&gt;&lt;top val=&quot;122&quot;/&gt;&lt;width val=&quot;594&quot;/&gt;&lt;height val=&quot;88&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 val="19,821404005,M:\Zsolti\KVANTITATIV_MODSZEREK\KM08_pptx\Media.ppcx"/>
  <p:tag name="HTML_SHAPEINFO" val="&lt;SlideThumbPath val=&quot;Dia19.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66&quot;/&gt;&lt;lineCharCount val=&quot;68&quot;/&gt;&lt;lineCharCount val=&quot;69&quot;/&gt;&lt;lineCharCount val=&quot;71&quot;/&gt;&lt;lineCharCount val=&quot;57&quot;/&gt;&lt;/TableIndex&gt;&lt;/ShapeTextInfo&gt;"/>
  <p:tag name="PRESENTER_SHAPEINFO" val="&lt;ThreeDShapeInfo&gt;&lt;uuid val=&quot;{0A2745C3-C4C1-4E46-BF92-6221C1F6FAC1}&quot;/&gt;&lt;isInvalidForFieldText val=&quot;0&quot;/&gt;&lt;Image&gt;&lt;filename val=&quot;M:\Zsolti\KVANTITATIV_MODSZEREK\elarning\08\data\asimages\{0A2745C3-C4C1-4E46-BF92-6221C1F6FAC1}_19.png&quot;/&gt;&lt;left val=&quot;133&quot;/&gt;&lt;top val=&quot;90&quot;/&gt;&lt;width val=&quot;595&quot;/&gt;&lt;height val=&quot;17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330D4B0F-6EA4-475F-B1B5-07F7ECBDA05D}&quot;/&gt;&lt;isInvalidForFieldText val=&quot;0&quot;/&gt;&lt;Image&gt;&lt;filename val=&quot;M:\Zsolti\KVANTITATIV_MODSZEREK\elarning\08\data\asimages\{330D4B0F-6EA4-475F-B1B5-07F7ECBDA05D}_19.png&quot;/&gt;&lt;left val=&quot;149&quot;/&gt;&lt;top val=&quot;21&quot;/&gt;&lt;width val=&quot;534&quot;/&gt;&lt;height val=&quot;10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PSNARRATION" val="20,821404005,M:\Zsolti\KVANTITATIV_MODSZEREK\KM08_pptx\Media.ppcx"/>
  <p:tag name="HTML_SHAPEINFO" val="&lt;SlideThumbPath val=&quot;Dia20.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95E3AE5D-9252-4755-AD4E-F98740E5E84C}&quot;/&gt;&lt;isInvalidForFieldText val=&quot;0&quot;/&gt;&lt;Image&gt;&lt;filename val=&quot;M:\Zsolti\KVANTITATIV_MODSZEREK\elarning\08\data\asimages\{95E3AE5D-9252-4755-AD4E-F98740E5E84C}_20.png&quot;/&gt;&lt;left val=&quot;149&quot;/&gt;&lt;top val=&quot;21&quot;/&gt;&lt;width val=&quot;534&quot;/&gt;&lt;height val=&quot;102&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8&quot;/&gt;&lt;lineCharCount val=&quot;54&quot;/&gt;&lt;lineCharCount val=&quot;46&quot;/&gt;&lt;lineCharCount val=&quot;50&quot;/&gt;&lt;lineCharCount val=&quot;49&quot;/&gt;&lt;lineCharCount val=&quot;49&quot;/&gt;&lt;lineCharCount val=&quot;45&quot;/&gt;&lt;lineCharCount val=&quot;45&quot;/&gt;&lt;lineCharCount val=&quot;44&quot;/&gt;&lt;lineCharCount val=&quot;49&quot;/&gt;&lt;lineCharCount val=&quot;47&quot;/&gt;&lt;lineCharCount val=&quot;51&quot;/&gt;&lt;lineCharCount val=&quot;13&quot;/&gt;&lt;/TableIndex&gt;&lt;/ShapeTextInfo&gt;"/>
  <p:tag name="PRESENTER_SHAPEINFO" val="&lt;TextEffect&gt;&lt;Image&gt;&lt;filename val=&quot;M:\Zsolti\KVANTITATIV_MODSZEREK\elarning\08\data\asimages\{6A781394-E942-449B-8E33-5A021CA3AB44}_1.png_crop.png&quot;/&gt;&lt;left val=&quot;157&quot;/&gt;&lt;top val=&quot;132&quot;/&gt;&lt;width val=&quot;557&quot;/&gt;&lt;height val=&quot;273&quot;/&gt;&lt;hasText val=&quot;1&quot;/&gt;&lt;paraId val=&quot;1&quot;/&gt;&lt;/Image&gt;&lt;Image&gt;&lt;filename val=&quot;M:\Zsolti\KVANTITATIV_MODSZEREK\elarning\08\data\asimages\{C2FF897B-826C-48BA-BFCF-B977B6E87CB4}_1.png_crop.png&quot;/&gt;&lt;left val=&quot;157&quot;/&gt;&lt;top val=&quot;139&quot;/&gt;&lt;width val=&quot;526&quot;/&gt;&lt;height val=&quot;267&quot;/&gt;&lt;hasText val=&quot;1&quot;/&gt;&lt;paraId val=&quot;2&quot;/&gt;&lt;/Image&gt;&lt;Image&gt;&lt;filename val=&quot;M:\Zsolti\KVANTITATIV_MODSZEREK\elarning\08\data\asimages\{F5A8C298-E0BB-4FF3-B3C6-3C1F0480C5F4}_1.png_crop.png&quot;/&gt;&lt;left val=&quot;157&quot;/&gt;&lt;top val=&quot;139&quot;/&gt;&lt;width val=&quot;484&quot;/&gt;&lt;height val=&quot;267&quot;/&gt;&lt;hasText val=&quot;1&quot;/&gt;&lt;paraId val=&quot;3&quot;/&gt;&lt;/Image&gt;&lt;Image&gt;&lt;filename val=&quot;M:\Zsolti\KVANTITATIV_MODSZEREK\elarning\08\data\asimages\{99EC30D1-136E-4874-87A9-C9AB707EB47F}_1.png_crop.png&quot;/&gt;&lt;left val=&quot;157&quot;/&gt;&lt;top val=&quot;138&quot;/&gt;&lt;width val=&quot;541&quot;/&gt;&lt;height val=&quot;351&quot;/&gt;&lt;hasText val=&quot;1&quot;/&gt;&lt;paraId val=&quot;4&quot;/&gt;&lt;/Image&gt;&lt;/TextEffect&gt;"/>
</p:tagLst>
</file>

<file path=ppt/tags/tag174.xml><?xml version="1.0" encoding="utf-8"?>
<p:tagLst xmlns:a="http://schemas.openxmlformats.org/drawingml/2006/main" xmlns:r="http://schemas.openxmlformats.org/officeDocument/2006/relationships" xmlns:p="http://schemas.openxmlformats.org/presentationml/2006/main">
  <p:tag name="PPSNARRATION" val="21,821404005,M:\Zsolti\KVANTITATIV_MODSZEREK\KM08_pptx\Media.ppcx"/>
  <p:tag name="HTML_SHAPEINFO" val="&lt;SlideThumbPath val=&quot;Dia21.PNG&quot;/&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B3DE0E81-F1D0-4936-9964-E234A58F1427}&quot;/&gt;&lt;isInvalidForFieldText val=&quot;0&quot;/&gt;&lt;Image&gt;&lt;filename val=&quot;M:\Zsolti\KVANTITATIV_MODSZEREK\elarning\08\data\asimages\{B3DE0E81-F1D0-4936-9964-E234A58F1427}_21.png&quot;/&gt;&lt;left val=&quot;149&quot;/&gt;&lt;top val=&quot;21&quot;/&gt;&lt;width val=&quot;534&quot;/&gt;&lt;height val=&quot;10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1&quot;/&gt;&lt;lineCharCount val=&quot;51&quot;/&gt;&lt;lineCharCount val=&quot;52&quot;/&gt;&lt;lineCharCount val=&quot;47&quot;/&gt;&lt;lineCharCount val=&quot;51&quot;/&gt;&lt;lineCharCount val=&quot;47&quot;/&gt;&lt;lineCharCount val=&quot;50&quot;/&gt;&lt;lineCharCount val=&quot;46&quot;/&gt;&lt;lineCharCount val=&quot;49&quot;/&gt;&lt;lineCharCount val=&quot;49&quot;/&gt;&lt;lineCharCount val=&quot;43&quot;/&gt;&lt;lineCharCount val=&quot;53&quot;/&gt;&lt;/TableIndex&gt;&lt;/ShapeTextInfo&gt;"/>
  <p:tag name="PRESENTER_SHAPEINFO" val="&lt;ThreeDShapeInfo&gt;&lt;uuid val=&quot;{CF59931F-5349-4F39-8787-9039443A341A}&quot;/&gt;&lt;isInvalidForFieldText val=&quot;0&quot;/&gt;&lt;Image&gt;&lt;filename val=&quot;M:\Zsolti\KVANTITATIV_MODSZEREK\elarning\08\data\asimages\{CF59931F-5349-4F39-8787-9039443A341A}_21.png&quot;/&gt;&lt;left val=&quot;142&quot;/&gt;&lt;top val=&quot;124&quot;/&gt;&lt;width val=&quot;552&quot;/&gt;&lt;height val=&quot;404&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 val="22,821404005,M:\Zsolti\KVANTITATIV_MODSZEREK\KM08_pptx\Media.ppcx"/>
  <p:tag name="HTML_SHAPEINFO" val="&lt;SlideThumbPath val=&quot;Dia22.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B21C05F4-5527-43AE-A3AA-291F05645C1F}&quot;/&gt;&lt;isInvalidForFieldText val=&quot;0&quot;/&gt;&lt;Image&gt;&lt;filename val=&quot;M:\Zsolti\KVANTITATIV_MODSZEREK\elarning\08\data\asimages\{B21C05F4-5527-43AE-A3AA-291F05645C1F}_22.png&quot;/&gt;&lt;left val=&quot;149&quot;/&gt;&lt;top val=&quot;14&quot;/&gt;&lt;width val=&quot;534&quot;/&gt;&lt;height val=&quot;10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65&quot;/&gt;&lt;lineCharCount val=&quot;64&quot;/&gt;&lt;lineCharCount val=&quot;69&quot;/&gt;&lt;lineCharCount val=&quot;68&quot;/&gt;&lt;lineCharCount val=&quot;12&quot;/&gt;&lt;lineCharCount val=&quot;68&quot;/&gt;&lt;lineCharCount val=&quot;68&quot;/&gt;&lt;lineCharCount val=&quot;71&quot;/&gt;&lt;lineCharCount val=&quot;64&quot;/&gt;&lt;lineCharCount val=&quot;66&quot;/&gt;&lt;lineCharCount val=&quot;65&quot;/&gt;&lt;lineCharCount val=&quot;42&quot;/&gt;&lt;lineCharCount val=&quot;61&quot;/&gt;&lt;lineCharCount val=&quot;69&quot;/&gt;&lt;lineCharCount val=&quot;44&quot;/&gt;&lt;/TableIndex&gt;&lt;/ShapeTextInfo&gt;"/>
  <p:tag name="PRESENTER_SHAPEINFO" val="&lt;ThreeDShapeInfo&gt;&lt;uuid val=&quot;{523BE040-3C4C-482D-828A-BEF75961E085}&quot;/&gt;&lt;isInvalidForFieldText val=&quot;0&quot;/&gt;&lt;Image&gt;&lt;filename val=&quot;M:\Zsolti\KVANTITATIV_MODSZEREK\elarning\08\data\asimages\{523BE040-3C4C-482D-828A-BEF75961E085}_22.png&quot;/&gt;&lt;left val=&quot;133&quot;/&gt;&lt;top val=&quot;81&quot;/&gt;&lt;width val=&quot;594&quot;/&gt;&lt;height val=&quot;45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PSNARRATION" val="23,821404005,M:\Zsolti\KVANTITATIV_MODSZEREK\KM08_pptx\Media.ppcx"/>
  <p:tag name="HTML_SHAPEINFO" val="&lt;SlideThumbPath val=&quot;Dia23.PNG&quot;/&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04E94794-2298-40D5-8B27-5D38881A0135}&quot;/&gt;&lt;isInvalidForFieldText val=&quot;0&quot;/&gt;&lt;Image&gt;&lt;filename val=&quot;M:\Zsolti\KVANTITATIV_MODSZEREK\elarning\08\data\asimages\{04E94794-2298-40D5-8B27-5D38881A0135}_23.png&quot;/&gt;&lt;left val=&quot;149&quot;/&gt;&lt;top val=&quot;21&quot;/&gt;&lt;width val=&quot;534&quot;/&gt;&lt;height val=&quot;102&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5&quot;/&gt;&lt;lineCharCount val=&quot;39&quot;/&gt;&lt;lineCharCount val=&quot;36&quot;/&gt;&lt;lineCharCount val=&quot;34&quot;/&gt;&lt;lineCharCount val=&quot;37&quot;/&gt;&lt;lineCharCount val=&quot;26&quot;/&gt;&lt;lineCharCount val=&quot;38&quot;/&gt;&lt;lineCharCount val=&quot;43&quot;/&gt;&lt;lineCharCount val=&quot;44&quot;/&gt;&lt;lineCharCount val=&quot;28&quot;/&gt;&lt;lineCharCount val=&quot;46&quot;/&gt;&lt;lineCharCount val=&quot;44&quot;/&gt;&lt;lineCharCount val=&quot;27&quot;/&gt;&lt;/TableIndex&gt;&lt;/ShapeTextInfo&gt;"/>
  <p:tag name="PRESENTER_SHAPEINFO" val="&lt;TextEffect&gt;&lt;Image&gt;&lt;filename val=&quot;M:\Zsolti\KVANTITATIV_MODSZEREK\elarning\08\data\asimages\{14334B13-85E1-4A78-9AF7-D2AECDC49A31}_1.png_crop.png&quot;/&gt;&lt;left val=&quot;193&quot;/&gt;&lt;top val=&quot;133&quot;/&gt;&lt;width val=&quot;326&quot;/&gt;&lt;height val=&quot;310&quot;/&gt;&lt;hasText val=&quot;1&quot;/&gt;&lt;paraId val=&quot;1&quot;/&gt;&lt;/Image&gt;&lt;Image&gt;&lt;filename val=&quot;M:\Zsolti\KVANTITATIV_MODSZEREK\elarning\08\data\asimages\{B7AA639F-7B62-4FBF-9A59-8DDE451A43F0}_1.png_crop.png&quot;/&gt;&lt;left val=&quot;193&quot;/&gt;&lt;top val=&quot;141&quot;/&gt;&lt;width val=&quot;469&quot;/&gt;&lt;height val=&quot;303&quot;/&gt;&lt;hasText val=&quot;1&quot;/&gt;&lt;paraId val=&quot;2&quot;/&gt;&lt;/Image&gt;&lt;Image&gt;&lt;filename val=&quot;M:\Zsolti\KVANTITATIV_MODSZEREK\elarning\08\data\asimages\{A00ED6E0-38A9-41A9-A061-41D3ADE4CC5B}_1.png_crop.png&quot;/&gt;&lt;left val=&quot;193&quot;/&gt;&lt;top val=&quot;141&quot;/&gt;&lt;width val=&quot;486&quot;/&gt;&lt;height val=&quot;303&quot;/&gt;&lt;hasText val=&quot;1&quot;/&gt;&lt;paraId val=&quot;3&quot;/&gt;&lt;/Image&gt;&lt;Image&gt;&lt;filename val=&quot;M:\Zsolti\KVANTITATIV_MODSZEREK\elarning\08\data\asimages\{AFE8C025-ADA3-4BE9-B2A9-C16878E9E204}_1.png_crop.png&quot;/&gt;&lt;left val=&quot;193&quot;/&gt;&lt;top val=&quot;141&quot;/&gt;&lt;width val=&quot;477&quot;/&gt;&lt;height val=&quot;303&quot;/&gt;&lt;hasText val=&quot;1&quot;/&gt;&lt;paraId val=&quot;4&quot;/&gt;&lt;/Image&gt;&lt;Image&gt;&lt;filename val=&quot;M:\Zsolti\KVANTITATIV_MODSZEREK\elarning\08\data\asimages\{392E163D-A29D-404F-B486-0327CD1CB22C}_1.png_crop.png&quot;/&gt;&lt;left val=&quot;193&quot;/&gt;&lt;top val=&quot;141&quot;/&gt;&lt;width val=&quot;505&quot;/&gt;&lt;height val=&quot;355&quot;/&gt;&lt;hasText val=&quot;1&quot;/&gt;&lt;paraId val=&quot;5&quot;/&gt;&lt;/Image&gt;&lt;/TextEffect&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B67821-BE41-4997-885A-1858F5CD4888}&quot;/&gt;&lt;isInvalidForFieldText val=&quot;0&quot;/&gt;&lt;Image&gt;&lt;filename val=&quot;M:\Zsolti\KVANTITATIV_MODSZEREK\elarning\08\data\asimages\{65B67821-BE41-4997-885A-1858F5CD4888}_23.png&quot;/&gt;&lt;left val=&quot;149&quot;/&gt;&lt;top val=&quot;173&quot;/&gt;&lt;width val=&quot;594&quot;/&gt;&lt;height val=&quot;346&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26&quot;/&gt;&lt;lineCharCount val=&quot;25&quot;/&gt;&lt;lineCharCount val=&quot;18&quot;/&gt;&lt;lineCharCount val=&quot;1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PSNARRATION" val="27,821404005,M:\Zsolti\KVANTITATIV_MODSZEREK\KM08_pptx\Media.ppcx"/>
  <p:tag name="HTML_SHAPEINFO" val="&lt;SlideThumbPath val=&quot;Dia24.PNG&quo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1&quot;/&gt;&lt;/TableIndex&gt;&lt;/ShapeTextInfo&gt;"/>
  <p:tag name="PRESENTER_SHAPEINFO" val="&lt;ThreeDShapeInfo&gt;&lt;uuid val=&quot;{2AEFEFF0-4D80-443C-8CBD-221065439B56}&quot;/&gt;&lt;isInvalidForFieldText val=&quot;0&quot;/&gt;&lt;Image&gt;&lt;filename val=&quot;M:\Zsolti\KVANTITATIV_MODSZEREK\elarning\08\data\asimages\{2AEFEFF0-4D80-443C-8CBD-221065439B56}_24.png&quot;/&gt;&lt;left val=&quot;141&quot;/&gt;&lt;top val=&quot;158&quot;/&gt;&lt;width val=&quot;545&quot;/&gt;&lt;height val=&quot;15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23&quot;/&gt;&lt;/TableIndex&gt;&lt;/ShapeTextInfo&gt;"/>
  <p:tag name="PRESENTER_SHAPEINFO" val="&lt;ThreeDShapeInfo&gt;&lt;uuid val=&quot;{D9080BD7-915E-4281-AC23-3264DDA361BB}&quot;/&gt;&lt;isInvalidForFieldText val=&quot;0&quot;/&gt;&lt;Image&gt;&lt;filename val=&quot;M:\Zsolti\KVANTITATIV_MODSZEREK\elarning\08\data\asimages\{D9080BD7-915E-4281-AC23-3264DDA361BB}_24.png&quot;/&gt;&lt;left val=&quot;148&quot;/&gt;&lt;top val=&quot;299&quot;/&gt;&lt;width val=&quot;518&quot;/&gt;&lt;height val=&quot;1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821404005,M:\Zsolti\KVANTITATIV_MODSZEREK\KM08_pptx\Media.ppcx"/>
  <p:tag name="HTML_SHAPEINFO" val="&lt;SlideThumbPath val=&quot;Dia1.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8872DFAB-479E-4BC3-9DD7-8CD85CAC6EF5}&quot;/&gt;&lt;isInvalidForFieldText val=&quot;0&quot;/&gt;&lt;Image&gt;&lt;filename val=&quot;M:\Zsolti\KVANTITATIV_MODSZEREK\elarning\08\data\asimages\{8872DFAB-479E-4BC3-9DD7-8CD85CAC6EF5}_1.png&quot;/&gt;&lt;left val=&quot;57&quot;/&gt;&lt;top val=&quot;155&quot;/&gt;&lt;width val=&quot;628&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38&quot;/&gt;&lt;/TableIndex&gt;&lt;/ShapeTextInfo&gt;"/>
  <p:tag name="PRESENTER_SHAPEINFO" val="&lt;ThreeDShapeInfo&gt;&lt;uuid val=&quot;{05C34D1D-289F-41B8-AA5B-E8AF50B1A67A}&quot;/&gt;&lt;isInvalidForFieldText val=&quot;0&quot;/&gt;&lt;Image&gt;&lt;filename val=&quot;M:\Zsolti\KVANTITATIV_MODSZEREK\elarning\08\data\asimages\{05C34D1D-289F-41B8-AA5B-E8AF50B1A67A}_1.png&quot;/&gt;&lt;left val=&quot;144&quot;/&gt;&lt;top val=&quot;329&quot;/&gt;&lt;width val=&quot;520&quot;/&gt;&lt;height val=&quot;14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2,821404005,M:\Zsolti\KVANTITATIV_MODSZEREK\KM08_pptx\Media.ppcx"/>
  <p:tag name="HTML_SHAPEINFO" val="&lt;SlideThumbPath val=&quot;Dia2.PNG&quo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DFA85CBE-7437-4291-91A3-1F1446D3EB1F}&quot;/&gt;&lt;isInvalidForFieldText val=&quot;0&quot;/&gt;&lt;Image&gt;&lt;filename val=&quot;M:\Zsolti\KVANTITATIV_MODSZEREK\elarning\08\data\asimages\{DFA85CBE-7437-4291-91A3-1F1446D3EB1F}_2.png&quot;/&gt;&lt;left val=&quot;83&quot;/&gt;&lt;top val=&quot;-6&quot;/&gt;&lt;width val=&quot;600&quot;/&gt;&lt;height val=&quot;10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10&quot;/&gt;&lt;lineCharCount val=&quot;22&quot;/&gt;&lt;lineCharCount val=&quot;23&quot;/&gt;&lt;lineCharCount val=&quot;22&quot;/&gt;&lt;lineCharCount val=&quot;12&quot;/&gt;&lt;lineCharCount val=&quot;9&quot;/&gt;&lt;lineCharCount val=&quot;19&quot;/&gt;&lt;lineCharCount val=&quot;22&quot;/&gt;&lt;lineCharCount val=&quot;11&quot;/&gt;&lt;lineCharCount val=&quot;22&quot;/&gt;&lt;lineCharCount val=&quot;12&quot;/&gt;&lt;lineCharCount val=&quot;17&quot;/&gt;&lt;lineCharCount val=&quot;19&quot;/&gt;&lt;lineCharCount val=&quot;18&quot;/&gt;&lt;lineCharCount val=&quot;22&quot;/&gt;&lt;lineCharCount val=&quot;4&quot;/&gt;&lt;lineCharCount val=&quot;6&quot;/&gt;&lt;lineCharCount val=&quot;25&quot;/&gt;&lt;lineCharCount val=&quot;12&quot;/&gt;&lt;/TableIndex&gt;&lt;/ShapeTextInfo&gt;"/>
  <p:tag name="PRESENTER_SHAPEINFO" val="&lt;TextEffect&gt;&lt;Image&gt;&lt;filename val=&quot;M:\Zsolti\KVANTITATIV_MODSZEREK\elarning\08\data\asimages\{2DF098F0-08BB-4F0E-BD4B-D9ED74546E8B}_1.png&quot;/&gt;&lt;left val=&quot;-3&quot;/&gt;&lt;top val=&quot;114&quot;/&gt;&lt;width val=&quot;200&quot;/&gt;&lt;height val=&quot;438&quot;/&gt;&lt;hasText val=&quot;0&quot;/&gt;&lt;paraId val=&quot;bg&quot;/&gt;&lt;/Image&gt;&lt;Image&gt;&lt;filename val=&quot;M:\Zsolti\KVANTITATIV_MODSZEREK\elarning\08\data\asimages\{2360BC41-E46F-467A-A1C8-421E86E1815A}_1.png_crop.png&quot;/&gt;&lt;left val=&quot;6&quot;/&gt;&lt;top val=&quot;123&quot;/&gt;&lt;width val=&quot;150&quot;/&gt;&lt;height val=&quot;373&quot;/&gt;&lt;hasText val=&quot;1&quot;/&gt;&lt;paraId val=&quot;1&quot;/&gt;&lt;/Image&gt;&lt;Image&gt;&lt;filename val=&quot;M:\Zsolti\KVANTITATIV_MODSZEREK\elarning\08\data\asimages\{C9BBA805-4CE0-4A3D-B21E-2B95784ED800}_1.png_crop.png&quot;/&gt;&lt;left val=&quot;6&quot;/&gt;&lt;top val=&quot;130&quot;/&gt;&lt;width val=&quot;180&quot;/&gt;&lt;height val=&quot;366&quot;/&gt;&lt;hasText val=&quot;1&quot;/&gt;&lt;paraId val=&quot;2&quot;/&gt;&lt;/Image&gt;&lt;Image&gt;&lt;filename val=&quot;M:\Zsolti\KVANTITATIV_MODSZEREK\elarning\08\data\asimages\{6F877C3C-8A33-4ED4-A582-9BBD308AA51B}_1.png_crop.png&quot;/&gt;&lt;left val=&quot;6&quot;/&gt;&lt;top val=&quot;130&quot;/&gt;&lt;width val=&quot;132&quot;/&gt;&lt;height val=&quot;366&quot;/&gt;&lt;hasText val=&quot;1&quot;/&gt;&lt;paraId val=&quot;3&quot;/&gt;&lt;/Image&gt;&lt;Image&gt;&lt;filename val=&quot;M:\Zsolti\KVANTITATIV_MODSZEREK\elarning\08\data\asimages\{156A9F25-94D7-49AD-9D58-BE4DF20A2B16}_1.png_crop.png&quot;/&gt;&lt;left val=&quot;6&quot;/&gt;&lt;top val=&quot;130&quot;/&gt;&lt;width val=&quot;174&quot;/&gt;&lt;height val=&quot;366&quot;/&gt;&lt;hasText val=&quot;1&quot;/&gt;&lt;paraId val=&quot;4&quot;/&gt;&lt;/Image&gt;&lt;Image&gt;&lt;filename val=&quot;M:\Zsolti\KVANTITATIV_MODSZEREK\elarning\08\data\asimages\{7650C0ED-397D-43DF-95B5-43B58E189AC1}_1.png_crop.png&quot;/&gt;&lt;left val=&quot;6&quot;/&gt;&lt;top val=&quot;130&quot;/&gt;&lt;width val=&quot;171&quot;/&gt;&lt;height val=&quot;366&quot;/&gt;&lt;hasText val=&quot;1&quot;/&gt;&lt;paraId val=&quot;5&quot;/&gt;&lt;/Image&gt;&lt;Image&gt;&lt;filename val=&quot;M:\Zsolti\KVANTITATIV_MODSZEREK\elarning\08\data\asimages\{5873E1B3-347A-4479-9AB2-1629400EDD9A}_1.png_crop.png&quot;/&gt;&lt;left val=&quot;6&quot;/&gt;&lt;top val=&quot;130&quot;/&gt;&lt;width val=&quot;178&quot;/&gt;&lt;height val=&quot;366&quot;/&gt;&lt;hasText val=&quot;1&quot;/&gt;&lt;paraId val=&quot;6&quot;/&gt;&lt;/Image&gt;&lt;Image&gt;&lt;filename val=&quot;M:\Zsolti\KVANTITATIV_MODSZEREK\elarning\08\data\asimages\{816125BF-42FE-4911-BF39-5677F1263A13}_1.png_crop.png&quot;/&gt;&lt;left val=&quot;6&quot;/&gt;&lt;top val=&quot;130&quot;/&gt;&lt;width val=&quot;100&quot;/&gt;&lt;height val=&quot;372&quot;/&gt;&lt;hasText val=&quot;1&quot;/&gt;&lt;paraId val=&quot;7&quot;/&gt;&lt;/Image&gt;&lt;Image&gt;&lt;filename val=&quot;M:\Zsolti\KVANTITATIV_MODSZEREK\elarning\08\data\asimages\{062BA494-B1E1-419A-A36D-3A876FDFA7D7}_1.png_crop.png&quot;/&gt;&lt;left val=&quot;6&quot;/&gt;&lt;top val=&quot;130&quot;/&gt;&lt;width val=&quot;180&quot;/&gt;&lt;height val=&quot;409&quot;/&gt;&lt;hasText val=&quot;1&quot;/&gt;&lt;paraId val=&quot;8&quot;/&gt;&lt;/Image&gt;&lt;/TextEffec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7&quot;/&gt;&lt;lineCharCount val=&quot;6&quot;/&gt;&lt;lineCharCount val=&quot;29&quot;/&gt;&lt;lineCharCount val=&quot;49&quot;/&gt;&lt;/TableIndex&gt;&lt;/ShapeTextInfo&gt;"/>
  <p:tag name="PRESENTER_SHAPEINFO" val="&lt;ThreeDShapeInfo&gt;&lt;uuid val=&quot;{561CB409-F2A8-4574-9B50-2EC8152E1CD2}&quot;/&gt;&lt;isInvalidForFieldText val=&quot;0&quot;/&gt;&lt;Image&gt;&lt;filename val=&quot;M:\Zsolti\KVANTITATIV_MODSZEREK\elarning\08\data\asimages\{561CB409-F2A8-4574-9B50-2EC8152E1CD2}_2.png&quot;/&gt;&lt;left val=&quot;203&quot;/&gt;&lt;top val=&quot;95&quot;/&gt;&lt;width val=&quot;482&quot;/&gt;&lt;height val=&quot;13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28&quot;/&gt;&lt;lineCharCount val=&quot;27&quot;/&gt;&lt;/TableIndex&gt;&lt;/ShapeTextInfo&gt;"/>
  <p:tag name="PRESENTER_SHAPEINFO" val="&lt;ThreeDShapeInfo&gt;&lt;uuid val=&quot;{663BA19D-D444-4ED2-9034-30F59E6251A9}&quot;/&gt;&lt;isInvalidForFieldText val=&quot;0&quot;/&gt;&lt;Image&gt;&lt;filename val=&quot;M:\Zsolti\KVANTITATIV_MODSZEREK\elarning\08\data\asimages\{663BA19D-D444-4ED2-9034-30F59E6251A9}_2.png&quot;/&gt;&lt;left val=&quot;203&quot;/&gt;&lt;top val=&quot;217&quot;/&gt;&lt;width val=&quot;374&quot;/&gt;&lt;height val=&quot;11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D78983-8325-479B-B35A-EEA5414C3A9F}&quot;/&gt;&lt;isInvalidForFieldText val=&quot;0&quot;/&gt;&lt;Image&gt;&lt;filename val=&quot;M:\Zsolti\KVANTITATIV_MODSZEREK\elarning\08\data\asimages\{EAD78983-8325-479B-B35A-EEA5414C3A9F}_2.png&quot;/&gt;&lt;left val=&quot;580&quot;/&gt;&lt;top val=&quot;219&quot;/&gt;&lt;width val=&quot;104&quot;/&gt;&lt;height val=&quot;6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21&quot;/&gt;&lt;lineCharCount val=&quot;14&quot;/&gt;&lt;/TableIndex&gt;&lt;/ShapeTextInfo&gt;"/>
  <p:tag name="PRESENTER_SHAPEINFO" val="&lt;ThreeDShapeInfo&gt;&lt;uuid val=&quot;{23988F50-95F7-4181-BFA9-320098BE91ED}&quot;/&gt;&lt;isInvalidForFieldText val=&quot;0&quot;/&gt;&lt;Image&gt;&lt;filename val=&quot;M:\Zsolti\KVANTITATIV_MODSZEREK\elarning\08\data\asimages\{23988F50-95F7-4181-BFA9-320098BE91ED}_2.png&quot;/&gt;&lt;left val=&quot;203&quot;/&gt;&lt;top val=&quot;346&quot;/&gt;&lt;width val=&quot;255&quot;/&gt;&lt;height val=&quot;11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7&quot;/&gt;&lt;lineCharCount val=&quot;16&quot;/&gt;&lt;lineCharCount val=&quot;8&quot;/&gt;&lt;/TableIndex&gt;&lt;/ShapeTextInfo&gt;"/>
  <p:tag name="PRESENTER_SHAPEINFO" val="&lt;ThreeDShapeInfo&gt;&lt;uuid val=&quot;{3C6D2970-7FF2-4A19-BBC2-B34DDDCB1AEE}&quot;/&gt;&lt;isInvalidForFieldText val=&quot;0&quot;/&gt;&lt;Image&gt;&lt;filename val=&quot;M:\Zsolti\KVANTITATIV_MODSZEREK\elarning\08\data\asimages\{3C6D2970-7FF2-4A19-BBC2-B34DDDCB1AEE}_2.png&quot;/&gt;&lt;left val=&quot;458&quot;/&gt;&lt;top val=&quot;346&quot;/&gt;&lt;width val=&quot;232&quot;/&gt;&lt;height val=&quot;13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9&quot;/&gt;&lt;lineCharCount val=&quot;22&quot;/&gt;&lt;/TableIndex&gt;&lt;/ShapeTextInfo&gt;"/>
  <p:tag name="PRESENTER_SHAPEINFO" val="&lt;ThreeDShapeInfo&gt;&lt;uuid val=&quot;{B4101167-EDA9-46C0-8856-3A2E944D8F0F}&quot;/&gt;&lt;isInvalidForFieldText val=&quot;0&quot;/&gt;&lt;Image&gt;&lt;filename val=&quot;M:\Zsolti\KVANTITATIV_MODSZEREK\elarning\08\data\asimages\{B4101167-EDA9-46C0-8856-3A2E944D8F0F}_2.png&quot;/&gt;&lt;left val=&quot;203&quot;/&gt;&lt;top val=&quot;448&quot;/&gt;&lt;width val=&quot;266&quot;/&gt;&lt;height val=&quot;11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0&quot;/&gt;&lt;lineCharCount val=&quot;58&quot;/&gt;&lt;lineCharCount val=&quot;62&quot;/&gt;&lt;/TableIndex&gt;&lt;/ShapeTextInfo&gt;"/>
  <p:tag name="PRESENTER_SHAPEINFO" val="&lt;ThreeDShapeInfo&gt;&lt;uuid val=&quot;{07D76995-754B-496C-9EAE-A6D71202A37D}&quot;/&gt;&lt;isInvalidForFieldText val=&quot;0&quot;/&gt;&lt;Image&gt;&lt;filename val=&quot;M:\Zsolti\KVANTITATIV_MODSZEREK\elarning\08\data\asimages\{07D76995-754B-496C-9EAE-A6D71202A37D}_2.png&quot;/&gt;&lt;left val=&quot;198&quot;/&gt;&lt;top val=&quot;102&quot;/&gt;&lt;width val=&quot;507&quot;/&gt;&lt;height val=&quot;10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49&quot;/&gt;&lt;/TableIndex&gt;&lt;/ShapeTextInfo&gt;"/>
  <p:tag name="PRESENTER_SHAPEINFO" val="&lt;ThreeDShapeInfo&gt;&lt;uuid val=&quot;{6A94DE17-21A8-480B-8C3B-8B1CF42A3FF1}&quot;/&gt;&lt;isInvalidForFieldText val=&quot;0&quot;/&gt;&lt;Image&gt;&lt;filename val=&quot;M:\Zsolti\KVANTITATIV_MODSZEREK\elarning\08\data\asimages\{6A94DE17-21A8-480B-8C3B-8B1CF42A3FF1}_2.png&quot;/&gt;&lt;left val=&quot;209&quot;/&gt;&lt;top val=&quot;112&quot;/&gt;&lt;width val=&quot;479&quot;/&gt;&lt;height val=&quot;7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10F1B972-5AE3-4E18-9D1C-72A220419B71}&quot;/&gt;&lt;isInvalidForFieldText val=&quot;0&quot;/&gt;&lt;Image&gt;&lt;filename val=&quot;M:\Zsolti\KVANTITATIV_MODSZEREK\elarning\08\data\asimages\{10F1B972-5AE3-4E18-9D1C-72A220419B71}_2.png&quot;/&gt;&lt;left val=&quot;584&quot;/&gt;&lt;top val=&quot;289&quot;/&gt;&lt;width val=&quot;88&quot;/&gt;&lt;height val=&quot;3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3,821404005,M:\Zsolti\KVANTITATIV_MODSZEREK\KM08_pptx\Media.ppcx"/>
  <p:tag name="HTML_SHAPEINFO" val="&lt;SlideThumbPath val=&quot;Dia3.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6&quot;/&gt;&lt;/TableIndex&gt;&lt;/ShapeTextInfo&gt;"/>
  <p:tag name="HTML_SHAPEINFO" val="&lt;ThreeDShapeInfo&gt;&lt;uuid val=&quot;&quot;/&gt;&lt;isInvalidForFieldText val=&quot;0&quot;/&gt;&lt;Image&gt;&lt;filename val=&quot;M:\Zsolti\KVANTITATIV_MODSZEREK\elarning\08\data\asimages\{8AA8F47B-EC1E-4FE9-8F5C-4BDC8C36BD0E}_3.png&quot;/&gt;&lt;left val=&quot;149&quot;/&gt;&lt;top val=&quot;11&quot;/&gt;&lt;width val=&quot;534&quot;/&gt;&lt;height val=&quot;12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9EAFFEA-DBBF-4E64-84EE-84984DDFEF1A}&quot;/&gt;&lt;isInvalidForFieldText val=&quot;0&quot;/&gt;&lt;Image&gt;&lt;filename val=&quot;M:\Zsolti\KVANTITATIV_MODSZEREK\elarning\08\data\asimages\{59EAFFEA-DBBF-4E64-84EE-84984DDFEF1A}_3.png&quot;/&gt;&lt;left val=&quot;191&quot;/&gt;&lt;top val=&quot;109&quot;/&gt;&lt;width val=&quot;508&quot;/&gt;&lt;height val=&quot;37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M:\Zsolti\KVANTITATIV_MODSZEREK\elarning\08\data\asimages\{022A36F8-DE1E-45B3-94AC-3D6246DBF96C}_3.png&quot;/&gt;&lt;left val=&quot;244&quot;/&gt;&lt;top val=&quot;475&quot;/&gt;&lt;width val=&quot;381&quot;/&gt;&lt;height val=&quot;5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M:\Zsolti\KVANTITATIV_MODSZEREK\elarning\08\data\asimages\{D4143938-7BB1-4208-97C8-0A68D49A2189}_3.png&quot;/&gt;&lt;left val=&quot;-49&quot;/&gt;&lt;top val=&quot;275&quot;/&gt;&lt;width val=&quot;394&quot;/&gt;&lt;height val=&quot;51&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40B4C1-4862-41C0-A0A2-4962459FD52B}&quot;/&gt;&lt;isInvalidForFieldText val=&quot;0&quot;/&gt;&lt;Image&gt;&lt;filename val=&quot;M:\Zsolti\KVANTITATIV_MODSZEREK\elarning\08\data\asimages\{4740B4C1-4862-41C0-A0A2-4962459FD52B}_3.png&quot;/&gt;&lt;left val=&quot;441&quot;/&gt;&lt;top val=&quot;109&quot;/&gt;&lt;width val=&quot;9&quot;/&gt;&lt;height val=&quot;37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29D91B-F82E-4131-B18F-EED4773EDEA5}&quot;/&gt;&lt;isInvalidForFieldText val=&quot;0&quot;/&gt;&lt;Image&gt;&lt;filename val=&quot;M:\Zsolti\KVANTITATIV_MODSZEREK\elarning\08\data\asimages\{F129D91B-F82E-4131-B18F-EED4773EDEA5}_3.png&quot;/&gt;&lt;left val=&quot;191&quot;/&gt;&lt;top val=&quot;294&quot;/&gt;&lt;width val=&quot;509&quot;/&gt;&lt;height val=&quot;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M:\Zsolti\KVANTITATIV_MODSZEREK\elarning\08\data\asimages\{5214F3BA-F5F2-4127-A81D-AD0EF715BAC1}_3.png&quot;/&gt;&lt;left val=&quot;255&quot;/&gt;&lt;top val=&quot;504&quot;/&gt;&lt;width val=&quot;118&quot;/&gt;&lt;height val=&quot;5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M:\Zsolti\KVANTITATIV_MODSZEREK\elarning\08\data\asimages\{AC4A1DE1-27C9-4940-95E6-24C24C98C6D8}_3.png&quot;/&gt;&lt;left val=&quot;510&quot;/&gt;&lt;top val=&quot;504&quot;/&gt;&lt;width val=&quot;95&quot;/&gt;&lt;height val=&quot;51&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M:\Zsolti\KVANTITATIV_MODSZEREK\elarning\08\data\asimages\{BFCE3277-D8C5-4BAF-B565-6897D34D1405}_3.png&quot;/&gt;&lt;left val=&quot;120&quot;/&gt;&lt;top val=&quot;386&quot;/&gt;&lt;width val=&quot;118&quot;/&gt;&lt;height val=&quot;5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M:\Zsolti\KVANTITATIV_MODSZEREK\elarning\08\data\asimages\{717C45BB-B529-4659-A4A2-9637A45A93B7}_3.png&quot;/&gt;&lt;left val=&quot;129&quot;/&gt;&lt;top val=&quot;172&quot;/&gt;&lt;width val=&quot;95&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E29BBC45-8047-48F5-9699-B5C4E434DF2C}&quot;/&gt;&lt;isInvalidForFieldText val=&quot;0&quot;/&gt;&lt;Image&gt;&lt;filename val=&quot;M:\Zsolti\KVANTITATIV_MODSZEREK\elarning\08\data\asimages\{E29BBC45-8047-48F5-9699-B5C4E434DF2C}_3.png&quot;/&gt;&lt;left val=&quot;435&quot;/&gt;&lt;top val=&quot;139&quot;/&gt;&lt;width val=&quot;250&quot;/&gt;&lt;height val=&quot;6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42827D25-95AC-4968-98A2-240F477CA05E}&quot;/&gt;&lt;isInvalidForFieldText val=&quot;0&quot;/&gt;&lt;Image&gt;&lt;filename val=&quot;M:\Zsolti\KVANTITATIV_MODSZEREK\elarning\08\data\asimages\{42827D25-95AC-4968-98A2-240F477CA05E}_3.png&quot;/&gt;&lt;left val=&quot;504&quot;/&gt;&lt;top val=&quot;201&quot;/&gt;&lt;width val=&quot;156&quot;/&gt;&lt;height val=&quot;6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8&quot;/&gt;&lt;/TableIndex&gt;&lt;/ShapeTextInfo&gt;"/>
  <p:tag name="PRESENTER_SHAPEINFO" val="&lt;ThreeDShapeInfo&gt;&lt;uuid val=&quot;{48FA8391-5735-4996-9C7C-68A456987CB6}&quot;/&gt;&lt;isInvalidForFieldText val=&quot;0&quot;/&gt;&lt;Image&gt;&lt;filename val=&quot;M:\Zsolti\KVANTITATIV_MODSZEREK\elarning\08\data\asimages\{48FA8391-5735-4996-9C7C-68A456987CB6}_3.png&quot;/&gt;&lt;left val=&quot;461&quot;/&gt;&lt;top val=&quot;319&quot;/&gt;&lt;width val=&quot;224&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SHAPEINFO" val="&lt;ThreeDShapeInfo&gt;&lt;uuid val=&quot;{4417281F-40F5-4F8D-9BE0-68E58F62110C}&quot;/&gt;&lt;isInvalidForFieldText val=&quot;0&quot;/&gt;&lt;Image&gt;&lt;filename val=&quot;M:\Zsolti\KVANTITATIV_MODSZEREK\elarning\08\data\asimages\{4417281F-40F5-4F8D-9BE0-68E58F62110C}_3.png&quot;/&gt;&lt;left val=&quot;428&quot;/&gt;&lt;top val=&quot;417&quot;/&gt;&lt;width val=&quot;283&quot;/&gt;&lt;height val=&quot;60&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8&quot;/&gt;&lt;/TableIndex&gt;&lt;/ShapeTextInfo&gt;"/>
  <p:tag name="PRESENTER_SHAPEINFO" val="&lt;ThreeDShapeInfo&gt;&lt;uuid val=&quot;{622F99D0-DEBD-4519-9114-32DE7E5A7421}&quot;/&gt;&lt;isInvalidForFieldText val=&quot;0&quot;/&gt;&lt;Image&gt;&lt;filename val=&quot;M:\Zsolti\KVANTITATIV_MODSZEREK\elarning\08\data\asimages\{622F99D0-DEBD-4519-9114-32DE7E5A7421}_3.png&quot;/&gt;&lt;left val=&quot;201&quot;/&gt;&lt;top val=&quot;341&quot;/&gt;&lt;width val=&quot;236&quot;/&gt;&lt;height val=&quot;8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732A61D7-D1E6-4DC4-AA81-F173F47EC511}&quot;/&gt;&lt;isInvalidForFieldText val=&quot;0&quot;/&gt;&lt;Image&gt;&lt;filename val=&quot;M:\Zsolti\KVANTITATIV_MODSZEREK\elarning\08\data\asimages\{732A61D7-D1E6-4DC4-AA81-F173F47EC511}_3.png&quot;/&gt;&lt;left val=&quot;208&quot;/&gt;&lt;top val=&quot;178&quot;/&gt;&lt;width val=&quot;234&quot;/&gt;&lt;height val=&quot;6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4,821404005,M:\Zsolti\KVANTITATIV_MODSZEREK\KM08_pptx\Media.ppcx"/>
  <p:tag name="HTML_SHAPEINFO" val="&lt;SlideThumbPath val=&quot;Dia4.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31&quot;/&gt;&lt;lineCharCount val=&quot;12&quot;/&gt;&lt;/TableIndex&gt;&lt;/ShapeTextInfo&gt;"/>
  <p:tag name="PRESENTER_SHAPEINFO" val="&lt;ThreeDShapeInfo&gt;&lt;uuid val=&quot;{581BE49E-A778-484F-B277-1591CF4E9C7C}&quot;/&gt;&lt;isInvalidForFieldText val=&quot;0&quot;/&gt;&lt;Image&gt;&lt;filename val=&quot;M:\Zsolti\KVANTITATIV_MODSZEREK\elarning\08\data\asimages\{581BE49E-A778-484F-B277-1591CF4E9C7C}_4.png&quot;/&gt;&lt;left val=&quot;149&quot;/&gt;&lt;top val=&quot;-1&quot;/&gt;&lt;width val=&quot;538&quot;/&gt;&lt;height val=&quot;14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27&quot;/&gt;&lt;lineCharCount val=&quot;36&quot;/&gt;&lt;lineCharCount val=&quot;11&quot;/&gt;&lt;lineCharCount val=&quot;32&quot;/&gt;&lt;lineCharCount val=&quot;29&quot;/&gt;&lt;/TableIndex&gt;&lt;/ShapeTextInfo&gt;"/>
  <p:tag name="PRESENTER_SHAPEINFO" val="&lt;ThreeDShapeInfo&gt;&lt;uuid val=&quot;{960EE6ED-093B-4327-920A-FA45D3A4F61E}&quot;/&gt;&lt;isInvalidForFieldText val=&quot;0&quot;/&gt;&lt;Image&gt;&lt;filename val=&quot;M:\Zsolti\KVANTITATIV_MODSZEREK\elarning\08\data\asimages\{960EE6ED-093B-4327-920A-FA45D3A4F61E}_4.png&quot;/&gt;&lt;left val=&quot;149&quot;/&gt;&lt;top val=&quot;119&quot;/&gt;&lt;width val=&quot;543&quot;/&gt;&lt;height val=&quot;363&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PSNARRATION" val="5,821404005,M:\Zsolti\KVANTITATIV_MODSZEREK\KM08_pptx\Media.ppcx"/>
  <p:tag name="HTML_SHAPEINFO" val="&lt;SlideThumbPath val=&quot;Dia5.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B3EEE458-DB68-484D-84C3-51EDC6E5041A}&quot;/&gt;&lt;isInvalidForFieldText val=&quot;0&quot;/&gt;&lt;Image&gt;&lt;filename val=&quot;M:\Zsolti\KVANTITATIV_MODSZEREK\elarning\08\data\asimages\{B3EEE458-DB68-484D-84C3-51EDC6E5041A}_5.png&quot;/&gt;&lt;left val=&quot;149&quot;/&gt;&lt;top val=&quot;21&quot;/&gt;&lt;width val=&quot;534&quot;/&gt;&lt;height val=&quot;10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9&quot;/&gt;&lt;/TableIndex&gt;&lt;TableIndex row=&quot;1&quot; col=&quot;2&quot;&gt;&lt;linesCount val=&quot;1&quot;/&gt;&lt;lineCharCount val=&quot;20&quot;/&gt;&lt;/TableIndex&gt;&lt;TableIndex row=&quot;1&quot; col=&quot;3&quot;&gt;&lt;linesCount val=&quot;1&quot;/&gt;&lt;lineCharCount val=&quot;20&quot;/&gt;&lt;/TableIndex&gt;&lt;TableIndex row=&quot;1&quot; col=&quot;4&quot;&gt;&lt;linesCount val=&quot;1&quot;/&gt;&lt;lineCharCount val=&quot;20&quot;/&gt;&lt;/TableIndex&gt;&lt;TableIndex row=&quot;1&quot; col=&quot;5&quot;&gt;&lt;linesCount val=&quot;1&quot;/&gt;&lt;lineCharCount val=&quot;20&quot;/&gt;&lt;/TableIndex&gt;&lt;TableIndex row=&quot;1&quot; col=&quot;6&quot;&gt;&lt;linesCount val=&quot;1&quot;/&gt;&lt;lineCharCount val=&quot;20&quot;/&gt;&lt;/TableIndex&gt;&lt;TableIndex row=&quot;1&quot; col=&quot;7&quot;&gt;&lt;linesCount val=&quot;1&quot;/&gt;&lt;lineCharCount val=&quot;20&quot;/&gt;&lt;/TableIndex&gt;&lt;TableIndex row=&quot;1&quot; col=&quot;8&quot;&gt;&lt;linesCount val=&quot;1&quot;/&gt;&lt;lineCharCount val=&quot;20&quot;/&gt;&lt;/TableIndex&gt;&lt;TableIndex row=&quot;2&quot; col=&quot;1&quot;&gt;&lt;linesCount val=&quot;2&quot;/&gt;&lt;lineCharCount val=&quot;11&quot;/&gt;&lt;lineCharCount val=&quot;9&quot;/&gt;&lt;/TableIndex&gt;&lt;TableIndex row=&quot;2&quot; col=&quot;2&quot;&gt;&lt;linesCount val=&quot;0&quot;/&gt;&lt;/TableIndex&gt;&lt;TableIndex row=&quot;2&quot; col=&quot;3&quot;&gt;&lt;linesCount val=&quot;0&quot;/&gt;&lt;/TableIndex&gt;&lt;TableIndex row=&quot;2&quot; col=&quot;4&quot;&gt;&lt;linesCount val=&quot;1&quot;/&gt;&lt;lineCharCount val=&quot;1&quot;/&gt;&lt;/TableIndex&gt;&lt;TableIndex row=&quot;2&quot; col=&quot;5&quot;&gt;&lt;linesCount val=&quot;0&quot;/&gt;&lt;/TableIndex&gt;&lt;TableIndex row=&quot;2&quot; col=&quot;6&quot;&gt;&lt;linesCount val=&quot;1&quot;/&gt;&lt;lineCharCount val=&quot;1&quot;/&gt;&lt;/TableIndex&gt;&lt;TableIndex row=&quot;2&quot; col=&quot;7&quot;&gt;&lt;linesCount val=&quot;0&quot;/&gt;&lt;/TableIndex&gt;&lt;TableIndex row=&quot;2&quot; col=&quot;8&quot;&gt;&lt;linesCount val=&quot;0&quot;/&gt;&lt;/TableIndex&gt;&lt;TableIndex row=&quot;3&quot; col=&quot;1&quot;&gt;&lt;linesCount val=&quot;5&quot;/&gt;&lt;lineCharCount val=&quot;1&quot;/&gt;&lt;lineCharCount val=&quot;1&quot;/&gt;&lt;lineCharCount val=&quot;4&quot;/&gt;&lt;lineCharCount val=&quot;1&quot;/&gt;&lt;lineCharCount val=&quot;4&quot;/&gt;&lt;/TableIndex&gt;&lt;TableIndex row=&quot;3&quot; col=&quot;2&quot;&gt;&lt;linesCount val=&quot;5&quot;/&gt;&lt;lineCharCount val=&quot;1&quot;/&gt;&lt;lineCharCount val=&quot;1&quot;/&gt;&lt;lineCharCount val=&quot;4&quot;/&gt;&lt;lineCharCount val=&quot;1&quot;/&gt;&lt;lineCharCount val=&quot;4&quot;/&gt;&lt;/TableIndex&gt;&lt;TableIndex row=&quot;3&quot; col=&quot;3&quot;&gt;&lt;linesCount val=&quot;5&quot;/&gt;&lt;lineCharCount val=&quot;1&quot;/&gt;&lt;lineCharCount val=&quot;1&quot;/&gt;&lt;lineCharCount val=&quot;4&quot;/&gt;&lt;lineCharCount val=&quot;1&quot;/&gt;&lt;lineCharCount val=&quot;4&quot;/&gt;&lt;/TableIndex&gt;&lt;TableIndex row=&quot;3&quot; col=&quot;4&quot;&gt;&lt;linesCount val=&quot;6&quot;/&gt;&lt;lineCharCount val=&quot;2&quot;/&gt;&lt;lineCharCount val=&quot;2&quot;/&gt;&lt;lineCharCount val=&quot;4&quot;/&gt;&lt;lineCharCount val=&quot;2&quot;/&gt;&lt;lineCharCount val=&quot;4&quot;/&gt;&lt;lineCharCount val=&quot;1&quot;/&gt;&lt;/TableIndex&gt;&lt;TableIndex row=&quot;3&quot; col=&quot;5&quot;&gt;&lt;linesCount val=&quot;5&quot;/&gt;&lt;lineCharCount val=&quot;1&quot;/&gt;&lt;lineCharCount val=&quot;1&quot;/&gt;&lt;lineCharCount val=&quot;4&quot;/&gt;&lt;lineCharCount val=&quot;1&quot;/&gt;&lt;lineCharCount val=&quot;4&quot;/&gt;&lt;/TableIndex&gt;&lt;TableIndex row=&quot;3&quot; col=&quot;6&quot;&gt;&lt;linesCount val=&quot;6&quot;/&gt;&lt;lineCharCount val=&quot;2&quot;/&gt;&lt;lineCharCount val=&quot;2&quot;/&gt;&lt;lineCharCount val=&quot;4&quot;/&gt;&lt;lineCharCount val=&quot;2&quot;/&gt;&lt;lineCharCount val=&quot;4&quot;/&gt;&lt;lineCharCount val=&quot;1&quot;/&gt;&lt;/TableIndex&gt;&lt;TableIndex row=&quot;3&quot; col=&quot;7&quot;&gt;&lt;linesCount val=&quot;5&quot;/&gt;&lt;lineCharCount val=&quot;1&quot;/&gt;&lt;lineCharCount val=&quot;1&quot;/&gt;&lt;lineCharCount val=&quot;3&quot;/&gt;&lt;lineCharCount val=&quot;1&quot;/&gt;&lt;lineCharCount val=&quot;3&quot;/&gt;&lt;/TableIndex&gt;&lt;TableIndex row=&quot;3&quot; col=&quot;8&quot;&gt;&lt;linesCount val=&quot;5&quot;/&gt;&lt;lineCharCount val=&quot;1&quot;/&gt;&lt;lineCharCount val=&quot;1&quot;/&gt;&lt;lineCharCount val=&quot;3&quot;/&gt;&lt;lineCharCount val=&quot;1&quot;/&gt;&lt;lineCharCount val=&quot;3&quot;/&gt;&lt;/TableIndex&gt;&lt;TableIndex row=&quot;4&quot; col=&quot;1&quot;&gt;&lt;linesCount val=&quot;0&quot;/&gt;&lt;/TableIndex&gt;&lt;TableIndex row=&quot;4&quot; col=&quot;2&quot;&gt;&lt;linesCount val=&quot;0&quot;/&gt;&lt;/TableIndex&gt;&lt;TableIndex row=&quot;4&quot; col=&quot;3&quot;&gt;&lt;linesCount val=&quot;0&quot;/&gt;&lt;/TableIndex&gt;&lt;TableIndex row=&quot;4&quot; col=&quot;4&quot;&gt;&lt;linesCount val=&quot;1&quot;/&gt;&lt;lineCharCount val=&quot;1&quot;/&gt;&lt;/TableIndex&gt;&lt;TableIndex row=&quot;4&quot; col=&quot;5&quot;&gt;&lt;linesCount val=&quot;0&quot;/&gt;&lt;/TableIndex&gt;&lt;TableIndex row=&quot;4&quot; col=&quot;6&quot;&gt;&lt;linesCount val=&quot;1&quot;/&gt;&lt;lineCharCount val=&quot;1&quot;/&gt;&lt;/TableIndex&gt;&lt;TableIndex row=&quot;4&quot; col=&quot;7&quot;&gt;&lt;linesCount val=&quot;0&quot;/&gt;&lt;/TableIndex&gt;&lt;TableIndex row=&quot;4&quot; col=&quot;8&quot;&gt;&lt;linesCount val=&quot;1&quot;/&gt;&lt;lineCharCount val=&quot;1&quot;/&gt;&lt;/TableIndex&gt;&lt;/ShapeTextInfo&gt;"/>
  <p:tag name="HTML_SHAPEINFO" val="&lt;ThreeDShapeInfo&gt;&lt;uuid val=&quot;&quot;/&gt;&lt;isInvalidForFieldText val=&quot;0&quot;/&gt;&lt;Image&gt;&lt;filename val=&quot;M:\Zsolti\KVANTITATIV_MODSZEREK\elarning\08\data\asimages\{0842A337-8306-4E43-B942-B8441C45BCE3}_5.png&quot;/&gt;&lt;left val=&quot;142&quot;/&gt;&lt;top val=&quot;132&quot;/&gt;&lt;width val=&quot;574&quot;/&gt;&lt;height val=&quot;38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24E35D-7D04-4A28-AB6B-1B9E7F0D05B9}&quot;/&gt;&lt;isInvalidForFieldText val=&quot;0&quot;/&gt;&lt;Image&gt;&lt;filename val=&quot;M:\Zsolti\KVANTITATIV_MODSZEREK\elarning\08\data\asimages\{6924E35D-7D04-4A28-AB6B-1B9E7F0D05B9}_5.png&quot;/&gt;&lt;left val=&quot;192&quot;/&gt;&lt;top val=&quot;271&quot;/&gt;&lt;width val=&quot;36&quot;/&gt;&lt;height val=&quot;3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EB70E7-3053-479E-AAB6-610245AD8AA0}&quot;/&gt;&lt;isInvalidForFieldText val=&quot;0&quot;/&gt;&lt;Image&gt;&lt;filename val=&quot;M:\Zsolti\KVANTITATIV_MODSZEREK\elarning\08\data\asimages\{C5EB70E7-3053-479E-AAB6-610245AD8AA0}_5.png&quot;/&gt;&lt;left val=&quot;192&quot;/&gt;&lt;top val=&quot;301&quot;/&gt;&lt;width val=&quot;36&quot;/&gt;&lt;height val=&quot;3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F90B43-B048-4B3C-8D7D-DEB8729D571D}&quot;/&gt;&lt;isInvalidForFieldText val=&quot;0&quot;/&gt;&lt;Image&gt;&lt;filename val=&quot;M:\Zsolti\KVANTITATIV_MODSZEREK\elarning\08\data\asimages\{CEF90B43-B048-4B3C-8D7D-DEB8729D571D}_5.png&quot;/&gt;&lt;left val=&quot;192&quot;/&gt;&lt;top val=&quot;366&quot;/&gt;&lt;width val=&quot;36&quot;/&gt;&lt;height val=&quot;3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498D84-D53F-4266-B4AA-4BFB2E1785B6}&quot;/&gt;&lt;isInvalidForFieldText val=&quot;0&quot;/&gt;&lt;Image&gt;&lt;filename val=&quot;M:\Zsolti\KVANTITATIV_MODSZEREK\elarning\08\data\asimages\{F6498D84-D53F-4266-B4AA-4BFB2E1785B6}_5.png&quot;/&gt;&lt;left val=&quot;192&quot;/&gt;&lt;top val=&quot;433&quot;/&gt;&lt;width val=&quot;36&quot;/&gt;&lt;height val=&quot;3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4E775C-F843-4FF4-9AF4-EBAFE243B2AF}&quot;/&gt;&lt;isInvalidForFieldText val=&quot;0&quot;/&gt;&lt;Image&gt;&lt;filename val=&quot;M:\Zsolti\KVANTITATIV_MODSZEREK\elarning\08\data\asimages\{004E775C-F843-4FF4-9AF4-EBAFE243B2AF}_5.png&quot;/&gt;&lt;left val=&quot;295&quot;/&gt;&lt;top val=&quot;211&quot;/&gt;&lt;width val=&quot;33&quot;/&gt;&lt;height val=&quot;3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7C5F42-974E-405D-9824-EFA5BEDAAC01}&quot;/&gt;&lt;isInvalidForFieldText val=&quot;0&quot;/&gt;&lt;Image&gt;&lt;filename val=&quot;M:\Zsolti\KVANTITATIV_MODSZEREK\elarning\08\data\asimages\{FB7C5F42-974E-405D-9824-EFA5BEDAAC01}_5.png&quot;/&gt;&lt;left val=&quot;354&quot;/&gt;&lt;top val=&quot;217&quot;/&gt;&lt;width val=&quot;33&quot;/&gt;&lt;height val=&quot;3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6F75ED-547F-4FD5-B954-7A42AA4F246D}&quot;/&gt;&lt;isInvalidForFieldText val=&quot;0&quot;/&gt;&lt;Image&gt;&lt;filename val=&quot;M:\Zsolti\KVANTITATIV_MODSZEREK\elarning\08\data\asimages\{D36F75ED-547F-4FD5-B954-7A42AA4F246D}_5.png&quot;/&gt;&lt;left val=&quot;474&quot;/&gt;&lt;top val=&quot;216&quot;/&gt;&lt;width val=&quot;33&quot;/&gt;&lt;height val=&quot;3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1D815B-75A0-4D3A-8EDA-ED49D50F088D}&quot;/&gt;&lt;isInvalidForFieldText val=&quot;0&quot;/&gt;&lt;Image&gt;&lt;filename val=&quot;M:\Zsolti\KVANTITATIV_MODSZEREK\elarning\08\data\asimages\{E71D815B-75A0-4D3A-8EDA-ED49D50F088D}_5.png&quot;/&gt;&lt;left val=&quot;588&quot;/&gt;&lt;top val=&quot;210&quot;/&gt;&lt;width val=&quot;33&quot;/&gt;&lt;height val=&quot;3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E460E8-C8DB-4A09-88ED-E03651A2C322}&quot;/&gt;&lt;isInvalidForFieldText val=&quot;0&quot;/&gt;&lt;Image&gt;&lt;filename val=&quot;M:\Zsolti\KVANTITATIV_MODSZEREK\elarning\08\data\asimages\{FFE460E8-C8DB-4A09-88ED-E03651A2C322}_5.png&quot;/&gt;&lt;left val=&quot;282&quot;/&gt;&lt;top val=&quot;278&quot;/&gt;&lt;width val=&quot;31&quot;/&gt;&lt;height val=&quot;3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4D3118-F4F6-46B0-9801-3C9EFED0D905}&quot;/&gt;&lt;isInvalidForFieldText val=&quot;0&quot;/&gt;&lt;Image&gt;&lt;filename val=&quot;M:\Zsolti\KVANTITATIV_MODSZEREK\elarning\08\data\asimages\{664D3118-F4F6-46B0-9801-3C9EFED0D905}_5.png&quot;/&gt;&lt;left val=&quot;288&quot;/&gt;&lt;top val=&quot;427&quot;/&gt;&lt;width val=&quot;31&quot;/&gt;&lt;height val=&quot;33&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8DB97C-6F3B-4A23-B763-3EED7E939570}&quot;/&gt;&lt;isInvalidForFieldText val=&quot;0&quot;/&gt;&lt;Image&gt;&lt;filename val=&quot;M:\Zsolti\KVANTITATIV_MODSZEREK\elarning\08\data\asimages\{078DB97C-6F3B-4A23-B763-3EED7E939570}_5.png&quot;/&gt;&lt;left val=&quot;467&quot;/&gt;&lt;top val=&quot;275&quot;/&gt;&lt;width val=&quot;33&quot;/&gt;&lt;height val=&quot;3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48C7B7-FC6F-45B2-A4D4-C8C2F4DA23F2}&quot;/&gt;&lt;isInvalidForFieldText val=&quot;0&quot;/&gt;&lt;Image&gt;&lt;filename val=&quot;M:\Zsolti\KVANTITATIV_MODSZEREK\elarning\08\data\asimages\{CA48C7B7-FC6F-45B2-A4D4-C8C2F4DA23F2}_5.png&quot;/&gt;&lt;left val=&quot;342&quot;/&gt;&lt;top val=&quot;277&quot;/&gt;&lt;width val=&quot;33&quot;/&gt;&lt;height val=&quot;3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03AB65-C3C9-4D6B-9805-72CE1D19F52D}&quot;/&gt;&lt;isInvalidForFieldText val=&quot;0&quot;/&gt;&lt;Image&gt;&lt;filename val=&quot;M:\Zsolti\KVANTITATIV_MODSZEREK\elarning\08\data\asimages\{1F03AB65-C3C9-4D6B-9805-72CE1D19F52D}_5.png&quot;/&gt;&lt;left val=&quot;649&quot;/&gt;&lt;top val=&quot;270&quot;/&gt;&lt;width val=&quot;27&quot;/&gt;&lt;height val=&quot;3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7A198A-CB8E-4282-97DD-B15EC6FD954F}&quot;/&gt;&lt;isInvalidForFieldText val=&quot;0&quot;/&gt;&lt;Image&gt;&lt;filename val=&quot;M:\Zsolti\KVANTITATIV_MODSZEREK\elarning\08\data\asimages\{E27A198A-CB8E-4282-97DD-B15EC6FD954F}_5.png&quot;/&gt;&lt;left val=&quot;588&quot;/&gt;&lt;top val=&quot;270&quot;/&gt;&lt;width val=&quot;31&quot;/&gt;&lt;height val=&quot;3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12F8B5-EF51-42B2-9314-E56D0160845F}&quot;/&gt;&lt;isInvalidForFieldText val=&quot;0&quot;/&gt;&lt;Image&gt;&lt;filename val=&quot;M:\Zsolti\KVANTITATIV_MODSZEREK\elarning\08\data\asimages\{AA12F8B5-EF51-42B2-9314-E56D0160845F}_5.png&quot;/&gt;&lt;left val=&quot;594&quot;/&gt;&lt;top val=&quot;474&quot;/&gt;&lt;width val=&quot;29&quot;/&gt;&lt;height val=&quot;3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B0E9DB-2428-48CE-870D-C1774678526D}&quot;/&gt;&lt;isInvalidForFieldText val=&quot;0&quot;/&gt;&lt;Image&gt;&lt;filename val=&quot;M:\Zsolti\KVANTITATIV_MODSZEREK\elarning\08\data\asimages\{17B0E9DB-2428-48CE-870D-C1774678526D}_5.png&quot;/&gt;&lt;left val=&quot;587&quot;/&gt;&lt;top val=&quot;301&quot;/&gt;&lt;width val=&quot;33&quot;/&gt;&lt;height val=&quot;3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3928D8-9C8D-4DE3-A1FD-962DBB65F445}&quot;/&gt;&lt;isInvalidForFieldText val=&quot;0&quot;/&gt;&lt;Image&gt;&lt;filename val=&quot;M:\Zsolti\KVANTITATIV_MODSZEREK\elarning\08\data\asimages\{813928D8-9C8D-4DE3-A1FD-962DBB65F445}_5.png&quot;/&gt;&lt;left val=&quot;588&quot;/&gt;&lt;top val=&quot;373&quot;/&gt;&lt;width val=&quot;29&quot;/&gt;&lt;height val=&quot;3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386A20-287A-46AE-A921-71D3FB7844BE}&quot;/&gt;&lt;isInvalidForFieldText val=&quot;0&quot;/&gt;&lt;Image&gt;&lt;filename val=&quot;M:\Zsolti\KVANTITATIV_MODSZEREK\elarning\08\data\asimages\{D1386A20-287A-46AE-A921-71D3FB7844BE}_5.png&quot;/&gt;&lt;left val=&quot;588&quot;/&gt;&lt;top val=&quot;433&quot;/&gt;&lt;width val=&quot;31&quot;/&gt;&lt;height val=&quot;3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09498A-3ED4-46D6-9421-3D3F25B3E369}&quot;/&gt;&lt;isInvalidForFieldText val=&quot;0&quot;/&gt;&lt;Image&gt;&lt;filename val=&quot;M:\Zsolti\KVANTITATIV_MODSZEREK\elarning\08\data\asimages\{7609498A-3ED4-46D6-9421-3D3F25B3E369}_5.png&quot;/&gt;&lt;left val=&quot;288&quot;/&gt;&lt;top val=&quot;475&quot;/&gt;&lt;width val=&quot;29&quot;/&gt;&lt;height val=&quot;3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91A8C4-742D-4178-8DBE-E10D416FDBAF}&quot;/&gt;&lt;isInvalidForFieldText val=&quot;0&quot;/&gt;&lt;Image&gt;&lt;filename val=&quot;M:\Zsolti\KVANTITATIV_MODSZEREK\elarning\08\data\asimages\{1091A8C4-742D-4178-8DBE-E10D416FDBAF}_5.png&quot;/&gt;&lt;left val=&quot;462&quot;/&gt;&lt;top val=&quot;469&quot;/&gt;&lt;width val=&quot;29&quot;/&gt;&lt;height val=&quot;3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14A0EF-FFCB-43F9-B6C9-4AE55C110D75}&quot;/&gt;&lt;isInvalidForFieldText val=&quot;0&quot;/&gt;&lt;Image&gt;&lt;filename val=&quot;M:\Zsolti\KVANTITATIV_MODSZEREK\elarning\08\data\asimages\{C914A0EF-FFCB-43F9-B6C9-4AE55C110D75}_5.png&quot;/&gt;&lt;left val=&quot;648&quot;/&gt;&lt;top val=&quot;373&quot;/&gt;&lt;width val=&quot;27&quot;/&gt;&lt;height val=&quot;3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1C899A-7943-488C-B193-C3A3B65BBE8D}&quot;/&gt;&lt;isInvalidForFieldText val=&quot;0&quot;/&gt;&lt;Image&gt;&lt;filename val=&quot;M:\Zsolti\KVANTITATIV_MODSZEREK\elarning\08\data\asimages\{2C1C899A-7943-488C-B193-C3A3B65BBE8D}_5.png&quot;/&gt;&lt;left val=&quot;342&quot;/&gt;&lt;top val=&quot;475&quot;/&gt;&lt;width val=&quot;29&quot;/&gt;&lt;height val=&quot;3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4246F8-F270-4D82-9749-896DD9527614}&quot;/&gt;&lt;isInvalidForFieldText val=&quot;0&quot;/&gt;&lt;Image&gt;&lt;filename val=&quot;M:\Zsolti\KVANTITATIV_MODSZEREK\elarning\08\data\asimages\{024246F8-F270-4D82-9749-896DD9527614}_5.png&quot;/&gt;&lt;left val=&quot;641&quot;/&gt;&lt;top val=&quot;307&quot;/&gt;&lt;width val=&quot;29&quot;/&gt;&lt;height val=&quot;3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9E6C32-E7BA-4EED-A031-74066AD2F6ED}&quot;/&gt;&lt;isInvalidForFieldText val=&quot;0&quot;/&gt;&lt;Image&gt;&lt;filename val=&quot;M:\Zsolti\KVANTITATIV_MODSZEREK\elarning\08\data\asimages\{429E6C32-E7BA-4EED-A031-74066AD2F6ED}_5.png&quot;/&gt;&lt;left val=&quot;641&quot;/&gt;&lt;top val=&quot;433&quot;/&gt;&lt;width val=&quot;29&quot;/&gt;&lt;height val=&quot;3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59C57B-4E63-406E-82DF-ED6D4E2199F8}&quot;/&gt;&lt;isInvalidForFieldText val=&quot;0&quot;/&gt;&lt;Image&gt;&lt;filename val=&quot;M:\Zsolti\KVANTITATIV_MODSZEREK\elarning\08\data\asimages\{A859C57B-4E63-406E-82DF-ED6D4E2199F8}_5.png&quot;/&gt;&lt;left val=&quot;467&quot;/&gt;&lt;top val=&quot;307&quot;/&gt;&lt;width val=&quot;34&quot;/&gt;&lt;height val=&quot;3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B7FC13-77FB-4A49-AFF0-39E0F9F39056}&quot;/&gt;&lt;isInvalidForFieldText val=&quot;0&quot;/&gt;&lt;Image&gt;&lt;filename val=&quot;M:\Zsolti\KVANTITATIV_MODSZEREK\elarning\08\data\asimages\{CAB7FC13-77FB-4A49-AFF0-39E0F9F39056}_5.png&quot;/&gt;&lt;left val=&quot;470&quot;/&gt;&lt;top val=&quot;367&quot;/&gt;&lt;width val=&quot;27&quot;/&gt;&lt;height val=&quot;3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AEE68F-ED21-4C1E-991C-A3C77EBF0751}&quot;/&gt;&lt;isInvalidForFieldText val=&quot;0&quot;/&gt;&lt;Image&gt;&lt;filename val=&quot;M:\Zsolti\KVANTITATIV_MODSZEREK\elarning\08\data\asimages\{A1AEE68F-ED21-4C1E-991C-A3C77EBF0751}_5.png&quot;/&gt;&lt;left val=&quot;469&quot;/&gt;&lt;top val=&quot;427&quot;/&gt;&lt;width val=&quot;29&quot;/&gt;&lt;height val=&quot;3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505946-7CBF-4D46-9850-243B2310E012}&quot;/&gt;&lt;isInvalidForFieldText val=&quot;0&quot;/&gt;&lt;Image&gt;&lt;filename val=&quot;M:\Zsolti\KVANTITATIV_MODSZEREK\elarning\08\data\asimages\{C6505946-7CBF-4D46-9850-243B2310E012}_5.png&quot;/&gt;&lt;left val=&quot;341&quot;/&gt;&lt;top val=&quot;439&quot;/&gt;&lt;width val=&quot;33&quot;/&gt;&lt;height val=&quot;3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E4153A-2AAC-42A8-87F1-6362E550207E}&quot;/&gt;&lt;isInvalidForFieldText val=&quot;0&quot;/&gt;&lt;Image&gt;&lt;filename val=&quot;M:\Zsolti\KVANTITATIV_MODSZEREK\elarning\08\data\asimages\{7EE4153A-2AAC-42A8-87F1-6362E550207E}_5.png&quot;/&gt;&lt;left val=&quot;342&quot;/&gt;&lt;top val=&quot;307&quot;/&gt;&lt;width val=&quot;33&quot;/&gt;&lt;height val=&quot;3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0C289D-B8E2-48D5-8F8C-F27096C8A8A0}&quot;/&gt;&lt;isInvalidForFieldText val=&quot;0&quot;/&gt;&lt;Image&gt;&lt;filename val=&quot;M:\Zsolti\KVANTITATIV_MODSZEREK\elarning\08\data\asimages\{860C289D-B8E2-48D5-8F8C-F27096C8A8A0}_5.png&quot;/&gt;&lt;left val=&quot;288&quot;/&gt;&lt;top val=&quot;307&quot;/&gt;&lt;width val=&quot;33&quot;/&gt;&lt;height val=&quot;3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60EB2A-D63D-429D-9832-A55AFEC27BA0}&quot;/&gt;&lt;isInvalidForFieldText val=&quot;0&quot;/&gt;&lt;Image&gt;&lt;filename val=&quot;M:\Zsolti\KVANTITATIV_MODSZEREK\elarning\08\data\asimages\{2E60EB2A-D63D-429D-9832-A55AFEC27BA0}_5.png&quot;/&gt;&lt;left val=&quot;342&quot;/&gt;&lt;top val=&quot;366&quot;/&gt;&lt;width val=&quot;31&quot;/&gt;&lt;height val=&quot;3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E1DF64-0177-4404-9286-591423FB8302}&quot;/&gt;&lt;isInvalidForFieldText val=&quot;0&quot;/&gt;&lt;Image&gt;&lt;filename val=&quot;M:\Zsolti\KVANTITATIV_MODSZEREK\elarning\08\data\asimages\{DDE1DF64-0177-4404-9286-591423FB8302}_5.png&quot;/&gt;&lt;left val=&quot;288&quot;/&gt;&lt;top val=&quot;367&quot;/&gt;&lt;width val=&quot;29&quot;/&gt;&lt;height val=&quot;3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13F1CA-6217-4283-8ACB-A2E9B4B5F6FB}&quot;/&gt;&lt;isInvalidForFieldText val=&quot;0&quot;/&gt;&lt;Image&gt;&lt;filename val=&quot;M:\Zsolti\KVANTITATIV_MODSZEREK\elarning\08\data\asimages\{7513F1CA-6217-4283-8ACB-A2E9B4B5F6FB}_5.png&quot;/&gt;&lt;left val=&quot;641&quot;/&gt;&lt;top val=&quot;216&quot;/&gt;&lt;width val=&quot;46&quot;/&gt;&lt;height val=&quot;3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2F62B1-DA96-4A3A-AD5D-EBF4695238CD}&quot;/&gt;&lt;isInvalidForFieldText val=&quot;0&quot;/&gt;&lt;Image&gt;&lt;filename val=&quot;M:\Zsolti\KVANTITATIV_MODSZEREK\elarning\08\data\asimages\{362F62B1-DA96-4A3A-AD5D-EBF4695238CD}_5.png&quot;/&gt;&lt;left val=&quot;186&quot;/&gt;&lt;top val=&quot;469&quot;/&gt;&lt;width val=&quot;44&quot;/&gt;&lt;height val=&quot;3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PSNARRATION" val="8,821404005,M:\Zsolti\KVANTITATIV_MODSZEREK\KM08_pptx\Media.ppcx"/>
  <p:tag name="HTML_SHAPEINFO" val="&lt;SlideThumbPath val=&quot;Dia6.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M:\Zsolti\KVANTITATIV_MODSZEREK\elarning\08\data\asimages\{A1944919-1EE9-473E-9FD9-5DC9188461EE}_6.png&quot;/&gt;&lt;left val=&quot;149&quot;/&gt;&lt;top val=&quot;21&quot;/&gt;&lt;width val=&quot;534&quot;/&gt;&lt;height val=&quot;9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32&quot;/&gt;&lt;lineCharCount val=&quot;33&quot;/&gt;&lt;lineCharCount val=&quot;37&quot;/&gt;&lt;lineCharCount val=&quot;24&quot;/&gt;&lt;lineCharCount val=&quot;37&quot;/&gt;&lt;lineCharCount val=&quot;32&quot;/&gt;&lt;lineCharCount val=&quot;36&quot;/&gt;&lt;lineCharCount val=&quot;36&quot;/&gt;&lt;lineCharCount val=&quot;10&quot;/&gt;&lt;/TableIndex&gt;&lt;/ShapeTextInfo&gt;"/>
  <p:tag name="HTML_SHAPEINFO" val="&lt;ThreeDShapeInfo&gt;&lt;uuid val=&quot;&quot;/&gt;&lt;isInvalidForFieldText val=&quot;0&quot;/&gt;&lt;Image&gt;&lt;filename val=&quot;M:\Zsolti\KVANTITATIV_MODSZEREK\elarning\08\data\asimages\{CB05B275-4419-4CD0-807E-A5A813F90203}_6.png&quot;/&gt;&lt;left val=&quot;149&quot;/&gt;&lt;top val=&quot;120&quot;/&gt;&lt;width val=&quot;534&quot;/&gt;&lt;height val=&quot;36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 val="9,821404005,M:\Zsolti\KVANTITATIV_MODSZEREK\KM08_pptx\Media.ppcx"/>
  <p:tag name="HTML_SHAPEINFO" val="&lt;SlideThumbPath val=&quot;Dia7.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F82F2A0A-CE46-434A-A1A7-5428B6836421}&quot;/&gt;&lt;isInvalidForFieldText val=&quot;0&quot;/&gt;&lt;Image&gt;&lt;filename val=&quot;M:\Zsolti\KVANTITATIV_MODSZEREK\elarning\08\data\asimages\{F82F2A0A-CE46-434A-A1A7-5428B6836421}_7.png&quot;/&gt;&lt;left val=&quot;149&quot;/&gt;&lt;top val=&quot;21&quot;/&gt;&lt;width val=&quot;534&quot;/&gt;&lt;height val=&quot;10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6&quot;/&gt;&lt;lineCharCount val=&quot;23&quot;/&gt;&lt;lineCharCount val=&quot;1&quot;/&gt;&lt;lineCharCount val=&quot;1&quot;/&gt;&lt;lineCharCount val=&quot;34&quot;/&gt;&lt;lineCharCount val=&quot;33&quot;/&gt;&lt;lineCharCount val=&quot;36&quot;/&gt;&lt;lineCharCount val=&quot;38&quot;/&gt;&lt;lineCharCount val=&quot;31&quot;/&gt;&lt;lineCharCount val=&quot;25&quot;/&gt;&lt;lineCharCount val=&quot;36&quot;/&gt;&lt;lineCharCount val=&quot;34&quot;/&gt;&lt;/TableIndex&gt;&lt;/ShapeTextInfo&gt;"/>
  <p:tag name="PRESENTER_SHAPEINFO" val="&lt;ThreeDShapeInfo&gt;&lt;uuid val=&quot;{CBDB3206-F158-4ECC-B476-5548A4480FE6}&quot;/&gt;&lt;isInvalidForFieldText val=&quot;0&quot;/&gt;&lt;Image&gt;&lt;filename val=&quot;M:\Zsolti\KVANTITATIV_MODSZEREK\elarning\08\data\asimages\{CBDB3206-F158-4ECC-B476-5548A4480FE6}_7.png&quot;/&gt;&lt;left val=&quot;149&quot;/&gt;&lt;top val=&quot;116&quot;/&gt;&lt;width val=&quot;534&quot;/&gt;&lt;height val=&quot;4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5412A9-5567-4D71-9A47-83DC1DCD0B50}&quot;/&gt;&lt;isInvalidForFieldText val=&quot;0&quot;/&gt;&lt;Image&gt;&lt;filename val=&quot;M:\Zsolti\KVANTITATIV_MODSZEREK\elarning\08\data\asimages\{A65412A9-5567-4D71-9A47-83DC1DCD0B50}_7.png&quot;/&gt;&lt;left val=&quot;439&quot;/&gt;&lt;top val=&quot;125&quot;/&gt;&lt;width val=&quot;27&quot;/&gt;&lt;height val=&quot;38&quot;/&gt;&lt;hasText val=&quot;1&quot;/&gt;&lt;/Image&gt;&lt;/ThreeDShapeInfo&gt;"/>
</p:tagLst>
</file>

<file path=ppt/theme/theme1.xml><?xml version="1.0" encoding="utf-8"?>
<a:theme xmlns:a="http://schemas.openxmlformats.org/drawingml/2006/main" name="GTK_2010">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GTK_sablon</Template>
  <TotalTime>2425</TotalTime>
  <Words>2810</Words>
  <Application>Microsoft Office PowerPoint</Application>
  <PresentationFormat>Diavetítés a képernyőre (4:3 oldalarány)</PresentationFormat>
  <Paragraphs>307</Paragraphs>
  <Slides>24</Slides>
  <Notes>24</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24</vt:i4>
      </vt:variant>
    </vt:vector>
  </HeadingPairs>
  <TitlesOfParts>
    <vt:vector size="31" baseType="lpstr">
      <vt:lpstr>Times New Roman</vt:lpstr>
      <vt:lpstr>Arial</vt:lpstr>
      <vt:lpstr>Calibri</vt:lpstr>
      <vt:lpstr>Wingdings</vt:lpstr>
      <vt:lpstr>Symbol</vt:lpstr>
      <vt:lpstr>GTK_2010</vt:lpstr>
      <vt:lpstr>Microsoft Equation 3.0</vt:lpstr>
      <vt:lpstr>Kvantitatív módszerek</vt:lpstr>
      <vt:lpstr>Mérési skálák</vt:lpstr>
      <vt:lpstr>Magyarázó és magyarázott változók „mérési szintjei”</vt:lpstr>
      <vt:lpstr>Korrespondencia-analízis alkalmazása kapcsolaterősségek vizsgálatára</vt:lpstr>
      <vt:lpstr>Kontingencia tábla</vt:lpstr>
      <vt:lpstr>Kontingencia-tábla</vt:lpstr>
      <vt:lpstr>Kontingencia-tábla</vt:lpstr>
      <vt:lpstr>Példa (alkalmazásban állók megoszlása)</vt:lpstr>
      <vt:lpstr>Asszociáció</vt:lpstr>
      <vt:lpstr>Korrespondencia analízis</vt:lpstr>
      <vt:lpstr>Viszonyításos mérőszámok</vt:lpstr>
      <vt:lpstr>Cramer féle asszociációs együttható</vt:lpstr>
      <vt:lpstr>Csuprov féle asszociációs együttható</vt:lpstr>
      <vt:lpstr>Rangkorreláció</vt:lpstr>
      <vt:lpstr>Spearman – féle rangkorrelációs együttható</vt:lpstr>
      <vt:lpstr>Klaszterezés</vt:lpstr>
      <vt:lpstr>Klaszterezés</vt:lpstr>
      <vt:lpstr>Klaszterezés</vt:lpstr>
      <vt:lpstr>Klaszterezés</vt:lpstr>
      <vt:lpstr>Klaszteranalízis</vt:lpstr>
      <vt:lpstr>Klaszterezés</vt:lpstr>
      <vt:lpstr>Klaszterezés</vt:lpstr>
      <vt:lpstr>Adatredukció</vt:lpstr>
      <vt:lpstr>Köszönöm a megtisztelő figyelemet!</vt:lpstr>
    </vt:vector>
  </TitlesOfParts>
  <Company>GREEN-Soft 2000 Bt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Hálótervezés</dc:title>
  <dc:creator>Kosztyán Zsolt</dc:creator>
  <cp:lastModifiedBy>kzst@vision.vein.hu</cp:lastModifiedBy>
  <cp:revision>172</cp:revision>
  <dcterms:created xsi:type="dcterms:W3CDTF">2002-05-01T15:31:08Z</dcterms:created>
  <dcterms:modified xsi:type="dcterms:W3CDTF">2015-09-08T09:26:34Z</dcterms:modified>
</cp:coreProperties>
</file>